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955" r:id="rId2"/>
    <p:sldMasterId id="2147484967" r:id="rId3"/>
    <p:sldMasterId id="2147484977" r:id="rId4"/>
    <p:sldMasterId id="2147485010" r:id="rId5"/>
    <p:sldMasterId id="2147485035" r:id="rId6"/>
    <p:sldMasterId id="2147485059" r:id="rId7"/>
    <p:sldMasterId id="2147485063" r:id="rId8"/>
  </p:sldMasterIdLst>
  <p:notesMasterIdLst>
    <p:notesMasterId r:id="rId48"/>
  </p:notesMasterIdLst>
  <p:sldIdLst>
    <p:sldId id="256" r:id="rId9"/>
    <p:sldId id="352" r:id="rId10"/>
    <p:sldId id="339" r:id="rId11"/>
    <p:sldId id="353" r:id="rId12"/>
    <p:sldId id="369" r:id="rId13"/>
    <p:sldId id="336" r:id="rId14"/>
    <p:sldId id="333" r:id="rId15"/>
    <p:sldId id="330" r:id="rId16"/>
    <p:sldId id="332" r:id="rId17"/>
    <p:sldId id="382" r:id="rId18"/>
    <p:sldId id="334" r:id="rId19"/>
    <p:sldId id="383" r:id="rId20"/>
    <p:sldId id="350" r:id="rId21"/>
    <p:sldId id="343" r:id="rId22"/>
    <p:sldId id="282" r:id="rId23"/>
    <p:sldId id="345" r:id="rId24"/>
    <p:sldId id="354" r:id="rId25"/>
    <p:sldId id="364" r:id="rId26"/>
    <p:sldId id="365" r:id="rId27"/>
    <p:sldId id="294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46" r:id="rId37"/>
    <p:sldId id="356" r:id="rId38"/>
    <p:sldId id="359" r:id="rId39"/>
    <p:sldId id="360" r:id="rId40"/>
    <p:sldId id="361" r:id="rId41"/>
    <p:sldId id="362" r:id="rId42"/>
    <p:sldId id="363" r:id="rId43"/>
    <p:sldId id="366" r:id="rId44"/>
    <p:sldId id="349" r:id="rId45"/>
    <p:sldId id="275" r:id="rId46"/>
    <p:sldId id="368" r:id="rId47"/>
  </p:sldIdLst>
  <p:sldSz cx="10693400" cy="7561263"/>
  <p:notesSz cx="6858000" cy="9144000"/>
  <p:defaultTextStyle>
    <a:defPPr>
      <a:defRPr lang="fr-FR"/>
    </a:defPPr>
    <a:lvl1pPr algn="l" defTabSz="1042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20700" indent="-63500" algn="l" defTabSz="1042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42988" indent="-128588" algn="l" defTabSz="1042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63688" indent="-192088" algn="l" defTabSz="1042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85975" indent="-257175" algn="l" defTabSz="1042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ET Audrey" initials="BA" lastIdx="1" clrIdx="0">
    <p:extLst>
      <p:ext uri="{19B8F6BF-5375-455C-9EA6-DF929625EA0E}">
        <p15:presenceInfo xmlns:p15="http://schemas.microsoft.com/office/powerpoint/2012/main" userId="S-1-5-21-417992014-2979592463-1247859305-108052" providerId="AD"/>
      </p:ext>
    </p:extLst>
  </p:cmAuthor>
  <p:cmAuthor id="2" name="GONZALEZ, Marine" initials="GM" lastIdx="3" clrIdx="1">
    <p:extLst>
      <p:ext uri="{19B8F6BF-5375-455C-9EA6-DF929625EA0E}">
        <p15:presenceInfo xmlns:p15="http://schemas.microsoft.com/office/powerpoint/2012/main" userId="S-1-5-21-417992014-2979592463-1247859305-1251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368D"/>
    <a:srgbClr val="F08A24"/>
    <a:srgbClr val="0070C0"/>
    <a:srgbClr val="A2C510"/>
    <a:srgbClr val="08A1D9"/>
    <a:srgbClr val="D5F4FF"/>
    <a:srgbClr val="F0F9E7"/>
    <a:srgbClr val="FEF6F0"/>
    <a:srgbClr val="F9E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85665" autoAdjust="0"/>
  </p:normalViewPr>
  <p:slideViewPr>
    <p:cSldViewPr>
      <p:cViewPr varScale="1">
        <p:scale>
          <a:sx n="61" d="100"/>
          <a:sy n="61" d="100"/>
        </p:scale>
        <p:origin x="1168" y="6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57209-2BA1-4A4D-AF6C-554F17B0DAD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0E9CE05-83BE-40AD-AB99-24795C133244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800" dirty="0"/>
            <a:t>Introduction – Pr Gottrand</a:t>
          </a:r>
        </a:p>
      </dgm:t>
    </dgm:pt>
    <dgm:pt modelId="{9DABB68D-783A-4EC6-9876-C551834198B7}" type="parTrans" cxnId="{3B0D8B58-EC78-4FB5-9D9E-E183AA63EE4C}">
      <dgm:prSet/>
      <dgm:spPr/>
      <dgm:t>
        <a:bodyPr/>
        <a:lstStyle/>
        <a:p>
          <a:endParaRPr lang="fr-FR"/>
        </a:p>
      </dgm:t>
    </dgm:pt>
    <dgm:pt modelId="{05B67F63-0374-4B2A-9CB9-48958F070690}" type="sibTrans" cxnId="{3B0D8B58-EC78-4FB5-9D9E-E183AA63EE4C}">
      <dgm:prSet/>
      <dgm:spPr/>
      <dgm:t>
        <a:bodyPr/>
        <a:lstStyle/>
        <a:p>
          <a:endParaRPr lang="fr-FR"/>
        </a:p>
      </dgm:t>
    </dgm:pt>
    <dgm:pt modelId="{D3903EBC-2341-4724-8F4F-85A914644C04}">
      <dgm:prSet phldrT="[Texte]"/>
      <dgm:spPr>
        <a:solidFill>
          <a:srgbClr val="08A1D9"/>
        </a:solidFill>
      </dgm:spPr>
      <dgm:t>
        <a:bodyPr/>
        <a:lstStyle/>
        <a:p>
          <a:r>
            <a:rPr lang="fr-FR" dirty="0"/>
            <a:t>Actualité Maladies rares – Mme Anne-Sophie Lapointe</a:t>
          </a:r>
        </a:p>
      </dgm:t>
    </dgm:pt>
    <dgm:pt modelId="{F8FF1530-E6D1-492D-8010-0A87BB4617E1}" type="parTrans" cxnId="{3BD50F18-3FB7-470A-BF97-57AC1E63335B}">
      <dgm:prSet/>
      <dgm:spPr/>
      <dgm:t>
        <a:bodyPr/>
        <a:lstStyle/>
        <a:p>
          <a:endParaRPr lang="fr-FR"/>
        </a:p>
      </dgm:t>
    </dgm:pt>
    <dgm:pt modelId="{25463EE7-E7C6-4186-A8F1-854590CE9810}" type="sibTrans" cxnId="{3BD50F18-3FB7-470A-BF97-57AC1E63335B}">
      <dgm:prSet/>
      <dgm:spPr/>
      <dgm:t>
        <a:bodyPr/>
        <a:lstStyle/>
        <a:p>
          <a:endParaRPr lang="fr-FR"/>
        </a:p>
      </dgm:t>
    </dgm:pt>
    <dgm:pt modelId="{E1D2F756-B6D6-4188-B2F6-BF4FF23056E1}">
      <dgm:prSet phldrT="[Texte]"/>
      <dgm:spPr>
        <a:solidFill>
          <a:srgbClr val="A2C510"/>
        </a:solidFill>
      </dgm:spPr>
      <dgm:t>
        <a:bodyPr/>
        <a:lstStyle/>
        <a:p>
          <a:r>
            <a:rPr lang="fr-FR" dirty="0"/>
            <a:t>Actualités générales FIMATHO – Audrey Barbet </a:t>
          </a:r>
        </a:p>
      </dgm:t>
    </dgm:pt>
    <dgm:pt modelId="{F9C66811-CA99-42DA-8F82-145E1B46899B}" type="parTrans" cxnId="{FFC461BB-2440-43B0-8F5D-BA7B689F9C21}">
      <dgm:prSet/>
      <dgm:spPr/>
      <dgm:t>
        <a:bodyPr/>
        <a:lstStyle/>
        <a:p>
          <a:endParaRPr lang="fr-FR"/>
        </a:p>
      </dgm:t>
    </dgm:pt>
    <dgm:pt modelId="{D2613492-02A2-43AF-8DC5-8FA770C8D5B7}" type="sibTrans" cxnId="{FFC461BB-2440-43B0-8F5D-BA7B689F9C21}">
      <dgm:prSet/>
      <dgm:spPr/>
      <dgm:t>
        <a:bodyPr/>
        <a:lstStyle/>
        <a:p>
          <a:endParaRPr lang="fr-FR"/>
        </a:p>
      </dgm:t>
    </dgm:pt>
    <dgm:pt modelId="{A66E6918-83C9-4857-8A2B-F8F590F2C31A}">
      <dgm:prSet phldrT="[Texte]"/>
      <dgm:spPr>
        <a:solidFill>
          <a:srgbClr val="A2C510"/>
        </a:solidFill>
      </dgm:spPr>
      <dgm:t>
        <a:bodyPr/>
        <a:lstStyle/>
        <a:p>
          <a:r>
            <a:rPr lang="fr-FR" dirty="0"/>
            <a:t>Focus RCP grossesses, recommandations oralité néonat, ETP (Pr Benachi, Dr Mur, R </a:t>
          </a:r>
          <a:r>
            <a:rPr lang="fr-FR" dirty="0" err="1"/>
            <a:t>Pamart</a:t>
          </a:r>
          <a:r>
            <a:rPr lang="fr-FR" dirty="0"/>
            <a:t>) </a:t>
          </a:r>
        </a:p>
      </dgm:t>
    </dgm:pt>
    <dgm:pt modelId="{BB4354CF-F284-4886-8336-D84715B198D3}" type="parTrans" cxnId="{732E1081-F734-44E0-9B62-205A32E61487}">
      <dgm:prSet/>
      <dgm:spPr/>
      <dgm:t>
        <a:bodyPr/>
        <a:lstStyle/>
        <a:p>
          <a:endParaRPr lang="fr-FR"/>
        </a:p>
      </dgm:t>
    </dgm:pt>
    <dgm:pt modelId="{D965EBD0-24E6-4C3B-A3F8-E2B14F1F5646}" type="sibTrans" cxnId="{732E1081-F734-44E0-9B62-205A32E61487}">
      <dgm:prSet/>
      <dgm:spPr/>
      <dgm:t>
        <a:bodyPr/>
        <a:lstStyle/>
        <a:p>
          <a:endParaRPr lang="fr-FR"/>
        </a:p>
      </dgm:t>
    </dgm:pt>
    <dgm:pt modelId="{A739B623-D9D0-4B22-AB5D-64FD6A220413}">
      <dgm:prSet phldrT="[Texte]"/>
      <dgm:spPr>
        <a:solidFill>
          <a:srgbClr val="F08A24"/>
        </a:solidFill>
      </dgm:spPr>
      <dgm:t>
        <a:bodyPr/>
        <a:lstStyle/>
        <a:p>
          <a:r>
            <a:rPr lang="fr-FR" dirty="0"/>
            <a:t>Comment accéder aux données de la BNDMR? Bilan annuel et perspectives – Arnaud </a:t>
          </a:r>
          <a:r>
            <a:rPr lang="fr-FR" dirty="0" err="1"/>
            <a:t>Sandrin</a:t>
          </a:r>
          <a:endParaRPr lang="fr-FR" dirty="0"/>
        </a:p>
      </dgm:t>
    </dgm:pt>
    <dgm:pt modelId="{483C46AA-59F5-4964-99F0-E42684CB3FB0}" type="parTrans" cxnId="{B5A658AD-90A2-445D-8643-CB3A1EF29FEF}">
      <dgm:prSet/>
      <dgm:spPr/>
      <dgm:t>
        <a:bodyPr/>
        <a:lstStyle/>
        <a:p>
          <a:endParaRPr lang="fr-FR"/>
        </a:p>
      </dgm:t>
    </dgm:pt>
    <dgm:pt modelId="{5428F9AE-ABE0-4160-A16D-7EFB8449C78C}" type="sibTrans" cxnId="{B5A658AD-90A2-445D-8643-CB3A1EF29FEF}">
      <dgm:prSet/>
      <dgm:spPr/>
      <dgm:t>
        <a:bodyPr/>
        <a:lstStyle/>
        <a:p>
          <a:endParaRPr lang="fr-FR"/>
        </a:p>
      </dgm:t>
    </dgm:pt>
    <dgm:pt modelId="{FEFDAD27-857C-4655-8309-C8AA8E94D874}">
      <dgm:prSet phldrT="[Texte]"/>
      <dgm:spPr>
        <a:solidFill>
          <a:srgbClr val="C8368D"/>
        </a:solidFill>
      </dgm:spPr>
      <dgm:t>
        <a:bodyPr/>
        <a:lstStyle/>
        <a:p>
          <a:r>
            <a:rPr lang="fr-FR" dirty="0"/>
            <a:t>Appel à projet FIMATHO : projets lauréats 2023 et état d’avancement des projets</a:t>
          </a:r>
        </a:p>
      </dgm:t>
    </dgm:pt>
    <dgm:pt modelId="{418B17A8-FC2A-4B5D-853E-DFCC38A20FA8}" type="parTrans" cxnId="{C06228AD-0B8D-4AF5-A013-A6D9214A9BC0}">
      <dgm:prSet/>
      <dgm:spPr/>
      <dgm:t>
        <a:bodyPr/>
        <a:lstStyle/>
        <a:p>
          <a:endParaRPr lang="fr-FR"/>
        </a:p>
      </dgm:t>
    </dgm:pt>
    <dgm:pt modelId="{02915E16-A28A-487B-B540-31C8A5E57F80}" type="sibTrans" cxnId="{C06228AD-0B8D-4AF5-A013-A6D9214A9BC0}">
      <dgm:prSet/>
      <dgm:spPr/>
      <dgm:t>
        <a:bodyPr/>
        <a:lstStyle/>
        <a:p>
          <a:endParaRPr lang="fr-FR"/>
        </a:p>
      </dgm:t>
    </dgm:pt>
    <dgm:pt modelId="{B2EB4FEF-755D-4A73-9C83-B56C0CD30F1A}" type="pres">
      <dgm:prSet presAssocID="{11557209-2BA1-4A4D-AF6C-554F17B0DAD1}" presName="Name0" presStyleCnt="0">
        <dgm:presLayoutVars>
          <dgm:chMax val="7"/>
          <dgm:chPref val="7"/>
          <dgm:dir/>
        </dgm:presLayoutVars>
      </dgm:prSet>
      <dgm:spPr/>
    </dgm:pt>
    <dgm:pt modelId="{A1D93FD9-AD09-4CB0-B3EE-984DC831FD84}" type="pres">
      <dgm:prSet presAssocID="{11557209-2BA1-4A4D-AF6C-554F17B0DAD1}" presName="Name1" presStyleCnt="0"/>
      <dgm:spPr/>
    </dgm:pt>
    <dgm:pt modelId="{BB337D56-F484-4B0E-BF19-F31A0BCFF57A}" type="pres">
      <dgm:prSet presAssocID="{11557209-2BA1-4A4D-AF6C-554F17B0DAD1}" presName="cycle" presStyleCnt="0"/>
      <dgm:spPr/>
    </dgm:pt>
    <dgm:pt modelId="{70669451-05F3-4E2E-BC8D-D0FF7DC89469}" type="pres">
      <dgm:prSet presAssocID="{11557209-2BA1-4A4D-AF6C-554F17B0DAD1}" presName="srcNode" presStyleLbl="node1" presStyleIdx="0" presStyleCnt="6"/>
      <dgm:spPr/>
    </dgm:pt>
    <dgm:pt modelId="{ACB8BD57-C795-4A4A-A793-6BB6E6AA262F}" type="pres">
      <dgm:prSet presAssocID="{11557209-2BA1-4A4D-AF6C-554F17B0DAD1}" presName="conn" presStyleLbl="parChTrans1D2" presStyleIdx="0" presStyleCnt="1"/>
      <dgm:spPr/>
    </dgm:pt>
    <dgm:pt modelId="{A0BDDE1A-C625-439C-8BAA-C657AA986DCD}" type="pres">
      <dgm:prSet presAssocID="{11557209-2BA1-4A4D-AF6C-554F17B0DAD1}" presName="extraNode" presStyleLbl="node1" presStyleIdx="0" presStyleCnt="6"/>
      <dgm:spPr/>
    </dgm:pt>
    <dgm:pt modelId="{28DC42C1-0FDF-4785-8938-5F007990E713}" type="pres">
      <dgm:prSet presAssocID="{11557209-2BA1-4A4D-AF6C-554F17B0DAD1}" presName="dstNode" presStyleLbl="node1" presStyleIdx="0" presStyleCnt="6"/>
      <dgm:spPr/>
    </dgm:pt>
    <dgm:pt modelId="{BC3DFBF2-6540-4560-99DD-6AADA0181A00}" type="pres">
      <dgm:prSet presAssocID="{10E9CE05-83BE-40AD-AB99-24795C133244}" presName="text_1" presStyleLbl="node1" presStyleIdx="0" presStyleCnt="6">
        <dgm:presLayoutVars>
          <dgm:bulletEnabled val="1"/>
        </dgm:presLayoutVars>
      </dgm:prSet>
      <dgm:spPr/>
    </dgm:pt>
    <dgm:pt modelId="{E675DD41-1F82-4247-AB21-D2F1294C31F6}" type="pres">
      <dgm:prSet presAssocID="{10E9CE05-83BE-40AD-AB99-24795C133244}" presName="accent_1" presStyleCnt="0"/>
      <dgm:spPr/>
    </dgm:pt>
    <dgm:pt modelId="{CAF86715-7461-4258-9853-9A7153B6CF2A}" type="pres">
      <dgm:prSet presAssocID="{10E9CE05-83BE-40AD-AB99-24795C133244}" presName="accentRepeatNode" presStyleLbl="solidFgAcc1" presStyleIdx="0" presStyleCnt="6"/>
      <dgm:spPr/>
    </dgm:pt>
    <dgm:pt modelId="{120CA9AF-0758-4850-B70B-1B5EFA577652}" type="pres">
      <dgm:prSet presAssocID="{D3903EBC-2341-4724-8F4F-85A914644C04}" presName="text_2" presStyleLbl="node1" presStyleIdx="1" presStyleCnt="6">
        <dgm:presLayoutVars>
          <dgm:bulletEnabled val="1"/>
        </dgm:presLayoutVars>
      </dgm:prSet>
      <dgm:spPr/>
    </dgm:pt>
    <dgm:pt modelId="{1F3ADE84-C157-4C94-94C7-49768A7CACB1}" type="pres">
      <dgm:prSet presAssocID="{D3903EBC-2341-4724-8F4F-85A914644C04}" presName="accent_2" presStyleCnt="0"/>
      <dgm:spPr/>
    </dgm:pt>
    <dgm:pt modelId="{DD6E3000-69CE-4AAB-AE00-DC9F6D599CE1}" type="pres">
      <dgm:prSet presAssocID="{D3903EBC-2341-4724-8F4F-85A914644C04}" presName="accentRepeatNode" presStyleLbl="solidFgAcc1" presStyleIdx="1" presStyleCnt="6"/>
      <dgm:spPr/>
    </dgm:pt>
    <dgm:pt modelId="{F6F9F90C-2B9A-429E-AF33-FDF537B95D5D}" type="pres">
      <dgm:prSet presAssocID="{E1D2F756-B6D6-4188-B2F6-BF4FF23056E1}" presName="text_3" presStyleLbl="node1" presStyleIdx="2" presStyleCnt="6">
        <dgm:presLayoutVars>
          <dgm:bulletEnabled val="1"/>
        </dgm:presLayoutVars>
      </dgm:prSet>
      <dgm:spPr/>
    </dgm:pt>
    <dgm:pt modelId="{17D70375-633B-4B12-AEA2-30CEBEA8FE04}" type="pres">
      <dgm:prSet presAssocID="{E1D2F756-B6D6-4188-B2F6-BF4FF23056E1}" presName="accent_3" presStyleCnt="0"/>
      <dgm:spPr/>
    </dgm:pt>
    <dgm:pt modelId="{E6C7202E-5234-4611-B192-259A8B9EA884}" type="pres">
      <dgm:prSet presAssocID="{E1D2F756-B6D6-4188-B2F6-BF4FF23056E1}" presName="accentRepeatNode" presStyleLbl="solidFgAcc1" presStyleIdx="2" presStyleCnt="6"/>
      <dgm:spPr/>
    </dgm:pt>
    <dgm:pt modelId="{48E1E20D-B9EC-45F6-8179-24533A0B3B38}" type="pres">
      <dgm:prSet presAssocID="{A66E6918-83C9-4857-8A2B-F8F590F2C31A}" presName="text_4" presStyleLbl="node1" presStyleIdx="3" presStyleCnt="6">
        <dgm:presLayoutVars>
          <dgm:bulletEnabled val="1"/>
        </dgm:presLayoutVars>
      </dgm:prSet>
      <dgm:spPr/>
    </dgm:pt>
    <dgm:pt modelId="{7E117859-744F-4CCD-83DB-CDDF8EBE8F4A}" type="pres">
      <dgm:prSet presAssocID="{A66E6918-83C9-4857-8A2B-F8F590F2C31A}" presName="accent_4" presStyleCnt="0"/>
      <dgm:spPr/>
    </dgm:pt>
    <dgm:pt modelId="{6893D813-4E86-47CD-8DC9-B52EFDDB336A}" type="pres">
      <dgm:prSet presAssocID="{A66E6918-83C9-4857-8A2B-F8F590F2C31A}" presName="accentRepeatNode" presStyleLbl="solidFgAcc1" presStyleIdx="3" presStyleCnt="6"/>
      <dgm:spPr/>
    </dgm:pt>
    <dgm:pt modelId="{4488232F-B648-4573-9D32-30CB1F017D73}" type="pres">
      <dgm:prSet presAssocID="{A739B623-D9D0-4B22-AB5D-64FD6A220413}" presName="text_5" presStyleLbl="node1" presStyleIdx="4" presStyleCnt="6">
        <dgm:presLayoutVars>
          <dgm:bulletEnabled val="1"/>
        </dgm:presLayoutVars>
      </dgm:prSet>
      <dgm:spPr/>
    </dgm:pt>
    <dgm:pt modelId="{D0CA42E3-29FF-4FDF-A430-627376F61385}" type="pres">
      <dgm:prSet presAssocID="{A739B623-D9D0-4B22-AB5D-64FD6A220413}" presName="accent_5" presStyleCnt="0"/>
      <dgm:spPr/>
    </dgm:pt>
    <dgm:pt modelId="{6D5309D8-CE38-4E87-A930-CAABEA04817A}" type="pres">
      <dgm:prSet presAssocID="{A739B623-D9D0-4B22-AB5D-64FD6A220413}" presName="accentRepeatNode" presStyleLbl="solidFgAcc1" presStyleIdx="4" presStyleCnt="6"/>
      <dgm:spPr/>
    </dgm:pt>
    <dgm:pt modelId="{ED3A4437-23A9-40BA-8BA9-FFA7D88629FB}" type="pres">
      <dgm:prSet presAssocID="{FEFDAD27-857C-4655-8309-C8AA8E94D874}" presName="text_6" presStyleLbl="node1" presStyleIdx="5" presStyleCnt="6">
        <dgm:presLayoutVars>
          <dgm:bulletEnabled val="1"/>
        </dgm:presLayoutVars>
      </dgm:prSet>
      <dgm:spPr/>
    </dgm:pt>
    <dgm:pt modelId="{589D1187-A49F-48F0-817D-EA36DA338950}" type="pres">
      <dgm:prSet presAssocID="{FEFDAD27-857C-4655-8309-C8AA8E94D874}" presName="accent_6" presStyleCnt="0"/>
      <dgm:spPr/>
    </dgm:pt>
    <dgm:pt modelId="{0FB65394-F94F-4641-87CF-C18C7E34183A}" type="pres">
      <dgm:prSet presAssocID="{FEFDAD27-857C-4655-8309-C8AA8E94D874}" presName="accentRepeatNode" presStyleLbl="solidFgAcc1" presStyleIdx="5" presStyleCnt="6"/>
      <dgm:spPr/>
    </dgm:pt>
  </dgm:ptLst>
  <dgm:cxnLst>
    <dgm:cxn modelId="{2E368507-96F1-448D-876E-703114E838B2}" type="presOf" srcId="{A66E6918-83C9-4857-8A2B-F8F590F2C31A}" destId="{48E1E20D-B9EC-45F6-8179-24533A0B3B38}" srcOrd="0" destOrd="0" presId="urn:microsoft.com/office/officeart/2008/layout/VerticalCurvedList"/>
    <dgm:cxn modelId="{4B387E0D-40D4-41CB-B42C-73CEACCF20D2}" type="presOf" srcId="{11557209-2BA1-4A4D-AF6C-554F17B0DAD1}" destId="{B2EB4FEF-755D-4A73-9C83-B56C0CD30F1A}" srcOrd="0" destOrd="0" presId="urn:microsoft.com/office/officeart/2008/layout/VerticalCurvedList"/>
    <dgm:cxn modelId="{3BD50F18-3FB7-470A-BF97-57AC1E63335B}" srcId="{11557209-2BA1-4A4D-AF6C-554F17B0DAD1}" destId="{D3903EBC-2341-4724-8F4F-85A914644C04}" srcOrd="1" destOrd="0" parTransId="{F8FF1530-E6D1-492D-8010-0A87BB4617E1}" sibTransId="{25463EE7-E7C6-4186-A8F1-854590CE9810}"/>
    <dgm:cxn modelId="{B4ADE649-FDA0-4684-A76E-346B073FEAEC}" type="presOf" srcId="{A739B623-D9D0-4B22-AB5D-64FD6A220413}" destId="{4488232F-B648-4573-9D32-30CB1F017D73}" srcOrd="0" destOrd="0" presId="urn:microsoft.com/office/officeart/2008/layout/VerticalCurvedList"/>
    <dgm:cxn modelId="{3B0D8B58-EC78-4FB5-9D9E-E183AA63EE4C}" srcId="{11557209-2BA1-4A4D-AF6C-554F17B0DAD1}" destId="{10E9CE05-83BE-40AD-AB99-24795C133244}" srcOrd="0" destOrd="0" parTransId="{9DABB68D-783A-4EC6-9876-C551834198B7}" sibTransId="{05B67F63-0374-4B2A-9CB9-48958F070690}"/>
    <dgm:cxn modelId="{732E1081-F734-44E0-9B62-205A32E61487}" srcId="{11557209-2BA1-4A4D-AF6C-554F17B0DAD1}" destId="{A66E6918-83C9-4857-8A2B-F8F590F2C31A}" srcOrd="3" destOrd="0" parTransId="{BB4354CF-F284-4886-8336-D84715B198D3}" sibTransId="{D965EBD0-24E6-4C3B-A3F8-E2B14F1F5646}"/>
    <dgm:cxn modelId="{2F237B9D-8B90-49A3-88ED-E8424DC6BE0D}" type="presOf" srcId="{05B67F63-0374-4B2A-9CB9-48958F070690}" destId="{ACB8BD57-C795-4A4A-A793-6BB6E6AA262F}" srcOrd="0" destOrd="0" presId="urn:microsoft.com/office/officeart/2008/layout/VerticalCurvedList"/>
    <dgm:cxn modelId="{7632FAA0-1B9D-4D49-B79C-45AE28AC3E47}" type="presOf" srcId="{10E9CE05-83BE-40AD-AB99-24795C133244}" destId="{BC3DFBF2-6540-4560-99DD-6AADA0181A00}" srcOrd="0" destOrd="0" presId="urn:microsoft.com/office/officeart/2008/layout/VerticalCurvedList"/>
    <dgm:cxn modelId="{C06228AD-0B8D-4AF5-A013-A6D9214A9BC0}" srcId="{11557209-2BA1-4A4D-AF6C-554F17B0DAD1}" destId="{FEFDAD27-857C-4655-8309-C8AA8E94D874}" srcOrd="5" destOrd="0" parTransId="{418B17A8-FC2A-4B5D-853E-DFCC38A20FA8}" sibTransId="{02915E16-A28A-487B-B540-31C8A5E57F80}"/>
    <dgm:cxn modelId="{B5A658AD-90A2-445D-8643-CB3A1EF29FEF}" srcId="{11557209-2BA1-4A4D-AF6C-554F17B0DAD1}" destId="{A739B623-D9D0-4B22-AB5D-64FD6A220413}" srcOrd="4" destOrd="0" parTransId="{483C46AA-59F5-4964-99F0-E42684CB3FB0}" sibTransId="{5428F9AE-ABE0-4160-A16D-7EFB8449C78C}"/>
    <dgm:cxn modelId="{FFC461BB-2440-43B0-8F5D-BA7B689F9C21}" srcId="{11557209-2BA1-4A4D-AF6C-554F17B0DAD1}" destId="{E1D2F756-B6D6-4188-B2F6-BF4FF23056E1}" srcOrd="2" destOrd="0" parTransId="{F9C66811-CA99-42DA-8F82-145E1B46899B}" sibTransId="{D2613492-02A2-43AF-8DC5-8FA770C8D5B7}"/>
    <dgm:cxn modelId="{EF7B4AD3-775F-4CF5-9CD2-790281491BB2}" type="presOf" srcId="{E1D2F756-B6D6-4188-B2F6-BF4FF23056E1}" destId="{F6F9F90C-2B9A-429E-AF33-FDF537B95D5D}" srcOrd="0" destOrd="0" presId="urn:microsoft.com/office/officeart/2008/layout/VerticalCurvedList"/>
    <dgm:cxn modelId="{FC0E84EE-C4FB-4EB6-9102-438708366C29}" type="presOf" srcId="{FEFDAD27-857C-4655-8309-C8AA8E94D874}" destId="{ED3A4437-23A9-40BA-8BA9-FFA7D88629FB}" srcOrd="0" destOrd="0" presId="urn:microsoft.com/office/officeart/2008/layout/VerticalCurvedList"/>
    <dgm:cxn modelId="{9A9746F9-EE52-4F60-923C-6ACCCA27C9AB}" type="presOf" srcId="{D3903EBC-2341-4724-8F4F-85A914644C04}" destId="{120CA9AF-0758-4850-B70B-1B5EFA577652}" srcOrd="0" destOrd="0" presId="urn:microsoft.com/office/officeart/2008/layout/VerticalCurvedList"/>
    <dgm:cxn modelId="{F58BCEBD-A9E2-4589-865C-9A698A1B69EA}" type="presParOf" srcId="{B2EB4FEF-755D-4A73-9C83-B56C0CD30F1A}" destId="{A1D93FD9-AD09-4CB0-B3EE-984DC831FD84}" srcOrd="0" destOrd="0" presId="urn:microsoft.com/office/officeart/2008/layout/VerticalCurvedList"/>
    <dgm:cxn modelId="{4021352F-9191-4BD5-B7AC-9657672E15B0}" type="presParOf" srcId="{A1D93FD9-AD09-4CB0-B3EE-984DC831FD84}" destId="{BB337D56-F484-4B0E-BF19-F31A0BCFF57A}" srcOrd="0" destOrd="0" presId="urn:microsoft.com/office/officeart/2008/layout/VerticalCurvedList"/>
    <dgm:cxn modelId="{57FC5FDA-F514-47BE-8C57-13F6EE3A892C}" type="presParOf" srcId="{BB337D56-F484-4B0E-BF19-F31A0BCFF57A}" destId="{70669451-05F3-4E2E-BC8D-D0FF7DC89469}" srcOrd="0" destOrd="0" presId="urn:microsoft.com/office/officeart/2008/layout/VerticalCurvedList"/>
    <dgm:cxn modelId="{202FCEEC-351C-4CD4-991A-522F17D4096E}" type="presParOf" srcId="{BB337D56-F484-4B0E-BF19-F31A0BCFF57A}" destId="{ACB8BD57-C795-4A4A-A793-6BB6E6AA262F}" srcOrd="1" destOrd="0" presId="urn:microsoft.com/office/officeart/2008/layout/VerticalCurvedList"/>
    <dgm:cxn modelId="{8939DF37-F19B-487B-B86C-FA067729CA89}" type="presParOf" srcId="{BB337D56-F484-4B0E-BF19-F31A0BCFF57A}" destId="{A0BDDE1A-C625-439C-8BAA-C657AA986DCD}" srcOrd="2" destOrd="0" presId="urn:microsoft.com/office/officeart/2008/layout/VerticalCurvedList"/>
    <dgm:cxn modelId="{D87D7198-A71E-4C29-A225-63A490BAF054}" type="presParOf" srcId="{BB337D56-F484-4B0E-BF19-F31A0BCFF57A}" destId="{28DC42C1-0FDF-4785-8938-5F007990E713}" srcOrd="3" destOrd="0" presId="urn:microsoft.com/office/officeart/2008/layout/VerticalCurvedList"/>
    <dgm:cxn modelId="{572EBCA5-1398-463C-BFA3-D0F485149392}" type="presParOf" srcId="{A1D93FD9-AD09-4CB0-B3EE-984DC831FD84}" destId="{BC3DFBF2-6540-4560-99DD-6AADA0181A00}" srcOrd="1" destOrd="0" presId="urn:microsoft.com/office/officeart/2008/layout/VerticalCurvedList"/>
    <dgm:cxn modelId="{847540FE-774F-44E9-BD4E-3C788108545E}" type="presParOf" srcId="{A1D93FD9-AD09-4CB0-B3EE-984DC831FD84}" destId="{E675DD41-1F82-4247-AB21-D2F1294C31F6}" srcOrd="2" destOrd="0" presId="urn:microsoft.com/office/officeart/2008/layout/VerticalCurvedList"/>
    <dgm:cxn modelId="{902CA652-BE29-44ED-AE09-5BE4B781EC20}" type="presParOf" srcId="{E675DD41-1F82-4247-AB21-D2F1294C31F6}" destId="{CAF86715-7461-4258-9853-9A7153B6CF2A}" srcOrd="0" destOrd="0" presId="urn:microsoft.com/office/officeart/2008/layout/VerticalCurvedList"/>
    <dgm:cxn modelId="{B06E6093-C30B-4BD8-BD4A-D380739BCB98}" type="presParOf" srcId="{A1D93FD9-AD09-4CB0-B3EE-984DC831FD84}" destId="{120CA9AF-0758-4850-B70B-1B5EFA577652}" srcOrd="3" destOrd="0" presId="urn:microsoft.com/office/officeart/2008/layout/VerticalCurvedList"/>
    <dgm:cxn modelId="{F7E94411-845D-4FEC-83A7-846E9126E682}" type="presParOf" srcId="{A1D93FD9-AD09-4CB0-B3EE-984DC831FD84}" destId="{1F3ADE84-C157-4C94-94C7-49768A7CACB1}" srcOrd="4" destOrd="0" presId="urn:microsoft.com/office/officeart/2008/layout/VerticalCurvedList"/>
    <dgm:cxn modelId="{AE643EF0-485D-47E9-8045-61D400CEAF8A}" type="presParOf" srcId="{1F3ADE84-C157-4C94-94C7-49768A7CACB1}" destId="{DD6E3000-69CE-4AAB-AE00-DC9F6D599CE1}" srcOrd="0" destOrd="0" presId="urn:microsoft.com/office/officeart/2008/layout/VerticalCurvedList"/>
    <dgm:cxn modelId="{2E523FE8-78C7-4C58-8003-61B7EFDA7135}" type="presParOf" srcId="{A1D93FD9-AD09-4CB0-B3EE-984DC831FD84}" destId="{F6F9F90C-2B9A-429E-AF33-FDF537B95D5D}" srcOrd="5" destOrd="0" presId="urn:microsoft.com/office/officeart/2008/layout/VerticalCurvedList"/>
    <dgm:cxn modelId="{CA30D6D2-C4B8-485D-9A00-40F6FCD0D117}" type="presParOf" srcId="{A1D93FD9-AD09-4CB0-B3EE-984DC831FD84}" destId="{17D70375-633B-4B12-AEA2-30CEBEA8FE04}" srcOrd="6" destOrd="0" presId="urn:microsoft.com/office/officeart/2008/layout/VerticalCurvedList"/>
    <dgm:cxn modelId="{2C5306FA-02CD-4A56-AF8D-5B250010D5C1}" type="presParOf" srcId="{17D70375-633B-4B12-AEA2-30CEBEA8FE04}" destId="{E6C7202E-5234-4611-B192-259A8B9EA884}" srcOrd="0" destOrd="0" presId="urn:microsoft.com/office/officeart/2008/layout/VerticalCurvedList"/>
    <dgm:cxn modelId="{39A92C04-CCF8-439C-A2BF-A1BFB00E0522}" type="presParOf" srcId="{A1D93FD9-AD09-4CB0-B3EE-984DC831FD84}" destId="{48E1E20D-B9EC-45F6-8179-24533A0B3B38}" srcOrd="7" destOrd="0" presId="urn:microsoft.com/office/officeart/2008/layout/VerticalCurvedList"/>
    <dgm:cxn modelId="{45C62F83-BF1D-4B9E-9747-BDE929FD2746}" type="presParOf" srcId="{A1D93FD9-AD09-4CB0-B3EE-984DC831FD84}" destId="{7E117859-744F-4CCD-83DB-CDDF8EBE8F4A}" srcOrd="8" destOrd="0" presId="urn:microsoft.com/office/officeart/2008/layout/VerticalCurvedList"/>
    <dgm:cxn modelId="{6F2376C2-DA37-43A8-BF7D-192F34652A47}" type="presParOf" srcId="{7E117859-744F-4CCD-83DB-CDDF8EBE8F4A}" destId="{6893D813-4E86-47CD-8DC9-B52EFDDB336A}" srcOrd="0" destOrd="0" presId="urn:microsoft.com/office/officeart/2008/layout/VerticalCurvedList"/>
    <dgm:cxn modelId="{74740DF1-D7FA-4BE4-9BA7-8623523A65C9}" type="presParOf" srcId="{A1D93FD9-AD09-4CB0-B3EE-984DC831FD84}" destId="{4488232F-B648-4573-9D32-30CB1F017D73}" srcOrd="9" destOrd="0" presId="urn:microsoft.com/office/officeart/2008/layout/VerticalCurvedList"/>
    <dgm:cxn modelId="{F586E4DC-11D4-424A-9929-ACEB691C909F}" type="presParOf" srcId="{A1D93FD9-AD09-4CB0-B3EE-984DC831FD84}" destId="{D0CA42E3-29FF-4FDF-A430-627376F61385}" srcOrd="10" destOrd="0" presId="urn:microsoft.com/office/officeart/2008/layout/VerticalCurvedList"/>
    <dgm:cxn modelId="{F74B56AD-06B8-440C-A0C7-8EEA3558EBCE}" type="presParOf" srcId="{D0CA42E3-29FF-4FDF-A430-627376F61385}" destId="{6D5309D8-CE38-4E87-A930-CAABEA04817A}" srcOrd="0" destOrd="0" presId="urn:microsoft.com/office/officeart/2008/layout/VerticalCurvedList"/>
    <dgm:cxn modelId="{749E6A7F-6964-4744-BD25-9605072DC20A}" type="presParOf" srcId="{A1D93FD9-AD09-4CB0-B3EE-984DC831FD84}" destId="{ED3A4437-23A9-40BA-8BA9-FFA7D88629FB}" srcOrd="11" destOrd="0" presId="urn:microsoft.com/office/officeart/2008/layout/VerticalCurvedList"/>
    <dgm:cxn modelId="{22C375F2-6EF3-49A8-8600-FB2E029EF97C}" type="presParOf" srcId="{A1D93FD9-AD09-4CB0-B3EE-984DC831FD84}" destId="{589D1187-A49F-48F0-817D-EA36DA338950}" srcOrd="12" destOrd="0" presId="urn:microsoft.com/office/officeart/2008/layout/VerticalCurvedList"/>
    <dgm:cxn modelId="{C0DCE215-814D-413D-94E1-153AA226CDF2}" type="presParOf" srcId="{589D1187-A49F-48F0-817D-EA36DA338950}" destId="{0FB65394-F94F-4641-87CF-C18C7E3418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557209-2BA1-4A4D-AF6C-554F17B0DAD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0E9CE05-83BE-40AD-AB99-24795C133244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800" dirty="0">
              <a:solidFill>
                <a:schemeClr val="tx1"/>
              </a:solidFill>
            </a:rPr>
            <a:t>Introduction – Pr Gottrand</a:t>
          </a:r>
        </a:p>
      </dgm:t>
    </dgm:pt>
    <dgm:pt modelId="{9DABB68D-783A-4EC6-9876-C551834198B7}" type="parTrans" cxnId="{3B0D8B58-EC78-4FB5-9D9E-E183AA63EE4C}">
      <dgm:prSet/>
      <dgm:spPr/>
      <dgm:t>
        <a:bodyPr/>
        <a:lstStyle/>
        <a:p>
          <a:endParaRPr lang="fr-FR"/>
        </a:p>
      </dgm:t>
    </dgm:pt>
    <dgm:pt modelId="{05B67F63-0374-4B2A-9CB9-48958F070690}" type="sibTrans" cxnId="{3B0D8B58-EC78-4FB5-9D9E-E183AA63EE4C}">
      <dgm:prSet/>
      <dgm:spPr/>
      <dgm:t>
        <a:bodyPr/>
        <a:lstStyle/>
        <a:p>
          <a:endParaRPr lang="fr-FR"/>
        </a:p>
      </dgm:t>
    </dgm:pt>
    <dgm:pt modelId="{D3903EBC-2341-4724-8F4F-85A914644C04}">
      <dgm:prSet phldrT="[Texte]"/>
      <dgm:spPr>
        <a:solidFill>
          <a:srgbClr val="08A1D9"/>
        </a:solidFill>
      </dgm:spPr>
      <dgm:t>
        <a:bodyPr/>
        <a:lstStyle/>
        <a:p>
          <a:r>
            <a:rPr lang="fr-FR" dirty="0"/>
            <a:t>Actualité Maladies rares – Mme Anne-Sophie Lapointe</a:t>
          </a:r>
        </a:p>
      </dgm:t>
    </dgm:pt>
    <dgm:pt modelId="{F8FF1530-E6D1-492D-8010-0A87BB4617E1}" type="parTrans" cxnId="{3BD50F18-3FB7-470A-BF97-57AC1E63335B}">
      <dgm:prSet/>
      <dgm:spPr/>
      <dgm:t>
        <a:bodyPr/>
        <a:lstStyle/>
        <a:p>
          <a:endParaRPr lang="fr-FR"/>
        </a:p>
      </dgm:t>
    </dgm:pt>
    <dgm:pt modelId="{25463EE7-E7C6-4186-A8F1-854590CE9810}" type="sibTrans" cxnId="{3BD50F18-3FB7-470A-BF97-57AC1E63335B}">
      <dgm:prSet/>
      <dgm:spPr/>
      <dgm:t>
        <a:bodyPr/>
        <a:lstStyle/>
        <a:p>
          <a:endParaRPr lang="fr-FR"/>
        </a:p>
      </dgm:t>
    </dgm:pt>
    <dgm:pt modelId="{E1D2F756-B6D6-4188-B2F6-BF4FF23056E1}">
      <dgm:prSet phldrT="[Texte]"/>
      <dgm:spPr>
        <a:solidFill>
          <a:srgbClr val="A2C510"/>
        </a:solidFill>
      </dgm:spPr>
      <dgm:t>
        <a:bodyPr/>
        <a:lstStyle/>
        <a:p>
          <a:r>
            <a:rPr lang="fr-FR" dirty="0"/>
            <a:t>Actualités générales FIMATHO – Audrey Barbet </a:t>
          </a:r>
        </a:p>
      </dgm:t>
    </dgm:pt>
    <dgm:pt modelId="{F9C66811-CA99-42DA-8F82-145E1B46899B}" type="parTrans" cxnId="{FFC461BB-2440-43B0-8F5D-BA7B689F9C21}">
      <dgm:prSet/>
      <dgm:spPr/>
      <dgm:t>
        <a:bodyPr/>
        <a:lstStyle/>
        <a:p>
          <a:endParaRPr lang="fr-FR"/>
        </a:p>
      </dgm:t>
    </dgm:pt>
    <dgm:pt modelId="{D2613492-02A2-43AF-8DC5-8FA770C8D5B7}" type="sibTrans" cxnId="{FFC461BB-2440-43B0-8F5D-BA7B689F9C21}">
      <dgm:prSet/>
      <dgm:spPr/>
      <dgm:t>
        <a:bodyPr/>
        <a:lstStyle/>
        <a:p>
          <a:endParaRPr lang="fr-FR"/>
        </a:p>
      </dgm:t>
    </dgm:pt>
    <dgm:pt modelId="{A66E6918-83C9-4857-8A2B-F8F590F2C31A}">
      <dgm:prSet phldrT="[Texte]"/>
      <dgm:spPr>
        <a:solidFill>
          <a:srgbClr val="A2C510"/>
        </a:solidFill>
      </dgm:spPr>
      <dgm:t>
        <a:bodyPr/>
        <a:lstStyle/>
        <a:p>
          <a:r>
            <a:rPr lang="fr-FR" dirty="0"/>
            <a:t>Focus RCP grossesses, recommandations oralité néonat, ETP (Pr Benachi, Dr Mur, R </a:t>
          </a:r>
          <a:r>
            <a:rPr lang="fr-FR" dirty="0" err="1"/>
            <a:t>Pamart</a:t>
          </a:r>
          <a:r>
            <a:rPr lang="fr-FR" dirty="0"/>
            <a:t>) </a:t>
          </a:r>
        </a:p>
      </dgm:t>
    </dgm:pt>
    <dgm:pt modelId="{BB4354CF-F284-4886-8336-D84715B198D3}" type="parTrans" cxnId="{732E1081-F734-44E0-9B62-205A32E61487}">
      <dgm:prSet/>
      <dgm:spPr/>
      <dgm:t>
        <a:bodyPr/>
        <a:lstStyle/>
        <a:p>
          <a:endParaRPr lang="fr-FR"/>
        </a:p>
      </dgm:t>
    </dgm:pt>
    <dgm:pt modelId="{D965EBD0-24E6-4C3B-A3F8-E2B14F1F5646}" type="sibTrans" cxnId="{732E1081-F734-44E0-9B62-205A32E61487}">
      <dgm:prSet/>
      <dgm:spPr/>
      <dgm:t>
        <a:bodyPr/>
        <a:lstStyle/>
        <a:p>
          <a:endParaRPr lang="fr-FR"/>
        </a:p>
      </dgm:t>
    </dgm:pt>
    <dgm:pt modelId="{A739B623-D9D0-4B22-AB5D-64FD6A220413}">
      <dgm:prSet phldrT="[Texte]"/>
      <dgm:spPr>
        <a:solidFill>
          <a:srgbClr val="F08A24"/>
        </a:solidFill>
      </dgm:spPr>
      <dgm:t>
        <a:bodyPr/>
        <a:lstStyle/>
        <a:p>
          <a:r>
            <a:rPr lang="fr-FR" dirty="0"/>
            <a:t>Comment accéder aux données de la BNDMR? Bilan annuel et perspectives – Arnaud </a:t>
          </a:r>
          <a:r>
            <a:rPr lang="fr-FR" dirty="0" err="1"/>
            <a:t>Sandrin</a:t>
          </a:r>
          <a:endParaRPr lang="fr-FR" dirty="0"/>
        </a:p>
      </dgm:t>
    </dgm:pt>
    <dgm:pt modelId="{483C46AA-59F5-4964-99F0-E42684CB3FB0}" type="parTrans" cxnId="{B5A658AD-90A2-445D-8643-CB3A1EF29FEF}">
      <dgm:prSet/>
      <dgm:spPr/>
      <dgm:t>
        <a:bodyPr/>
        <a:lstStyle/>
        <a:p>
          <a:endParaRPr lang="fr-FR"/>
        </a:p>
      </dgm:t>
    </dgm:pt>
    <dgm:pt modelId="{5428F9AE-ABE0-4160-A16D-7EFB8449C78C}" type="sibTrans" cxnId="{B5A658AD-90A2-445D-8643-CB3A1EF29FEF}">
      <dgm:prSet/>
      <dgm:spPr/>
      <dgm:t>
        <a:bodyPr/>
        <a:lstStyle/>
        <a:p>
          <a:endParaRPr lang="fr-FR"/>
        </a:p>
      </dgm:t>
    </dgm:pt>
    <dgm:pt modelId="{FEFDAD27-857C-4655-8309-C8AA8E94D874}">
      <dgm:prSet phldrT="[Texte]"/>
      <dgm:spPr>
        <a:solidFill>
          <a:srgbClr val="C8368D"/>
        </a:solidFill>
      </dgm:spPr>
      <dgm:t>
        <a:bodyPr/>
        <a:lstStyle/>
        <a:p>
          <a:r>
            <a:rPr lang="fr-FR" dirty="0"/>
            <a:t>Appel à projet FIMATHO : projets lauréats 2023 et état d’avancement des projets</a:t>
          </a:r>
        </a:p>
      </dgm:t>
    </dgm:pt>
    <dgm:pt modelId="{418B17A8-FC2A-4B5D-853E-DFCC38A20FA8}" type="parTrans" cxnId="{C06228AD-0B8D-4AF5-A013-A6D9214A9BC0}">
      <dgm:prSet/>
      <dgm:spPr/>
      <dgm:t>
        <a:bodyPr/>
        <a:lstStyle/>
        <a:p>
          <a:endParaRPr lang="fr-FR"/>
        </a:p>
      </dgm:t>
    </dgm:pt>
    <dgm:pt modelId="{02915E16-A28A-487B-B540-31C8A5E57F80}" type="sibTrans" cxnId="{C06228AD-0B8D-4AF5-A013-A6D9214A9BC0}">
      <dgm:prSet/>
      <dgm:spPr/>
      <dgm:t>
        <a:bodyPr/>
        <a:lstStyle/>
        <a:p>
          <a:endParaRPr lang="fr-FR"/>
        </a:p>
      </dgm:t>
    </dgm:pt>
    <dgm:pt modelId="{B2EB4FEF-755D-4A73-9C83-B56C0CD30F1A}" type="pres">
      <dgm:prSet presAssocID="{11557209-2BA1-4A4D-AF6C-554F17B0DAD1}" presName="Name0" presStyleCnt="0">
        <dgm:presLayoutVars>
          <dgm:chMax val="7"/>
          <dgm:chPref val="7"/>
          <dgm:dir/>
        </dgm:presLayoutVars>
      </dgm:prSet>
      <dgm:spPr/>
    </dgm:pt>
    <dgm:pt modelId="{A1D93FD9-AD09-4CB0-B3EE-984DC831FD84}" type="pres">
      <dgm:prSet presAssocID="{11557209-2BA1-4A4D-AF6C-554F17B0DAD1}" presName="Name1" presStyleCnt="0"/>
      <dgm:spPr/>
    </dgm:pt>
    <dgm:pt modelId="{BB337D56-F484-4B0E-BF19-F31A0BCFF57A}" type="pres">
      <dgm:prSet presAssocID="{11557209-2BA1-4A4D-AF6C-554F17B0DAD1}" presName="cycle" presStyleCnt="0"/>
      <dgm:spPr/>
    </dgm:pt>
    <dgm:pt modelId="{70669451-05F3-4E2E-BC8D-D0FF7DC89469}" type="pres">
      <dgm:prSet presAssocID="{11557209-2BA1-4A4D-AF6C-554F17B0DAD1}" presName="srcNode" presStyleLbl="node1" presStyleIdx="0" presStyleCnt="6"/>
      <dgm:spPr/>
    </dgm:pt>
    <dgm:pt modelId="{ACB8BD57-C795-4A4A-A793-6BB6E6AA262F}" type="pres">
      <dgm:prSet presAssocID="{11557209-2BA1-4A4D-AF6C-554F17B0DAD1}" presName="conn" presStyleLbl="parChTrans1D2" presStyleIdx="0" presStyleCnt="1"/>
      <dgm:spPr/>
    </dgm:pt>
    <dgm:pt modelId="{A0BDDE1A-C625-439C-8BAA-C657AA986DCD}" type="pres">
      <dgm:prSet presAssocID="{11557209-2BA1-4A4D-AF6C-554F17B0DAD1}" presName="extraNode" presStyleLbl="node1" presStyleIdx="0" presStyleCnt="6"/>
      <dgm:spPr/>
    </dgm:pt>
    <dgm:pt modelId="{28DC42C1-0FDF-4785-8938-5F007990E713}" type="pres">
      <dgm:prSet presAssocID="{11557209-2BA1-4A4D-AF6C-554F17B0DAD1}" presName="dstNode" presStyleLbl="node1" presStyleIdx="0" presStyleCnt="6"/>
      <dgm:spPr/>
    </dgm:pt>
    <dgm:pt modelId="{BC3DFBF2-6540-4560-99DD-6AADA0181A00}" type="pres">
      <dgm:prSet presAssocID="{10E9CE05-83BE-40AD-AB99-24795C133244}" presName="text_1" presStyleLbl="node1" presStyleIdx="0" presStyleCnt="6">
        <dgm:presLayoutVars>
          <dgm:bulletEnabled val="1"/>
        </dgm:presLayoutVars>
      </dgm:prSet>
      <dgm:spPr/>
    </dgm:pt>
    <dgm:pt modelId="{E675DD41-1F82-4247-AB21-D2F1294C31F6}" type="pres">
      <dgm:prSet presAssocID="{10E9CE05-83BE-40AD-AB99-24795C133244}" presName="accent_1" presStyleCnt="0"/>
      <dgm:spPr/>
    </dgm:pt>
    <dgm:pt modelId="{CAF86715-7461-4258-9853-9A7153B6CF2A}" type="pres">
      <dgm:prSet presAssocID="{10E9CE05-83BE-40AD-AB99-24795C133244}" presName="accentRepeatNode" presStyleLbl="solidFgAcc1" presStyleIdx="0" presStyleCnt="6"/>
      <dgm:spPr/>
    </dgm:pt>
    <dgm:pt modelId="{120CA9AF-0758-4850-B70B-1B5EFA577652}" type="pres">
      <dgm:prSet presAssocID="{D3903EBC-2341-4724-8F4F-85A914644C04}" presName="text_2" presStyleLbl="node1" presStyleIdx="1" presStyleCnt="6">
        <dgm:presLayoutVars>
          <dgm:bulletEnabled val="1"/>
        </dgm:presLayoutVars>
      </dgm:prSet>
      <dgm:spPr/>
    </dgm:pt>
    <dgm:pt modelId="{1F3ADE84-C157-4C94-94C7-49768A7CACB1}" type="pres">
      <dgm:prSet presAssocID="{D3903EBC-2341-4724-8F4F-85A914644C04}" presName="accent_2" presStyleCnt="0"/>
      <dgm:spPr/>
    </dgm:pt>
    <dgm:pt modelId="{DD6E3000-69CE-4AAB-AE00-DC9F6D599CE1}" type="pres">
      <dgm:prSet presAssocID="{D3903EBC-2341-4724-8F4F-85A914644C04}" presName="accentRepeatNode" presStyleLbl="solidFgAcc1" presStyleIdx="1" presStyleCnt="6"/>
      <dgm:spPr/>
    </dgm:pt>
    <dgm:pt modelId="{F6F9F90C-2B9A-429E-AF33-FDF537B95D5D}" type="pres">
      <dgm:prSet presAssocID="{E1D2F756-B6D6-4188-B2F6-BF4FF23056E1}" presName="text_3" presStyleLbl="node1" presStyleIdx="2" presStyleCnt="6">
        <dgm:presLayoutVars>
          <dgm:bulletEnabled val="1"/>
        </dgm:presLayoutVars>
      </dgm:prSet>
      <dgm:spPr/>
    </dgm:pt>
    <dgm:pt modelId="{17D70375-633B-4B12-AEA2-30CEBEA8FE04}" type="pres">
      <dgm:prSet presAssocID="{E1D2F756-B6D6-4188-B2F6-BF4FF23056E1}" presName="accent_3" presStyleCnt="0"/>
      <dgm:spPr/>
    </dgm:pt>
    <dgm:pt modelId="{E6C7202E-5234-4611-B192-259A8B9EA884}" type="pres">
      <dgm:prSet presAssocID="{E1D2F756-B6D6-4188-B2F6-BF4FF23056E1}" presName="accentRepeatNode" presStyleLbl="solidFgAcc1" presStyleIdx="2" presStyleCnt="6"/>
      <dgm:spPr/>
    </dgm:pt>
    <dgm:pt modelId="{48E1E20D-B9EC-45F6-8179-24533A0B3B38}" type="pres">
      <dgm:prSet presAssocID="{A66E6918-83C9-4857-8A2B-F8F590F2C31A}" presName="text_4" presStyleLbl="node1" presStyleIdx="3" presStyleCnt="6">
        <dgm:presLayoutVars>
          <dgm:bulletEnabled val="1"/>
        </dgm:presLayoutVars>
      </dgm:prSet>
      <dgm:spPr/>
    </dgm:pt>
    <dgm:pt modelId="{7E117859-744F-4CCD-83DB-CDDF8EBE8F4A}" type="pres">
      <dgm:prSet presAssocID="{A66E6918-83C9-4857-8A2B-F8F590F2C31A}" presName="accent_4" presStyleCnt="0"/>
      <dgm:spPr/>
    </dgm:pt>
    <dgm:pt modelId="{6893D813-4E86-47CD-8DC9-B52EFDDB336A}" type="pres">
      <dgm:prSet presAssocID="{A66E6918-83C9-4857-8A2B-F8F590F2C31A}" presName="accentRepeatNode" presStyleLbl="solidFgAcc1" presStyleIdx="3" presStyleCnt="6"/>
      <dgm:spPr/>
    </dgm:pt>
    <dgm:pt modelId="{4488232F-B648-4573-9D32-30CB1F017D73}" type="pres">
      <dgm:prSet presAssocID="{A739B623-D9D0-4B22-AB5D-64FD6A220413}" presName="text_5" presStyleLbl="node1" presStyleIdx="4" presStyleCnt="6">
        <dgm:presLayoutVars>
          <dgm:bulletEnabled val="1"/>
        </dgm:presLayoutVars>
      </dgm:prSet>
      <dgm:spPr/>
    </dgm:pt>
    <dgm:pt modelId="{D0CA42E3-29FF-4FDF-A430-627376F61385}" type="pres">
      <dgm:prSet presAssocID="{A739B623-D9D0-4B22-AB5D-64FD6A220413}" presName="accent_5" presStyleCnt="0"/>
      <dgm:spPr/>
    </dgm:pt>
    <dgm:pt modelId="{6D5309D8-CE38-4E87-A930-CAABEA04817A}" type="pres">
      <dgm:prSet presAssocID="{A739B623-D9D0-4B22-AB5D-64FD6A220413}" presName="accentRepeatNode" presStyleLbl="solidFgAcc1" presStyleIdx="4" presStyleCnt="6"/>
      <dgm:spPr/>
    </dgm:pt>
    <dgm:pt modelId="{ED3A4437-23A9-40BA-8BA9-FFA7D88629FB}" type="pres">
      <dgm:prSet presAssocID="{FEFDAD27-857C-4655-8309-C8AA8E94D874}" presName="text_6" presStyleLbl="node1" presStyleIdx="5" presStyleCnt="6">
        <dgm:presLayoutVars>
          <dgm:bulletEnabled val="1"/>
        </dgm:presLayoutVars>
      </dgm:prSet>
      <dgm:spPr/>
    </dgm:pt>
    <dgm:pt modelId="{589D1187-A49F-48F0-817D-EA36DA338950}" type="pres">
      <dgm:prSet presAssocID="{FEFDAD27-857C-4655-8309-C8AA8E94D874}" presName="accent_6" presStyleCnt="0"/>
      <dgm:spPr/>
    </dgm:pt>
    <dgm:pt modelId="{0FB65394-F94F-4641-87CF-C18C7E34183A}" type="pres">
      <dgm:prSet presAssocID="{FEFDAD27-857C-4655-8309-C8AA8E94D874}" presName="accentRepeatNode" presStyleLbl="solidFgAcc1" presStyleIdx="5" presStyleCnt="6"/>
      <dgm:spPr/>
    </dgm:pt>
  </dgm:ptLst>
  <dgm:cxnLst>
    <dgm:cxn modelId="{2E368507-96F1-448D-876E-703114E838B2}" type="presOf" srcId="{A66E6918-83C9-4857-8A2B-F8F590F2C31A}" destId="{48E1E20D-B9EC-45F6-8179-24533A0B3B38}" srcOrd="0" destOrd="0" presId="urn:microsoft.com/office/officeart/2008/layout/VerticalCurvedList"/>
    <dgm:cxn modelId="{4B387E0D-40D4-41CB-B42C-73CEACCF20D2}" type="presOf" srcId="{11557209-2BA1-4A4D-AF6C-554F17B0DAD1}" destId="{B2EB4FEF-755D-4A73-9C83-B56C0CD30F1A}" srcOrd="0" destOrd="0" presId="urn:microsoft.com/office/officeart/2008/layout/VerticalCurvedList"/>
    <dgm:cxn modelId="{3BD50F18-3FB7-470A-BF97-57AC1E63335B}" srcId="{11557209-2BA1-4A4D-AF6C-554F17B0DAD1}" destId="{D3903EBC-2341-4724-8F4F-85A914644C04}" srcOrd="1" destOrd="0" parTransId="{F8FF1530-E6D1-492D-8010-0A87BB4617E1}" sibTransId="{25463EE7-E7C6-4186-A8F1-854590CE9810}"/>
    <dgm:cxn modelId="{B4ADE649-FDA0-4684-A76E-346B073FEAEC}" type="presOf" srcId="{A739B623-D9D0-4B22-AB5D-64FD6A220413}" destId="{4488232F-B648-4573-9D32-30CB1F017D73}" srcOrd="0" destOrd="0" presId="urn:microsoft.com/office/officeart/2008/layout/VerticalCurvedList"/>
    <dgm:cxn modelId="{3B0D8B58-EC78-4FB5-9D9E-E183AA63EE4C}" srcId="{11557209-2BA1-4A4D-AF6C-554F17B0DAD1}" destId="{10E9CE05-83BE-40AD-AB99-24795C133244}" srcOrd="0" destOrd="0" parTransId="{9DABB68D-783A-4EC6-9876-C551834198B7}" sibTransId="{05B67F63-0374-4B2A-9CB9-48958F070690}"/>
    <dgm:cxn modelId="{732E1081-F734-44E0-9B62-205A32E61487}" srcId="{11557209-2BA1-4A4D-AF6C-554F17B0DAD1}" destId="{A66E6918-83C9-4857-8A2B-F8F590F2C31A}" srcOrd="3" destOrd="0" parTransId="{BB4354CF-F284-4886-8336-D84715B198D3}" sibTransId="{D965EBD0-24E6-4C3B-A3F8-E2B14F1F5646}"/>
    <dgm:cxn modelId="{2F237B9D-8B90-49A3-88ED-E8424DC6BE0D}" type="presOf" srcId="{05B67F63-0374-4B2A-9CB9-48958F070690}" destId="{ACB8BD57-C795-4A4A-A793-6BB6E6AA262F}" srcOrd="0" destOrd="0" presId="urn:microsoft.com/office/officeart/2008/layout/VerticalCurvedList"/>
    <dgm:cxn modelId="{7632FAA0-1B9D-4D49-B79C-45AE28AC3E47}" type="presOf" srcId="{10E9CE05-83BE-40AD-AB99-24795C133244}" destId="{BC3DFBF2-6540-4560-99DD-6AADA0181A00}" srcOrd="0" destOrd="0" presId="urn:microsoft.com/office/officeart/2008/layout/VerticalCurvedList"/>
    <dgm:cxn modelId="{C06228AD-0B8D-4AF5-A013-A6D9214A9BC0}" srcId="{11557209-2BA1-4A4D-AF6C-554F17B0DAD1}" destId="{FEFDAD27-857C-4655-8309-C8AA8E94D874}" srcOrd="5" destOrd="0" parTransId="{418B17A8-FC2A-4B5D-853E-DFCC38A20FA8}" sibTransId="{02915E16-A28A-487B-B540-31C8A5E57F80}"/>
    <dgm:cxn modelId="{B5A658AD-90A2-445D-8643-CB3A1EF29FEF}" srcId="{11557209-2BA1-4A4D-AF6C-554F17B0DAD1}" destId="{A739B623-D9D0-4B22-AB5D-64FD6A220413}" srcOrd="4" destOrd="0" parTransId="{483C46AA-59F5-4964-99F0-E42684CB3FB0}" sibTransId="{5428F9AE-ABE0-4160-A16D-7EFB8449C78C}"/>
    <dgm:cxn modelId="{FFC461BB-2440-43B0-8F5D-BA7B689F9C21}" srcId="{11557209-2BA1-4A4D-AF6C-554F17B0DAD1}" destId="{E1D2F756-B6D6-4188-B2F6-BF4FF23056E1}" srcOrd="2" destOrd="0" parTransId="{F9C66811-CA99-42DA-8F82-145E1B46899B}" sibTransId="{D2613492-02A2-43AF-8DC5-8FA770C8D5B7}"/>
    <dgm:cxn modelId="{EF7B4AD3-775F-4CF5-9CD2-790281491BB2}" type="presOf" srcId="{E1D2F756-B6D6-4188-B2F6-BF4FF23056E1}" destId="{F6F9F90C-2B9A-429E-AF33-FDF537B95D5D}" srcOrd="0" destOrd="0" presId="urn:microsoft.com/office/officeart/2008/layout/VerticalCurvedList"/>
    <dgm:cxn modelId="{FC0E84EE-C4FB-4EB6-9102-438708366C29}" type="presOf" srcId="{FEFDAD27-857C-4655-8309-C8AA8E94D874}" destId="{ED3A4437-23A9-40BA-8BA9-FFA7D88629FB}" srcOrd="0" destOrd="0" presId="urn:microsoft.com/office/officeart/2008/layout/VerticalCurvedList"/>
    <dgm:cxn modelId="{9A9746F9-EE52-4F60-923C-6ACCCA27C9AB}" type="presOf" srcId="{D3903EBC-2341-4724-8F4F-85A914644C04}" destId="{120CA9AF-0758-4850-B70B-1B5EFA577652}" srcOrd="0" destOrd="0" presId="urn:microsoft.com/office/officeart/2008/layout/VerticalCurvedList"/>
    <dgm:cxn modelId="{F58BCEBD-A9E2-4589-865C-9A698A1B69EA}" type="presParOf" srcId="{B2EB4FEF-755D-4A73-9C83-B56C0CD30F1A}" destId="{A1D93FD9-AD09-4CB0-B3EE-984DC831FD84}" srcOrd="0" destOrd="0" presId="urn:microsoft.com/office/officeart/2008/layout/VerticalCurvedList"/>
    <dgm:cxn modelId="{4021352F-9191-4BD5-B7AC-9657672E15B0}" type="presParOf" srcId="{A1D93FD9-AD09-4CB0-B3EE-984DC831FD84}" destId="{BB337D56-F484-4B0E-BF19-F31A0BCFF57A}" srcOrd="0" destOrd="0" presId="urn:microsoft.com/office/officeart/2008/layout/VerticalCurvedList"/>
    <dgm:cxn modelId="{57FC5FDA-F514-47BE-8C57-13F6EE3A892C}" type="presParOf" srcId="{BB337D56-F484-4B0E-BF19-F31A0BCFF57A}" destId="{70669451-05F3-4E2E-BC8D-D0FF7DC89469}" srcOrd="0" destOrd="0" presId="urn:microsoft.com/office/officeart/2008/layout/VerticalCurvedList"/>
    <dgm:cxn modelId="{202FCEEC-351C-4CD4-991A-522F17D4096E}" type="presParOf" srcId="{BB337D56-F484-4B0E-BF19-F31A0BCFF57A}" destId="{ACB8BD57-C795-4A4A-A793-6BB6E6AA262F}" srcOrd="1" destOrd="0" presId="urn:microsoft.com/office/officeart/2008/layout/VerticalCurvedList"/>
    <dgm:cxn modelId="{8939DF37-F19B-487B-B86C-FA067729CA89}" type="presParOf" srcId="{BB337D56-F484-4B0E-BF19-F31A0BCFF57A}" destId="{A0BDDE1A-C625-439C-8BAA-C657AA986DCD}" srcOrd="2" destOrd="0" presId="urn:microsoft.com/office/officeart/2008/layout/VerticalCurvedList"/>
    <dgm:cxn modelId="{D87D7198-A71E-4C29-A225-63A490BAF054}" type="presParOf" srcId="{BB337D56-F484-4B0E-BF19-F31A0BCFF57A}" destId="{28DC42C1-0FDF-4785-8938-5F007990E713}" srcOrd="3" destOrd="0" presId="urn:microsoft.com/office/officeart/2008/layout/VerticalCurvedList"/>
    <dgm:cxn modelId="{572EBCA5-1398-463C-BFA3-D0F485149392}" type="presParOf" srcId="{A1D93FD9-AD09-4CB0-B3EE-984DC831FD84}" destId="{BC3DFBF2-6540-4560-99DD-6AADA0181A00}" srcOrd="1" destOrd="0" presId="urn:microsoft.com/office/officeart/2008/layout/VerticalCurvedList"/>
    <dgm:cxn modelId="{847540FE-774F-44E9-BD4E-3C788108545E}" type="presParOf" srcId="{A1D93FD9-AD09-4CB0-B3EE-984DC831FD84}" destId="{E675DD41-1F82-4247-AB21-D2F1294C31F6}" srcOrd="2" destOrd="0" presId="urn:microsoft.com/office/officeart/2008/layout/VerticalCurvedList"/>
    <dgm:cxn modelId="{902CA652-BE29-44ED-AE09-5BE4B781EC20}" type="presParOf" srcId="{E675DD41-1F82-4247-AB21-D2F1294C31F6}" destId="{CAF86715-7461-4258-9853-9A7153B6CF2A}" srcOrd="0" destOrd="0" presId="urn:microsoft.com/office/officeart/2008/layout/VerticalCurvedList"/>
    <dgm:cxn modelId="{B06E6093-C30B-4BD8-BD4A-D380739BCB98}" type="presParOf" srcId="{A1D93FD9-AD09-4CB0-B3EE-984DC831FD84}" destId="{120CA9AF-0758-4850-B70B-1B5EFA577652}" srcOrd="3" destOrd="0" presId="urn:microsoft.com/office/officeart/2008/layout/VerticalCurvedList"/>
    <dgm:cxn modelId="{F7E94411-845D-4FEC-83A7-846E9126E682}" type="presParOf" srcId="{A1D93FD9-AD09-4CB0-B3EE-984DC831FD84}" destId="{1F3ADE84-C157-4C94-94C7-49768A7CACB1}" srcOrd="4" destOrd="0" presId="urn:microsoft.com/office/officeart/2008/layout/VerticalCurvedList"/>
    <dgm:cxn modelId="{AE643EF0-485D-47E9-8045-61D400CEAF8A}" type="presParOf" srcId="{1F3ADE84-C157-4C94-94C7-49768A7CACB1}" destId="{DD6E3000-69CE-4AAB-AE00-DC9F6D599CE1}" srcOrd="0" destOrd="0" presId="urn:microsoft.com/office/officeart/2008/layout/VerticalCurvedList"/>
    <dgm:cxn modelId="{2E523FE8-78C7-4C58-8003-61B7EFDA7135}" type="presParOf" srcId="{A1D93FD9-AD09-4CB0-B3EE-984DC831FD84}" destId="{F6F9F90C-2B9A-429E-AF33-FDF537B95D5D}" srcOrd="5" destOrd="0" presId="urn:microsoft.com/office/officeart/2008/layout/VerticalCurvedList"/>
    <dgm:cxn modelId="{CA30D6D2-C4B8-485D-9A00-40F6FCD0D117}" type="presParOf" srcId="{A1D93FD9-AD09-4CB0-B3EE-984DC831FD84}" destId="{17D70375-633B-4B12-AEA2-30CEBEA8FE04}" srcOrd="6" destOrd="0" presId="urn:microsoft.com/office/officeart/2008/layout/VerticalCurvedList"/>
    <dgm:cxn modelId="{2C5306FA-02CD-4A56-AF8D-5B250010D5C1}" type="presParOf" srcId="{17D70375-633B-4B12-AEA2-30CEBEA8FE04}" destId="{E6C7202E-5234-4611-B192-259A8B9EA884}" srcOrd="0" destOrd="0" presId="urn:microsoft.com/office/officeart/2008/layout/VerticalCurvedList"/>
    <dgm:cxn modelId="{39A92C04-CCF8-439C-A2BF-A1BFB00E0522}" type="presParOf" srcId="{A1D93FD9-AD09-4CB0-B3EE-984DC831FD84}" destId="{48E1E20D-B9EC-45F6-8179-24533A0B3B38}" srcOrd="7" destOrd="0" presId="urn:microsoft.com/office/officeart/2008/layout/VerticalCurvedList"/>
    <dgm:cxn modelId="{45C62F83-BF1D-4B9E-9747-BDE929FD2746}" type="presParOf" srcId="{A1D93FD9-AD09-4CB0-B3EE-984DC831FD84}" destId="{7E117859-744F-4CCD-83DB-CDDF8EBE8F4A}" srcOrd="8" destOrd="0" presId="urn:microsoft.com/office/officeart/2008/layout/VerticalCurvedList"/>
    <dgm:cxn modelId="{6F2376C2-DA37-43A8-BF7D-192F34652A47}" type="presParOf" srcId="{7E117859-744F-4CCD-83DB-CDDF8EBE8F4A}" destId="{6893D813-4E86-47CD-8DC9-B52EFDDB336A}" srcOrd="0" destOrd="0" presId="urn:microsoft.com/office/officeart/2008/layout/VerticalCurvedList"/>
    <dgm:cxn modelId="{74740DF1-D7FA-4BE4-9BA7-8623523A65C9}" type="presParOf" srcId="{A1D93FD9-AD09-4CB0-B3EE-984DC831FD84}" destId="{4488232F-B648-4573-9D32-30CB1F017D73}" srcOrd="9" destOrd="0" presId="urn:microsoft.com/office/officeart/2008/layout/VerticalCurvedList"/>
    <dgm:cxn modelId="{F586E4DC-11D4-424A-9929-ACEB691C909F}" type="presParOf" srcId="{A1D93FD9-AD09-4CB0-B3EE-984DC831FD84}" destId="{D0CA42E3-29FF-4FDF-A430-627376F61385}" srcOrd="10" destOrd="0" presId="urn:microsoft.com/office/officeart/2008/layout/VerticalCurvedList"/>
    <dgm:cxn modelId="{F74B56AD-06B8-440C-A0C7-8EEA3558EBCE}" type="presParOf" srcId="{D0CA42E3-29FF-4FDF-A430-627376F61385}" destId="{6D5309D8-CE38-4E87-A930-CAABEA04817A}" srcOrd="0" destOrd="0" presId="urn:microsoft.com/office/officeart/2008/layout/VerticalCurvedList"/>
    <dgm:cxn modelId="{749E6A7F-6964-4744-BD25-9605072DC20A}" type="presParOf" srcId="{A1D93FD9-AD09-4CB0-B3EE-984DC831FD84}" destId="{ED3A4437-23A9-40BA-8BA9-FFA7D88629FB}" srcOrd="11" destOrd="0" presId="urn:microsoft.com/office/officeart/2008/layout/VerticalCurvedList"/>
    <dgm:cxn modelId="{22C375F2-6EF3-49A8-8600-FB2E029EF97C}" type="presParOf" srcId="{A1D93FD9-AD09-4CB0-B3EE-984DC831FD84}" destId="{589D1187-A49F-48F0-817D-EA36DA338950}" srcOrd="12" destOrd="0" presId="urn:microsoft.com/office/officeart/2008/layout/VerticalCurvedList"/>
    <dgm:cxn modelId="{C0DCE215-814D-413D-94E1-153AA226CDF2}" type="presParOf" srcId="{589D1187-A49F-48F0-817D-EA36DA338950}" destId="{0FB65394-F94F-4641-87CF-C18C7E3418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557209-2BA1-4A4D-AF6C-554F17B0DAD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0E9CE05-83BE-40AD-AB99-24795C133244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800" dirty="0">
              <a:solidFill>
                <a:schemeClr val="tx1"/>
              </a:solidFill>
            </a:rPr>
            <a:t>Introduction – Pr Gottrand</a:t>
          </a:r>
        </a:p>
      </dgm:t>
    </dgm:pt>
    <dgm:pt modelId="{9DABB68D-783A-4EC6-9876-C551834198B7}" type="parTrans" cxnId="{3B0D8B58-EC78-4FB5-9D9E-E183AA63EE4C}">
      <dgm:prSet/>
      <dgm:spPr/>
      <dgm:t>
        <a:bodyPr/>
        <a:lstStyle/>
        <a:p>
          <a:endParaRPr lang="fr-FR"/>
        </a:p>
      </dgm:t>
    </dgm:pt>
    <dgm:pt modelId="{05B67F63-0374-4B2A-9CB9-48958F070690}" type="sibTrans" cxnId="{3B0D8B58-EC78-4FB5-9D9E-E183AA63EE4C}">
      <dgm:prSet/>
      <dgm:spPr/>
      <dgm:t>
        <a:bodyPr/>
        <a:lstStyle/>
        <a:p>
          <a:endParaRPr lang="fr-FR"/>
        </a:p>
      </dgm:t>
    </dgm:pt>
    <dgm:pt modelId="{D3903EBC-2341-4724-8F4F-85A914644C04}">
      <dgm:prSet phldrT="[Texte]"/>
      <dgm:spPr>
        <a:solidFill>
          <a:srgbClr val="08A1D9"/>
        </a:solidFill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Actualité Maladies rares – Mme Anne-Sophie Lapointe</a:t>
          </a:r>
        </a:p>
      </dgm:t>
    </dgm:pt>
    <dgm:pt modelId="{F8FF1530-E6D1-492D-8010-0A87BB4617E1}" type="parTrans" cxnId="{3BD50F18-3FB7-470A-BF97-57AC1E63335B}">
      <dgm:prSet/>
      <dgm:spPr/>
      <dgm:t>
        <a:bodyPr/>
        <a:lstStyle/>
        <a:p>
          <a:endParaRPr lang="fr-FR"/>
        </a:p>
      </dgm:t>
    </dgm:pt>
    <dgm:pt modelId="{25463EE7-E7C6-4186-A8F1-854590CE9810}" type="sibTrans" cxnId="{3BD50F18-3FB7-470A-BF97-57AC1E63335B}">
      <dgm:prSet/>
      <dgm:spPr/>
      <dgm:t>
        <a:bodyPr/>
        <a:lstStyle/>
        <a:p>
          <a:endParaRPr lang="fr-FR"/>
        </a:p>
      </dgm:t>
    </dgm:pt>
    <dgm:pt modelId="{E1D2F756-B6D6-4188-B2F6-BF4FF23056E1}">
      <dgm:prSet phldrT="[Texte]"/>
      <dgm:spPr>
        <a:solidFill>
          <a:srgbClr val="A2C510"/>
        </a:solidFill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Actualités générales FIMATHO – Audrey Barbet </a:t>
          </a:r>
        </a:p>
      </dgm:t>
    </dgm:pt>
    <dgm:pt modelId="{F9C66811-CA99-42DA-8F82-145E1B46899B}" type="parTrans" cxnId="{FFC461BB-2440-43B0-8F5D-BA7B689F9C21}">
      <dgm:prSet/>
      <dgm:spPr/>
      <dgm:t>
        <a:bodyPr/>
        <a:lstStyle/>
        <a:p>
          <a:endParaRPr lang="fr-FR"/>
        </a:p>
      </dgm:t>
    </dgm:pt>
    <dgm:pt modelId="{D2613492-02A2-43AF-8DC5-8FA770C8D5B7}" type="sibTrans" cxnId="{FFC461BB-2440-43B0-8F5D-BA7B689F9C21}">
      <dgm:prSet/>
      <dgm:spPr/>
      <dgm:t>
        <a:bodyPr/>
        <a:lstStyle/>
        <a:p>
          <a:endParaRPr lang="fr-FR"/>
        </a:p>
      </dgm:t>
    </dgm:pt>
    <dgm:pt modelId="{A66E6918-83C9-4857-8A2B-F8F590F2C31A}">
      <dgm:prSet phldrT="[Texte]"/>
      <dgm:spPr>
        <a:solidFill>
          <a:srgbClr val="A2C510"/>
        </a:solidFill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Focus RCP grossesses, recommandations oralité néonat, ETP (Pr Benachi, Dr Mur, R </a:t>
          </a:r>
          <a:r>
            <a:rPr lang="fr-FR" dirty="0" err="1">
              <a:solidFill>
                <a:schemeClr val="tx1"/>
              </a:solidFill>
            </a:rPr>
            <a:t>Pamart</a:t>
          </a:r>
          <a:r>
            <a:rPr lang="fr-FR" dirty="0">
              <a:solidFill>
                <a:schemeClr val="tx1"/>
              </a:solidFill>
            </a:rPr>
            <a:t>) </a:t>
          </a:r>
        </a:p>
      </dgm:t>
    </dgm:pt>
    <dgm:pt modelId="{BB4354CF-F284-4886-8336-D84715B198D3}" type="parTrans" cxnId="{732E1081-F734-44E0-9B62-205A32E61487}">
      <dgm:prSet/>
      <dgm:spPr/>
      <dgm:t>
        <a:bodyPr/>
        <a:lstStyle/>
        <a:p>
          <a:endParaRPr lang="fr-FR"/>
        </a:p>
      </dgm:t>
    </dgm:pt>
    <dgm:pt modelId="{D965EBD0-24E6-4C3B-A3F8-E2B14F1F5646}" type="sibTrans" cxnId="{732E1081-F734-44E0-9B62-205A32E61487}">
      <dgm:prSet/>
      <dgm:spPr/>
      <dgm:t>
        <a:bodyPr/>
        <a:lstStyle/>
        <a:p>
          <a:endParaRPr lang="fr-FR"/>
        </a:p>
      </dgm:t>
    </dgm:pt>
    <dgm:pt modelId="{A739B623-D9D0-4B22-AB5D-64FD6A220413}">
      <dgm:prSet phldrT="[Texte]"/>
      <dgm:spPr>
        <a:solidFill>
          <a:srgbClr val="F08A24"/>
        </a:solidFill>
      </dgm:spPr>
      <dgm:t>
        <a:bodyPr/>
        <a:lstStyle/>
        <a:p>
          <a:r>
            <a:rPr lang="fr-FR" dirty="0"/>
            <a:t>Comment accéder aux données de la BNDMR? Bilan annuel et perspectives – Arnaud </a:t>
          </a:r>
          <a:r>
            <a:rPr lang="fr-FR" dirty="0" err="1"/>
            <a:t>Sandrin</a:t>
          </a:r>
          <a:endParaRPr lang="fr-FR" dirty="0"/>
        </a:p>
      </dgm:t>
    </dgm:pt>
    <dgm:pt modelId="{483C46AA-59F5-4964-99F0-E42684CB3FB0}" type="parTrans" cxnId="{B5A658AD-90A2-445D-8643-CB3A1EF29FEF}">
      <dgm:prSet/>
      <dgm:spPr/>
      <dgm:t>
        <a:bodyPr/>
        <a:lstStyle/>
        <a:p>
          <a:endParaRPr lang="fr-FR"/>
        </a:p>
      </dgm:t>
    </dgm:pt>
    <dgm:pt modelId="{5428F9AE-ABE0-4160-A16D-7EFB8449C78C}" type="sibTrans" cxnId="{B5A658AD-90A2-445D-8643-CB3A1EF29FEF}">
      <dgm:prSet/>
      <dgm:spPr/>
      <dgm:t>
        <a:bodyPr/>
        <a:lstStyle/>
        <a:p>
          <a:endParaRPr lang="fr-FR"/>
        </a:p>
      </dgm:t>
    </dgm:pt>
    <dgm:pt modelId="{FEFDAD27-857C-4655-8309-C8AA8E94D874}">
      <dgm:prSet phldrT="[Texte]"/>
      <dgm:spPr>
        <a:solidFill>
          <a:srgbClr val="C8368D"/>
        </a:solidFill>
      </dgm:spPr>
      <dgm:t>
        <a:bodyPr/>
        <a:lstStyle/>
        <a:p>
          <a:r>
            <a:rPr lang="fr-FR" dirty="0"/>
            <a:t>Appel à projet FIMATHO : projets lauréats 2023 et état d’avancement des projets</a:t>
          </a:r>
        </a:p>
      </dgm:t>
    </dgm:pt>
    <dgm:pt modelId="{418B17A8-FC2A-4B5D-853E-DFCC38A20FA8}" type="parTrans" cxnId="{C06228AD-0B8D-4AF5-A013-A6D9214A9BC0}">
      <dgm:prSet/>
      <dgm:spPr/>
      <dgm:t>
        <a:bodyPr/>
        <a:lstStyle/>
        <a:p>
          <a:endParaRPr lang="fr-FR"/>
        </a:p>
      </dgm:t>
    </dgm:pt>
    <dgm:pt modelId="{02915E16-A28A-487B-B540-31C8A5E57F80}" type="sibTrans" cxnId="{C06228AD-0B8D-4AF5-A013-A6D9214A9BC0}">
      <dgm:prSet/>
      <dgm:spPr/>
      <dgm:t>
        <a:bodyPr/>
        <a:lstStyle/>
        <a:p>
          <a:endParaRPr lang="fr-FR"/>
        </a:p>
      </dgm:t>
    </dgm:pt>
    <dgm:pt modelId="{B2EB4FEF-755D-4A73-9C83-B56C0CD30F1A}" type="pres">
      <dgm:prSet presAssocID="{11557209-2BA1-4A4D-AF6C-554F17B0DAD1}" presName="Name0" presStyleCnt="0">
        <dgm:presLayoutVars>
          <dgm:chMax val="7"/>
          <dgm:chPref val="7"/>
          <dgm:dir/>
        </dgm:presLayoutVars>
      </dgm:prSet>
      <dgm:spPr/>
    </dgm:pt>
    <dgm:pt modelId="{A1D93FD9-AD09-4CB0-B3EE-984DC831FD84}" type="pres">
      <dgm:prSet presAssocID="{11557209-2BA1-4A4D-AF6C-554F17B0DAD1}" presName="Name1" presStyleCnt="0"/>
      <dgm:spPr/>
    </dgm:pt>
    <dgm:pt modelId="{BB337D56-F484-4B0E-BF19-F31A0BCFF57A}" type="pres">
      <dgm:prSet presAssocID="{11557209-2BA1-4A4D-AF6C-554F17B0DAD1}" presName="cycle" presStyleCnt="0"/>
      <dgm:spPr/>
    </dgm:pt>
    <dgm:pt modelId="{70669451-05F3-4E2E-BC8D-D0FF7DC89469}" type="pres">
      <dgm:prSet presAssocID="{11557209-2BA1-4A4D-AF6C-554F17B0DAD1}" presName="srcNode" presStyleLbl="node1" presStyleIdx="0" presStyleCnt="6"/>
      <dgm:spPr/>
    </dgm:pt>
    <dgm:pt modelId="{ACB8BD57-C795-4A4A-A793-6BB6E6AA262F}" type="pres">
      <dgm:prSet presAssocID="{11557209-2BA1-4A4D-AF6C-554F17B0DAD1}" presName="conn" presStyleLbl="parChTrans1D2" presStyleIdx="0" presStyleCnt="1"/>
      <dgm:spPr/>
    </dgm:pt>
    <dgm:pt modelId="{A0BDDE1A-C625-439C-8BAA-C657AA986DCD}" type="pres">
      <dgm:prSet presAssocID="{11557209-2BA1-4A4D-AF6C-554F17B0DAD1}" presName="extraNode" presStyleLbl="node1" presStyleIdx="0" presStyleCnt="6"/>
      <dgm:spPr/>
    </dgm:pt>
    <dgm:pt modelId="{28DC42C1-0FDF-4785-8938-5F007990E713}" type="pres">
      <dgm:prSet presAssocID="{11557209-2BA1-4A4D-AF6C-554F17B0DAD1}" presName="dstNode" presStyleLbl="node1" presStyleIdx="0" presStyleCnt="6"/>
      <dgm:spPr/>
    </dgm:pt>
    <dgm:pt modelId="{BC3DFBF2-6540-4560-99DD-6AADA0181A00}" type="pres">
      <dgm:prSet presAssocID="{10E9CE05-83BE-40AD-AB99-24795C133244}" presName="text_1" presStyleLbl="node1" presStyleIdx="0" presStyleCnt="6">
        <dgm:presLayoutVars>
          <dgm:bulletEnabled val="1"/>
        </dgm:presLayoutVars>
      </dgm:prSet>
      <dgm:spPr/>
    </dgm:pt>
    <dgm:pt modelId="{E675DD41-1F82-4247-AB21-D2F1294C31F6}" type="pres">
      <dgm:prSet presAssocID="{10E9CE05-83BE-40AD-AB99-24795C133244}" presName="accent_1" presStyleCnt="0"/>
      <dgm:spPr/>
    </dgm:pt>
    <dgm:pt modelId="{CAF86715-7461-4258-9853-9A7153B6CF2A}" type="pres">
      <dgm:prSet presAssocID="{10E9CE05-83BE-40AD-AB99-24795C133244}" presName="accentRepeatNode" presStyleLbl="solidFgAcc1" presStyleIdx="0" presStyleCnt="6"/>
      <dgm:spPr/>
    </dgm:pt>
    <dgm:pt modelId="{120CA9AF-0758-4850-B70B-1B5EFA577652}" type="pres">
      <dgm:prSet presAssocID="{D3903EBC-2341-4724-8F4F-85A914644C04}" presName="text_2" presStyleLbl="node1" presStyleIdx="1" presStyleCnt="6">
        <dgm:presLayoutVars>
          <dgm:bulletEnabled val="1"/>
        </dgm:presLayoutVars>
      </dgm:prSet>
      <dgm:spPr/>
    </dgm:pt>
    <dgm:pt modelId="{1F3ADE84-C157-4C94-94C7-49768A7CACB1}" type="pres">
      <dgm:prSet presAssocID="{D3903EBC-2341-4724-8F4F-85A914644C04}" presName="accent_2" presStyleCnt="0"/>
      <dgm:spPr/>
    </dgm:pt>
    <dgm:pt modelId="{DD6E3000-69CE-4AAB-AE00-DC9F6D599CE1}" type="pres">
      <dgm:prSet presAssocID="{D3903EBC-2341-4724-8F4F-85A914644C04}" presName="accentRepeatNode" presStyleLbl="solidFgAcc1" presStyleIdx="1" presStyleCnt="6"/>
      <dgm:spPr/>
    </dgm:pt>
    <dgm:pt modelId="{F6F9F90C-2B9A-429E-AF33-FDF537B95D5D}" type="pres">
      <dgm:prSet presAssocID="{E1D2F756-B6D6-4188-B2F6-BF4FF23056E1}" presName="text_3" presStyleLbl="node1" presStyleIdx="2" presStyleCnt="6">
        <dgm:presLayoutVars>
          <dgm:bulletEnabled val="1"/>
        </dgm:presLayoutVars>
      </dgm:prSet>
      <dgm:spPr/>
    </dgm:pt>
    <dgm:pt modelId="{17D70375-633B-4B12-AEA2-30CEBEA8FE04}" type="pres">
      <dgm:prSet presAssocID="{E1D2F756-B6D6-4188-B2F6-BF4FF23056E1}" presName="accent_3" presStyleCnt="0"/>
      <dgm:spPr/>
    </dgm:pt>
    <dgm:pt modelId="{E6C7202E-5234-4611-B192-259A8B9EA884}" type="pres">
      <dgm:prSet presAssocID="{E1D2F756-B6D6-4188-B2F6-BF4FF23056E1}" presName="accentRepeatNode" presStyleLbl="solidFgAcc1" presStyleIdx="2" presStyleCnt="6"/>
      <dgm:spPr/>
    </dgm:pt>
    <dgm:pt modelId="{48E1E20D-B9EC-45F6-8179-24533A0B3B38}" type="pres">
      <dgm:prSet presAssocID="{A66E6918-83C9-4857-8A2B-F8F590F2C31A}" presName="text_4" presStyleLbl="node1" presStyleIdx="3" presStyleCnt="6">
        <dgm:presLayoutVars>
          <dgm:bulletEnabled val="1"/>
        </dgm:presLayoutVars>
      </dgm:prSet>
      <dgm:spPr/>
    </dgm:pt>
    <dgm:pt modelId="{7E117859-744F-4CCD-83DB-CDDF8EBE8F4A}" type="pres">
      <dgm:prSet presAssocID="{A66E6918-83C9-4857-8A2B-F8F590F2C31A}" presName="accent_4" presStyleCnt="0"/>
      <dgm:spPr/>
    </dgm:pt>
    <dgm:pt modelId="{6893D813-4E86-47CD-8DC9-B52EFDDB336A}" type="pres">
      <dgm:prSet presAssocID="{A66E6918-83C9-4857-8A2B-F8F590F2C31A}" presName="accentRepeatNode" presStyleLbl="solidFgAcc1" presStyleIdx="3" presStyleCnt="6"/>
      <dgm:spPr/>
    </dgm:pt>
    <dgm:pt modelId="{4488232F-B648-4573-9D32-30CB1F017D73}" type="pres">
      <dgm:prSet presAssocID="{A739B623-D9D0-4B22-AB5D-64FD6A220413}" presName="text_5" presStyleLbl="node1" presStyleIdx="4" presStyleCnt="6">
        <dgm:presLayoutVars>
          <dgm:bulletEnabled val="1"/>
        </dgm:presLayoutVars>
      </dgm:prSet>
      <dgm:spPr/>
    </dgm:pt>
    <dgm:pt modelId="{D0CA42E3-29FF-4FDF-A430-627376F61385}" type="pres">
      <dgm:prSet presAssocID="{A739B623-D9D0-4B22-AB5D-64FD6A220413}" presName="accent_5" presStyleCnt="0"/>
      <dgm:spPr/>
    </dgm:pt>
    <dgm:pt modelId="{6D5309D8-CE38-4E87-A930-CAABEA04817A}" type="pres">
      <dgm:prSet presAssocID="{A739B623-D9D0-4B22-AB5D-64FD6A220413}" presName="accentRepeatNode" presStyleLbl="solidFgAcc1" presStyleIdx="4" presStyleCnt="6"/>
      <dgm:spPr/>
    </dgm:pt>
    <dgm:pt modelId="{ED3A4437-23A9-40BA-8BA9-FFA7D88629FB}" type="pres">
      <dgm:prSet presAssocID="{FEFDAD27-857C-4655-8309-C8AA8E94D874}" presName="text_6" presStyleLbl="node1" presStyleIdx="5" presStyleCnt="6">
        <dgm:presLayoutVars>
          <dgm:bulletEnabled val="1"/>
        </dgm:presLayoutVars>
      </dgm:prSet>
      <dgm:spPr/>
    </dgm:pt>
    <dgm:pt modelId="{589D1187-A49F-48F0-817D-EA36DA338950}" type="pres">
      <dgm:prSet presAssocID="{FEFDAD27-857C-4655-8309-C8AA8E94D874}" presName="accent_6" presStyleCnt="0"/>
      <dgm:spPr/>
    </dgm:pt>
    <dgm:pt modelId="{0FB65394-F94F-4641-87CF-C18C7E34183A}" type="pres">
      <dgm:prSet presAssocID="{FEFDAD27-857C-4655-8309-C8AA8E94D874}" presName="accentRepeatNode" presStyleLbl="solidFgAcc1" presStyleIdx="5" presStyleCnt="6"/>
      <dgm:spPr/>
    </dgm:pt>
  </dgm:ptLst>
  <dgm:cxnLst>
    <dgm:cxn modelId="{2E368507-96F1-448D-876E-703114E838B2}" type="presOf" srcId="{A66E6918-83C9-4857-8A2B-F8F590F2C31A}" destId="{48E1E20D-B9EC-45F6-8179-24533A0B3B38}" srcOrd="0" destOrd="0" presId="urn:microsoft.com/office/officeart/2008/layout/VerticalCurvedList"/>
    <dgm:cxn modelId="{4B387E0D-40D4-41CB-B42C-73CEACCF20D2}" type="presOf" srcId="{11557209-2BA1-4A4D-AF6C-554F17B0DAD1}" destId="{B2EB4FEF-755D-4A73-9C83-B56C0CD30F1A}" srcOrd="0" destOrd="0" presId="urn:microsoft.com/office/officeart/2008/layout/VerticalCurvedList"/>
    <dgm:cxn modelId="{3BD50F18-3FB7-470A-BF97-57AC1E63335B}" srcId="{11557209-2BA1-4A4D-AF6C-554F17B0DAD1}" destId="{D3903EBC-2341-4724-8F4F-85A914644C04}" srcOrd="1" destOrd="0" parTransId="{F8FF1530-E6D1-492D-8010-0A87BB4617E1}" sibTransId="{25463EE7-E7C6-4186-A8F1-854590CE9810}"/>
    <dgm:cxn modelId="{B4ADE649-FDA0-4684-A76E-346B073FEAEC}" type="presOf" srcId="{A739B623-D9D0-4B22-AB5D-64FD6A220413}" destId="{4488232F-B648-4573-9D32-30CB1F017D73}" srcOrd="0" destOrd="0" presId="urn:microsoft.com/office/officeart/2008/layout/VerticalCurvedList"/>
    <dgm:cxn modelId="{3B0D8B58-EC78-4FB5-9D9E-E183AA63EE4C}" srcId="{11557209-2BA1-4A4D-AF6C-554F17B0DAD1}" destId="{10E9CE05-83BE-40AD-AB99-24795C133244}" srcOrd="0" destOrd="0" parTransId="{9DABB68D-783A-4EC6-9876-C551834198B7}" sibTransId="{05B67F63-0374-4B2A-9CB9-48958F070690}"/>
    <dgm:cxn modelId="{732E1081-F734-44E0-9B62-205A32E61487}" srcId="{11557209-2BA1-4A4D-AF6C-554F17B0DAD1}" destId="{A66E6918-83C9-4857-8A2B-F8F590F2C31A}" srcOrd="3" destOrd="0" parTransId="{BB4354CF-F284-4886-8336-D84715B198D3}" sibTransId="{D965EBD0-24E6-4C3B-A3F8-E2B14F1F5646}"/>
    <dgm:cxn modelId="{2F237B9D-8B90-49A3-88ED-E8424DC6BE0D}" type="presOf" srcId="{05B67F63-0374-4B2A-9CB9-48958F070690}" destId="{ACB8BD57-C795-4A4A-A793-6BB6E6AA262F}" srcOrd="0" destOrd="0" presId="urn:microsoft.com/office/officeart/2008/layout/VerticalCurvedList"/>
    <dgm:cxn modelId="{7632FAA0-1B9D-4D49-B79C-45AE28AC3E47}" type="presOf" srcId="{10E9CE05-83BE-40AD-AB99-24795C133244}" destId="{BC3DFBF2-6540-4560-99DD-6AADA0181A00}" srcOrd="0" destOrd="0" presId="urn:microsoft.com/office/officeart/2008/layout/VerticalCurvedList"/>
    <dgm:cxn modelId="{C06228AD-0B8D-4AF5-A013-A6D9214A9BC0}" srcId="{11557209-2BA1-4A4D-AF6C-554F17B0DAD1}" destId="{FEFDAD27-857C-4655-8309-C8AA8E94D874}" srcOrd="5" destOrd="0" parTransId="{418B17A8-FC2A-4B5D-853E-DFCC38A20FA8}" sibTransId="{02915E16-A28A-487B-B540-31C8A5E57F80}"/>
    <dgm:cxn modelId="{B5A658AD-90A2-445D-8643-CB3A1EF29FEF}" srcId="{11557209-2BA1-4A4D-AF6C-554F17B0DAD1}" destId="{A739B623-D9D0-4B22-AB5D-64FD6A220413}" srcOrd="4" destOrd="0" parTransId="{483C46AA-59F5-4964-99F0-E42684CB3FB0}" sibTransId="{5428F9AE-ABE0-4160-A16D-7EFB8449C78C}"/>
    <dgm:cxn modelId="{FFC461BB-2440-43B0-8F5D-BA7B689F9C21}" srcId="{11557209-2BA1-4A4D-AF6C-554F17B0DAD1}" destId="{E1D2F756-B6D6-4188-B2F6-BF4FF23056E1}" srcOrd="2" destOrd="0" parTransId="{F9C66811-CA99-42DA-8F82-145E1B46899B}" sibTransId="{D2613492-02A2-43AF-8DC5-8FA770C8D5B7}"/>
    <dgm:cxn modelId="{EF7B4AD3-775F-4CF5-9CD2-790281491BB2}" type="presOf" srcId="{E1D2F756-B6D6-4188-B2F6-BF4FF23056E1}" destId="{F6F9F90C-2B9A-429E-AF33-FDF537B95D5D}" srcOrd="0" destOrd="0" presId="urn:microsoft.com/office/officeart/2008/layout/VerticalCurvedList"/>
    <dgm:cxn modelId="{FC0E84EE-C4FB-4EB6-9102-438708366C29}" type="presOf" srcId="{FEFDAD27-857C-4655-8309-C8AA8E94D874}" destId="{ED3A4437-23A9-40BA-8BA9-FFA7D88629FB}" srcOrd="0" destOrd="0" presId="urn:microsoft.com/office/officeart/2008/layout/VerticalCurvedList"/>
    <dgm:cxn modelId="{9A9746F9-EE52-4F60-923C-6ACCCA27C9AB}" type="presOf" srcId="{D3903EBC-2341-4724-8F4F-85A914644C04}" destId="{120CA9AF-0758-4850-B70B-1B5EFA577652}" srcOrd="0" destOrd="0" presId="urn:microsoft.com/office/officeart/2008/layout/VerticalCurvedList"/>
    <dgm:cxn modelId="{F58BCEBD-A9E2-4589-865C-9A698A1B69EA}" type="presParOf" srcId="{B2EB4FEF-755D-4A73-9C83-B56C0CD30F1A}" destId="{A1D93FD9-AD09-4CB0-B3EE-984DC831FD84}" srcOrd="0" destOrd="0" presId="urn:microsoft.com/office/officeart/2008/layout/VerticalCurvedList"/>
    <dgm:cxn modelId="{4021352F-9191-4BD5-B7AC-9657672E15B0}" type="presParOf" srcId="{A1D93FD9-AD09-4CB0-B3EE-984DC831FD84}" destId="{BB337D56-F484-4B0E-BF19-F31A0BCFF57A}" srcOrd="0" destOrd="0" presId="urn:microsoft.com/office/officeart/2008/layout/VerticalCurvedList"/>
    <dgm:cxn modelId="{57FC5FDA-F514-47BE-8C57-13F6EE3A892C}" type="presParOf" srcId="{BB337D56-F484-4B0E-BF19-F31A0BCFF57A}" destId="{70669451-05F3-4E2E-BC8D-D0FF7DC89469}" srcOrd="0" destOrd="0" presId="urn:microsoft.com/office/officeart/2008/layout/VerticalCurvedList"/>
    <dgm:cxn modelId="{202FCEEC-351C-4CD4-991A-522F17D4096E}" type="presParOf" srcId="{BB337D56-F484-4B0E-BF19-F31A0BCFF57A}" destId="{ACB8BD57-C795-4A4A-A793-6BB6E6AA262F}" srcOrd="1" destOrd="0" presId="urn:microsoft.com/office/officeart/2008/layout/VerticalCurvedList"/>
    <dgm:cxn modelId="{8939DF37-F19B-487B-B86C-FA067729CA89}" type="presParOf" srcId="{BB337D56-F484-4B0E-BF19-F31A0BCFF57A}" destId="{A0BDDE1A-C625-439C-8BAA-C657AA986DCD}" srcOrd="2" destOrd="0" presId="urn:microsoft.com/office/officeart/2008/layout/VerticalCurvedList"/>
    <dgm:cxn modelId="{D87D7198-A71E-4C29-A225-63A490BAF054}" type="presParOf" srcId="{BB337D56-F484-4B0E-BF19-F31A0BCFF57A}" destId="{28DC42C1-0FDF-4785-8938-5F007990E713}" srcOrd="3" destOrd="0" presId="urn:microsoft.com/office/officeart/2008/layout/VerticalCurvedList"/>
    <dgm:cxn modelId="{572EBCA5-1398-463C-BFA3-D0F485149392}" type="presParOf" srcId="{A1D93FD9-AD09-4CB0-B3EE-984DC831FD84}" destId="{BC3DFBF2-6540-4560-99DD-6AADA0181A00}" srcOrd="1" destOrd="0" presId="urn:microsoft.com/office/officeart/2008/layout/VerticalCurvedList"/>
    <dgm:cxn modelId="{847540FE-774F-44E9-BD4E-3C788108545E}" type="presParOf" srcId="{A1D93FD9-AD09-4CB0-B3EE-984DC831FD84}" destId="{E675DD41-1F82-4247-AB21-D2F1294C31F6}" srcOrd="2" destOrd="0" presId="urn:microsoft.com/office/officeart/2008/layout/VerticalCurvedList"/>
    <dgm:cxn modelId="{902CA652-BE29-44ED-AE09-5BE4B781EC20}" type="presParOf" srcId="{E675DD41-1F82-4247-AB21-D2F1294C31F6}" destId="{CAF86715-7461-4258-9853-9A7153B6CF2A}" srcOrd="0" destOrd="0" presId="urn:microsoft.com/office/officeart/2008/layout/VerticalCurvedList"/>
    <dgm:cxn modelId="{B06E6093-C30B-4BD8-BD4A-D380739BCB98}" type="presParOf" srcId="{A1D93FD9-AD09-4CB0-B3EE-984DC831FD84}" destId="{120CA9AF-0758-4850-B70B-1B5EFA577652}" srcOrd="3" destOrd="0" presId="urn:microsoft.com/office/officeart/2008/layout/VerticalCurvedList"/>
    <dgm:cxn modelId="{F7E94411-845D-4FEC-83A7-846E9126E682}" type="presParOf" srcId="{A1D93FD9-AD09-4CB0-B3EE-984DC831FD84}" destId="{1F3ADE84-C157-4C94-94C7-49768A7CACB1}" srcOrd="4" destOrd="0" presId="urn:microsoft.com/office/officeart/2008/layout/VerticalCurvedList"/>
    <dgm:cxn modelId="{AE643EF0-485D-47E9-8045-61D400CEAF8A}" type="presParOf" srcId="{1F3ADE84-C157-4C94-94C7-49768A7CACB1}" destId="{DD6E3000-69CE-4AAB-AE00-DC9F6D599CE1}" srcOrd="0" destOrd="0" presId="urn:microsoft.com/office/officeart/2008/layout/VerticalCurvedList"/>
    <dgm:cxn modelId="{2E523FE8-78C7-4C58-8003-61B7EFDA7135}" type="presParOf" srcId="{A1D93FD9-AD09-4CB0-B3EE-984DC831FD84}" destId="{F6F9F90C-2B9A-429E-AF33-FDF537B95D5D}" srcOrd="5" destOrd="0" presId="urn:microsoft.com/office/officeart/2008/layout/VerticalCurvedList"/>
    <dgm:cxn modelId="{CA30D6D2-C4B8-485D-9A00-40F6FCD0D117}" type="presParOf" srcId="{A1D93FD9-AD09-4CB0-B3EE-984DC831FD84}" destId="{17D70375-633B-4B12-AEA2-30CEBEA8FE04}" srcOrd="6" destOrd="0" presId="urn:microsoft.com/office/officeart/2008/layout/VerticalCurvedList"/>
    <dgm:cxn modelId="{2C5306FA-02CD-4A56-AF8D-5B250010D5C1}" type="presParOf" srcId="{17D70375-633B-4B12-AEA2-30CEBEA8FE04}" destId="{E6C7202E-5234-4611-B192-259A8B9EA884}" srcOrd="0" destOrd="0" presId="urn:microsoft.com/office/officeart/2008/layout/VerticalCurvedList"/>
    <dgm:cxn modelId="{39A92C04-CCF8-439C-A2BF-A1BFB00E0522}" type="presParOf" srcId="{A1D93FD9-AD09-4CB0-B3EE-984DC831FD84}" destId="{48E1E20D-B9EC-45F6-8179-24533A0B3B38}" srcOrd="7" destOrd="0" presId="urn:microsoft.com/office/officeart/2008/layout/VerticalCurvedList"/>
    <dgm:cxn modelId="{45C62F83-BF1D-4B9E-9747-BDE929FD2746}" type="presParOf" srcId="{A1D93FD9-AD09-4CB0-B3EE-984DC831FD84}" destId="{7E117859-744F-4CCD-83DB-CDDF8EBE8F4A}" srcOrd="8" destOrd="0" presId="urn:microsoft.com/office/officeart/2008/layout/VerticalCurvedList"/>
    <dgm:cxn modelId="{6F2376C2-DA37-43A8-BF7D-192F34652A47}" type="presParOf" srcId="{7E117859-744F-4CCD-83DB-CDDF8EBE8F4A}" destId="{6893D813-4E86-47CD-8DC9-B52EFDDB336A}" srcOrd="0" destOrd="0" presId="urn:microsoft.com/office/officeart/2008/layout/VerticalCurvedList"/>
    <dgm:cxn modelId="{74740DF1-D7FA-4BE4-9BA7-8623523A65C9}" type="presParOf" srcId="{A1D93FD9-AD09-4CB0-B3EE-984DC831FD84}" destId="{4488232F-B648-4573-9D32-30CB1F017D73}" srcOrd="9" destOrd="0" presId="urn:microsoft.com/office/officeart/2008/layout/VerticalCurvedList"/>
    <dgm:cxn modelId="{F586E4DC-11D4-424A-9929-ACEB691C909F}" type="presParOf" srcId="{A1D93FD9-AD09-4CB0-B3EE-984DC831FD84}" destId="{D0CA42E3-29FF-4FDF-A430-627376F61385}" srcOrd="10" destOrd="0" presId="urn:microsoft.com/office/officeart/2008/layout/VerticalCurvedList"/>
    <dgm:cxn modelId="{F74B56AD-06B8-440C-A0C7-8EEA3558EBCE}" type="presParOf" srcId="{D0CA42E3-29FF-4FDF-A430-627376F61385}" destId="{6D5309D8-CE38-4E87-A930-CAABEA04817A}" srcOrd="0" destOrd="0" presId="urn:microsoft.com/office/officeart/2008/layout/VerticalCurvedList"/>
    <dgm:cxn modelId="{749E6A7F-6964-4744-BD25-9605072DC20A}" type="presParOf" srcId="{A1D93FD9-AD09-4CB0-B3EE-984DC831FD84}" destId="{ED3A4437-23A9-40BA-8BA9-FFA7D88629FB}" srcOrd="11" destOrd="0" presId="urn:microsoft.com/office/officeart/2008/layout/VerticalCurvedList"/>
    <dgm:cxn modelId="{22C375F2-6EF3-49A8-8600-FB2E029EF97C}" type="presParOf" srcId="{A1D93FD9-AD09-4CB0-B3EE-984DC831FD84}" destId="{589D1187-A49F-48F0-817D-EA36DA338950}" srcOrd="12" destOrd="0" presId="urn:microsoft.com/office/officeart/2008/layout/VerticalCurvedList"/>
    <dgm:cxn modelId="{C0DCE215-814D-413D-94E1-153AA226CDF2}" type="presParOf" srcId="{589D1187-A49F-48F0-817D-EA36DA338950}" destId="{0FB65394-F94F-4641-87CF-C18C7E3418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8BD57-C795-4A4A-A793-6BB6E6AA262F}">
      <dsp:nvSpPr>
        <dsp:cNvPr id="0" name=""/>
        <dsp:cNvSpPr/>
      </dsp:nvSpPr>
      <dsp:spPr>
        <a:xfrm>
          <a:off x="-5535475" y="-847486"/>
          <a:ext cx="6590822" cy="6590822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DFBF2-6540-4560-99DD-6AADA0181A00}">
      <dsp:nvSpPr>
        <dsp:cNvPr id="0" name=""/>
        <dsp:cNvSpPr/>
      </dsp:nvSpPr>
      <dsp:spPr>
        <a:xfrm>
          <a:off x="393353" y="257815"/>
          <a:ext cx="8698196" cy="51543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Introduction – Pr Gottrand</a:t>
          </a:r>
        </a:p>
      </dsp:txBody>
      <dsp:txXfrm>
        <a:off x="393353" y="257815"/>
        <a:ext cx="8698196" cy="515435"/>
      </dsp:txXfrm>
    </dsp:sp>
    <dsp:sp modelId="{CAF86715-7461-4258-9853-9A7153B6CF2A}">
      <dsp:nvSpPr>
        <dsp:cNvPr id="0" name=""/>
        <dsp:cNvSpPr/>
      </dsp:nvSpPr>
      <dsp:spPr>
        <a:xfrm>
          <a:off x="71206" y="193386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CA9AF-0758-4850-B70B-1B5EFA577652}">
      <dsp:nvSpPr>
        <dsp:cNvPr id="0" name=""/>
        <dsp:cNvSpPr/>
      </dsp:nvSpPr>
      <dsp:spPr>
        <a:xfrm>
          <a:off x="817334" y="1030870"/>
          <a:ext cx="8274215" cy="515435"/>
        </a:xfrm>
        <a:prstGeom prst="rect">
          <a:avLst/>
        </a:prstGeom>
        <a:solidFill>
          <a:srgbClr val="08A1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Actualité Maladies rares – Mme Anne-Sophie Lapointe</a:t>
          </a:r>
        </a:p>
      </dsp:txBody>
      <dsp:txXfrm>
        <a:off x="817334" y="1030870"/>
        <a:ext cx="8274215" cy="515435"/>
      </dsp:txXfrm>
    </dsp:sp>
    <dsp:sp modelId="{DD6E3000-69CE-4AAB-AE00-DC9F6D599CE1}">
      <dsp:nvSpPr>
        <dsp:cNvPr id="0" name=""/>
        <dsp:cNvSpPr/>
      </dsp:nvSpPr>
      <dsp:spPr>
        <a:xfrm>
          <a:off x="495187" y="96644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9F90C-2B9A-429E-AF33-FDF537B95D5D}">
      <dsp:nvSpPr>
        <dsp:cNvPr id="0" name=""/>
        <dsp:cNvSpPr/>
      </dsp:nvSpPr>
      <dsp:spPr>
        <a:xfrm>
          <a:off x="1011210" y="1803924"/>
          <a:ext cx="8080340" cy="515435"/>
        </a:xfrm>
        <a:prstGeom prst="rect">
          <a:avLst/>
        </a:prstGeom>
        <a:solidFill>
          <a:srgbClr val="A2C51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Actualités générales FIMATHO – Audrey Barbet </a:t>
          </a:r>
        </a:p>
      </dsp:txBody>
      <dsp:txXfrm>
        <a:off x="1011210" y="1803924"/>
        <a:ext cx="8080340" cy="515435"/>
      </dsp:txXfrm>
    </dsp:sp>
    <dsp:sp modelId="{E6C7202E-5234-4611-B192-259A8B9EA884}">
      <dsp:nvSpPr>
        <dsp:cNvPr id="0" name=""/>
        <dsp:cNvSpPr/>
      </dsp:nvSpPr>
      <dsp:spPr>
        <a:xfrm>
          <a:off x="689063" y="1739495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1E20D-B9EC-45F6-8179-24533A0B3B38}">
      <dsp:nvSpPr>
        <dsp:cNvPr id="0" name=""/>
        <dsp:cNvSpPr/>
      </dsp:nvSpPr>
      <dsp:spPr>
        <a:xfrm>
          <a:off x="1011210" y="2576490"/>
          <a:ext cx="8080340" cy="515435"/>
        </a:xfrm>
        <a:prstGeom prst="rect">
          <a:avLst/>
        </a:prstGeom>
        <a:solidFill>
          <a:srgbClr val="A2C51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Focus RCP grossesses, recommandations oralité néonat, ETP (Pr Benachi, Dr Mur, R </a:t>
          </a:r>
          <a:r>
            <a:rPr lang="fr-FR" sz="1600" kern="1200" dirty="0" err="1"/>
            <a:t>Pamart</a:t>
          </a:r>
          <a:r>
            <a:rPr lang="fr-FR" sz="1600" kern="1200" dirty="0"/>
            <a:t>) </a:t>
          </a:r>
        </a:p>
      </dsp:txBody>
      <dsp:txXfrm>
        <a:off x="1011210" y="2576490"/>
        <a:ext cx="8080340" cy="515435"/>
      </dsp:txXfrm>
    </dsp:sp>
    <dsp:sp modelId="{6893D813-4E86-47CD-8DC9-B52EFDDB336A}">
      <dsp:nvSpPr>
        <dsp:cNvPr id="0" name=""/>
        <dsp:cNvSpPr/>
      </dsp:nvSpPr>
      <dsp:spPr>
        <a:xfrm>
          <a:off x="689063" y="251206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8232F-B648-4573-9D32-30CB1F017D73}">
      <dsp:nvSpPr>
        <dsp:cNvPr id="0" name=""/>
        <dsp:cNvSpPr/>
      </dsp:nvSpPr>
      <dsp:spPr>
        <a:xfrm>
          <a:off x="817334" y="3349544"/>
          <a:ext cx="8274215" cy="515435"/>
        </a:xfrm>
        <a:prstGeom prst="rect">
          <a:avLst/>
        </a:prstGeom>
        <a:solidFill>
          <a:srgbClr val="F08A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Comment accéder aux données de la BNDMR? Bilan annuel et perspectives – Arnaud </a:t>
          </a:r>
          <a:r>
            <a:rPr lang="fr-FR" sz="1600" kern="1200" dirty="0" err="1"/>
            <a:t>Sandrin</a:t>
          </a:r>
          <a:endParaRPr lang="fr-FR" sz="1600" kern="1200" dirty="0"/>
        </a:p>
      </dsp:txBody>
      <dsp:txXfrm>
        <a:off x="817334" y="3349544"/>
        <a:ext cx="8274215" cy="515435"/>
      </dsp:txXfrm>
    </dsp:sp>
    <dsp:sp modelId="{6D5309D8-CE38-4E87-A930-CAABEA04817A}">
      <dsp:nvSpPr>
        <dsp:cNvPr id="0" name=""/>
        <dsp:cNvSpPr/>
      </dsp:nvSpPr>
      <dsp:spPr>
        <a:xfrm>
          <a:off x="495187" y="3285115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A4437-23A9-40BA-8BA9-FFA7D88629FB}">
      <dsp:nvSpPr>
        <dsp:cNvPr id="0" name=""/>
        <dsp:cNvSpPr/>
      </dsp:nvSpPr>
      <dsp:spPr>
        <a:xfrm>
          <a:off x="393353" y="4122599"/>
          <a:ext cx="8698196" cy="515435"/>
        </a:xfrm>
        <a:prstGeom prst="rect">
          <a:avLst/>
        </a:prstGeom>
        <a:solidFill>
          <a:srgbClr val="C8368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Appel à projet FIMATHO : projets lauréats 2023 et état d’avancement des projets</a:t>
          </a:r>
        </a:p>
      </dsp:txBody>
      <dsp:txXfrm>
        <a:off x="393353" y="4122599"/>
        <a:ext cx="8698196" cy="515435"/>
      </dsp:txXfrm>
    </dsp:sp>
    <dsp:sp modelId="{0FB65394-F94F-4641-87CF-C18C7E34183A}">
      <dsp:nvSpPr>
        <dsp:cNvPr id="0" name=""/>
        <dsp:cNvSpPr/>
      </dsp:nvSpPr>
      <dsp:spPr>
        <a:xfrm>
          <a:off x="71206" y="405817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8BD57-C795-4A4A-A793-6BB6E6AA262F}">
      <dsp:nvSpPr>
        <dsp:cNvPr id="0" name=""/>
        <dsp:cNvSpPr/>
      </dsp:nvSpPr>
      <dsp:spPr>
        <a:xfrm>
          <a:off x="-5535475" y="-847486"/>
          <a:ext cx="6590822" cy="6590822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DFBF2-6540-4560-99DD-6AADA0181A00}">
      <dsp:nvSpPr>
        <dsp:cNvPr id="0" name=""/>
        <dsp:cNvSpPr/>
      </dsp:nvSpPr>
      <dsp:spPr>
        <a:xfrm>
          <a:off x="393353" y="257815"/>
          <a:ext cx="8698196" cy="51543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tx1"/>
              </a:solidFill>
            </a:rPr>
            <a:t>Introduction – Pr Gottrand</a:t>
          </a:r>
        </a:p>
      </dsp:txBody>
      <dsp:txXfrm>
        <a:off x="393353" y="257815"/>
        <a:ext cx="8698196" cy="515435"/>
      </dsp:txXfrm>
    </dsp:sp>
    <dsp:sp modelId="{CAF86715-7461-4258-9853-9A7153B6CF2A}">
      <dsp:nvSpPr>
        <dsp:cNvPr id="0" name=""/>
        <dsp:cNvSpPr/>
      </dsp:nvSpPr>
      <dsp:spPr>
        <a:xfrm>
          <a:off x="71206" y="193386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CA9AF-0758-4850-B70B-1B5EFA577652}">
      <dsp:nvSpPr>
        <dsp:cNvPr id="0" name=""/>
        <dsp:cNvSpPr/>
      </dsp:nvSpPr>
      <dsp:spPr>
        <a:xfrm>
          <a:off x="817334" y="1030870"/>
          <a:ext cx="8274215" cy="515435"/>
        </a:xfrm>
        <a:prstGeom prst="rect">
          <a:avLst/>
        </a:prstGeom>
        <a:solidFill>
          <a:srgbClr val="08A1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Actualité Maladies rares – Mme Anne-Sophie Lapointe</a:t>
          </a:r>
        </a:p>
      </dsp:txBody>
      <dsp:txXfrm>
        <a:off x="817334" y="1030870"/>
        <a:ext cx="8274215" cy="515435"/>
      </dsp:txXfrm>
    </dsp:sp>
    <dsp:sp modelId="{DD6E3000-69CE-4AAB-AE00-DC9F6D599CE1}">
      <dsp:nvSpPr>
        <dsp:cNvPr id="0" name=""/>
        <dsp:cNvSpPr/>
      </dsp:nvSpPr>
      <dsp:spPr>
        <a:xfrm>
          <a:off x="495187" y="96644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9F90C-2B9A-429E-AF33-FDF537B95D5D}">
      <dsp:nvSpPr>
        <dsp:cNvPr id="0" name=""/>
        <dsp:cNvSpPr/>
      </dsp:nvSpPr>
      <dsp:spPr>
        <a:xfrm>
          <a:off x="1011210" y="1803924"/>
          <a:ext cx="8080340" cy="515435"/>
        </a:xfrm>
        <a:prstGeom prst="rect">
          <a:avLst/>
        </a:prstGeom>
        <a:solidFill>
          <a:srgbClr val="A2C51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Actualités générales FIMATHO – Audrey Barbet </a:t>
          </a:r>
        </a:p>
      </dsp:txBody>
      <dsp:txXfrm>
        <a:off x="1011210" y="1803924"/>
        <a:ext cx="8080340" cy="515435"/>
      </dsp:txXfrm>
    </dsp:sp>
    <dsp:sp modelId="{E6C7202E-5234-4611-B192-259A8B9EA884}">
      <dsp:nvSpPr>
        <dsp:cNvPr id="0" name=""/>
        <dsp:cNvSpPr/>
      </dsp:nvSpPr>
      <dsp:spPr>
        <a:xfrm>
          <a:off x="689063" y="1739495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1E20D-B9EC-45F6-8179-24533A0B3B38}">
      <dsp:nvSpPr>
        <dsp:cNvPr id="0" name=""/>
        <dsp:cNvSpPr/>
      </dsp:nvSpPr>
      <dsp:spPr>
        <a:xfrm>
          <a:off x="1011210" y="2576490"/>
          <a:ext cx="8080340" cy="515435"/>
        </a:xfrm>
        <a:prstGeom prst="rect">
          <a:avLst/>
        </a:prstGeom>
        <a:solidFill>
          <a:srgbClr val="A2C51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Focus RCP grossesses, recommandations oralité néonat, ETP (Pr Benachi, Dr Mur, R </a:t>
          </a:r>
          <a:r>
            <a:rPr lang="fr-FR" sz="1600" kern="1200" dirty="0" err="1"/>
            <a:t>Pamart</a:t>
          </a:r>
          <a:r>
            <a:rPr lang="fr-FR" sz="1600" kern="1200" dirty="0"/>
            <a:t>) </a:t>
          </a:r>
        </a:p>
      </dsp:txBody>
      <dsp:txXfrm>
        <a:off x="1011210" y="2576490"/>
        <a:ext cx="8080340" cy="515435"/>
      </dsp:txXfrm>
    </dsp:sp>
    <dsp:sp modelId="{6893D813-4E86-47CD-8DC9-B52EFDDB336A}">
      <dsp:nvSpPr>
        <dsp:cNvPr id="0" name=""/>
        <dsp:cNvSpPr/>
      </dsp:nvSpPr>
      <dsp:spPr>
        <a:xfrm>
          <a:off x="689063" y="251206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8232F-B648-4573-9D32-30CB1F017D73}">
      <dsp:nvSpPr>
        <dsp:cNvPr id="0" name=""/>
        <dsp:cNvSpPr/>
      </dsp:nvSpPr>
      <dsp:spPr>
        <a:xfrm>
          <a:off x="817334" y="3349544"/>
          <a:ext cx="8274215" cy="515435"/>
        </a:xfrm>
        <a:prstGeom prst="rect">
          <a:avLst/>
        </a:prstGeom>
        <a:solidFill>
          <a:srgbClr val="F08A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Comment accéder aux données de la BNDMR? Bilan annuel et perspectives – Arnaud </a:t>
          </a:r>
          <a:r>
            <a:rPr lang="fr-FR" sz="1600" kern="1200" dirty="0" err="1"/>
            <a:t>Sandrin</a:t>
          </a:r>
          <a:endParaRPr lang="fr-FR" sz="1600" kern="1200" dirty="0"/>
        </a:p>
      </dsp:txBody>
      <dsp:txXfrm>
        <a:off x="817334" y="3349544"/>
        <a:ext cx="8274215" cy="515435"/>
      </dsp:txXfrm>
    </dsp:sp>
    <dsp:sp modelId="{6D5309D8-CE38-4E87-A930-CAABEA04817A}">
      <dsp:nvSpPr>
        <dsp:cNvPr id="0" name=""/>
        <dsp:cNvSpPr/>
      </dsp:nvSpPr>
      <dsp:spPr>
        <a:xfrm>
          <a:off x="495187" y="3285115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A4437-23A9-40BA-8BA9-FFA7D88629FB}">
      <dsp:nvSpPr>
        <dsp:cNvPr id="0" name=""/>
        <dsp:cNvSpPr/>
      </dsp:nvSpPr>
      <dsp:spPr>
        <a:xfrm>
          <a:off x="393353" y="4122599"/>
          <a:ext cx="8698196" cy="515435"/>
        </a:xfrm>
        <a:prstGeom prst="rect">
          <a:avLst/>
        </a:prstGeom>
        <a:solidFill>
          <a:srgbClr val="C8368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Appel à projet FIMATHO : projets lauréats 2023 et état d’avancement des projets</a:t>
          </a:r>
        </a:p>
      </dsp:txBody>
      <dsp:txXfrm>
        <a:off x="393353" y="4122599"/>
        <a:ext cx="8698196" cy="515435"/>
      </dsp:txXfrm>
    </dsp:sp>
    <dsp:sp modelId="{0FB65394-F94F-4641-87CF-C18C7E34183A}">
      <dsp:nvSpPr>
        <dsp:cNvPr id="0" name=""/>
        <dsp:cNvSpPr/>
      </dsp:nvSpPr>
      <dsp:spPr>
        <a:xfrm>
          <a:off x="71206" y="405817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8BD57-C795-4A4A-A793-6BB6E6AA262F}">
      <dsp:nvSpPr>
        <dsp:cNvPr id="0" name=""/>
        <dsp:cNvSpPr/>
      </dsp:nvSpPr>
      <dsp:spPr>
        <a:xfrm>
          <a:off x="-5535475" y="-847486"/>
          <a:ext cx="6590822" cy="6590822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DFBF2-6540-4560-99DD-6AADA0181A00}">
      <dsp:nvSpPr>
        <dsp:cNvPr id="0" name=""/>
        <dsp:cNvSpPr/>
      </dsp:nvSpPr>
      <dsp:spPr>
        <a:xfrm>
          <a:off x="393353" y="257815"/>
          <a:ext cx="8698196" cy="51543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tx1"/>
              </a:solidFill>
            </a:rPr>
            <a:t>Introduction – Pr Gottrand</a:t>
          </a:r>
        </a:p>
      </dsp:txBody>
      <dsp:txXfrm>
        <a:off x="393353" y="257815"/>
        <a:ext cx="8698196" cy="515435"/>
      </dsp:txXfrm>
    </dsp:sp>
    <dsp:sp modelId="{CAF86715-7461-4258-9853-9A7153B6CF2A}">
      <dsp:nvSpPr>
        <dsp:cNvPr id="0" name=""/>
        <dsp:cNvSpPr/>
      </dsp:nvSpPr>
      <dsp:spPr>
        <a:xfrm>
          <a:off x="71206" y="193386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CA9AF-0758-4850-B70B-1B5EFA577652}">
      <dsp:nvSpPr>
        <dsp:cNvPr id="0" name=""/>
        <dsp:cNvSpPr/>
      </dsp:nvSpPr>
      <dsp:spPr>
        <a:xfrm>
          <a:off x="817334" y="1030870"/>
          <a:ext cx="8274215" cy="515435"/>
        </a:xfrm>
        <a:prstGeom prst="rect">
          <a:avLst/>
        </a:prstGeom>
        <a:solidFill>
          <a:srgbClr val="08A1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Actualité Maladies rares – Mme Anne-Sophie Lapointe</a:t>
          </a:r>
        </a:p>
      </dsp:txBody>
      <dsp:txXfrm>
        <a:off x="817334" y="1030870"/>
        <a:ext cx="8274215" cy="515435"/>
      </dsp:txXfrm>
    </dsp:sp>
    <dsp:sp modelId="{DD6E3000-69CE-4AAB-AE00-DC9F6D599CE1}">
      <dsp:nvSpPr>
        <dsp:cNvPr id="0" name=""/>
        <dsp:cNvSpPr/>
      </dsp:nvSpPr>
      <dsp:spPr>
        <a:xfrm>
          <a:off x="495187" y="96644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9F90C-2B9A-429E-AF33-FDF537B95D5D}">
      <dsp:nvSpPr>
        <dsp:cNvPr id="0" name=""/>
        <dsp:cNvSpPr/>
      </dsp:nvSpPr>
      <dsp:spPr>
        <a:xfrm>
          <a:off x="1011210" y="1803924"/>
          <a:ext cx="8080340" cy="515435"/>
        </a:xfrm>
        <a:prstGeom prst="rect">
          <a:avLst/>
        </a:prstGeom>
        <a:solidFill>
          <a:srgbClr val="A2C51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Actualités générales FIMATHO – Audrey Barbet </a:t>
          </a:r>
        </a:p>
      </dsp:txBody>
      <dsp:txXfrm>
        <a:off x="1011210" y="1803924"/>
        <a:ext cx="8080340" cy="515435"/>
      </dsp:txXfrm>
    </dsp:sp>
    <dsp:sp modelId="{E6C7202E-5234-4611-B192-259A8B9EA884}">
      <dsp:nvSpPr>
        <dsp:cNvPr id="0" name=""/>
        <dsp:cNvSpPr/>
      </dsp:nvSpPr>
      <dsp:spPr>
        <a:xfrm>
          <a:off x="689063" y="1739495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1E20D-B9EC-45F6-8179-24533A0B3B38}">
      <dsp:nvSpPr>
        <dsp:cNvPr id="0" name=""/>
        <dsp:cNvSpPr/>
      </dsp:nvSpPr>
      <dsp:spPr>
        <a:xfrm>
          <a:off x="1011210" y="2576490"/>
          <a:ext cx="8080340" cy="515435"/>
        </a:xfrm>
        <a:prstGeom prst="rect">
          <a:avLst/>
        </a:prstGeom>
        <a:solidFill>
          <a:srgbClr val="A2C51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Focus RCP grossesses, recommandations oralité néonat, ETP (Pr Benachi, Dr Mur, R </a:t>
          </a:r>
          <a:r>
            <a:rPr lang="fr-FR" sz="1600" kern="1200" dirty="0" err="1">
              <a:solidFill>
                <a:schemeClr val="tx1"/>
              </a:solidFill>
            </a:rPr>
            <a:t>Pamart</a:t>
          </a:r>
          <a:r>
            <a:rPr lang="fr-FR" sz="1600" kern="1200" dirty="0">
              <a:solidFill>
                <a:schemeClr val="tx1"/>
              </a:solidFill>
            </a:rPr>
            <a:t>) </a:t>
          </a:r>
        </a:p>
      </dsp:txBody>
      <dsp:txXfrm>
        <a:off x="1011210" y="2576490"/>
        <a:ext cx="8080340" cy="515435"/>
      </dsp:txXfrm>
    </dsp:sp>
    <dsp:sp modelId="{6893D813-4E86-47CD-8DC9-B52EFDDB336A}">
      <dsp:nvSpPr>
        <dsp:cNvPr id="0" name=""/>
        <dsp:cNvSpPr/>
      </dsp:nvSpPr>
      <dsp:spPr>
        <a:xfrm>
          <a:off x="689063" y="251206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8232F-B648-4573-9D32-30CB1F017D73}">
      <dsp:nvSpPr>
        <dsp:cNvPr id="0" name=""/>
        <dsp:cNvSpPr/>
      </dsp:nvSpPr>
      <dsp:spPr>
        <a:xfrm>
          <a:off x="817334" y="3349544"/>
          <a:ext cx="8274215" cy="515435"/>
        </a:xfrm>
        <a:prstGeom prst="rect">
          <a:avLst/>
        </a:prstGeom>
        <a:solidFill>
          <a:srgbClr val="F08A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Comment accéder aux données de la BNDMR? Bilan annuel et perspectives – Arnaud </a:t>
          </a:r>
          <a:r>
            <a:rPr lang="fr-FR" sz="1600" kern="1200" dirty="0" err="1"/>
            <a:t>Sandrin</a:t>
          </a:r>
          <a:endParaRPr lang="fr-FR" sz="1600" kern="1200" dirty="0"/>
        </a:p>
      </dsp:txBody>
      <dsp:txXfrm>
        <a:off x="817334" y="3349544"/>
        <a:ext cx="8274215" cy="515435"/>
      </dsp:txXfrm>
    </dsp:sp>
    <dsp:sp modelId="{6D5309D8-CE38-4E87-A930-CAABEA04817A}">
      <dsp:nvSpPr>
        <dsp:cNvPr id="0" name=""/>
        <dsp:cNvSpPr/>
      </dsp:nvSpPr>
      <dsp:spPr>
        <a:xfrm>
          <a:off x="495187" y="3285115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A4437-23A9-40BA-8BA9-FFA7D88629FB}">
      <dsp:nvSpPr>
        <dsp:cNvPr id="0" name=""/>
        <dsp:cNvSpPr/>
      </dsp:nvSpPr>
      <dsp:spPr>
        <a:xfrm>
          <a:off x="393353" y="4122599"/>
          <a:ext cx="8698196" cy="515435"/>
        </a:xfrm>
        <a:prstGeom prst="rect">
          <a:avLst/>
        </a:prstGeom>
        <a:solidFill>
          <a:srgbClr val="C8368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2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Appel à projet FIMATHO : projets lauréats 2023 et état d’avancement des projets</a:t>
          </a:r>
        </a:p>
      </dsp:txBody>
      <dsp:txXfrm>
        <a:off x="393353" y="4122599"/>
        <a:ext cx="8698196" cy="515435"/>
      </dsp:txXfrm>
    </dsp:sp>
    <dsp:sp modelId="{0FB65394-F94F-4641-87CF-C18C7E34183A}">
      <dsp:nvSpPr>
        <dsp:cNvPr id="0" name=""/>
        <dsp:cNvSpPr/>
      </dsp:nvSpPr>
      <dsp:spPr>
        <a:xfrm>
          <a:off x="71206" y="4058170"/>
          <a:ext cx="644293" cy="644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305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305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17B0F6-D06A-463F-9BAF-46E24084D326}" type="datetimeFigureOut">
              <a:rPr lang="fr-FR"/>
              <a:pPr>
                <a:defRPr/>
              </a:pPr>
              <a:t>03/07/2023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305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5EFE248-D0A9-4DCD-A669-8AFFC879C67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3493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D80A71"/>
                </a:solidFill>
                <a:latin typeface="Corbel" panose="020B0503020204020204" pitchFamily="34" charset="0"/>
                <a:cs typeface="+mn-cs"/>
              </a:rPr>
              <a:t>Merci au Copil pour leur dispo – leur engagement – identifier priorités de développement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E248-D0A9-4DCD-A669-8AFFC879C670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02993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30aa770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30aa77064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Lille / Amiens / Paris / Caen / Dijon / Lyon / Strasbourg / Nancy/ Orléans / Angers / Grenoble / Toulouse / Clermont </a:t>
            </a:r>
            <a:endParaRPr/>
          </a:p>
        </p:txBody>
      </p:sp>
      <p:sp>
        <p:nvSpPr>
          <p:cNvPr id="153" name="Google Shape;153;g1330aa77064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30aa7706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330aa77064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g1330aa77064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Suggestion d’actions -  questionnaire de satisfaction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E248-D0A9-4DCD-A669-8AFFC879C670}" type="slidenum">
              <a:rPr lang="fr-FR" altLang="fr-FR" smtClean="0"/>
              <a:pPr>
                <a:defRPr/>
              </a:pPr>
              <a:t>37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858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ighlight>
                  <a:srgbClr val="FFFF00"/>
                </a:highlight>
              </a:rPr>
              <a:t>DIAPO A REVOIR AVEC MARINE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EFE248-D0A9-4DCD-A669-8AFFC879C670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226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E248-D0A9-4DCD-A669-8AFFC879C670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0600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Récupérer les candidatures CLES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E248-D0A9-4DCD-A669-8AFFC879C670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1329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Suggestion d’actions -  questionnaire de satisfaction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E248-D0A9-4DCD-A669-8AFFC879C670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290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Ajouter logos des différents centres </a:t>
            </a: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Réalisation du questionnaire entre Septembre 2021 et Février 2022.</a:t>
            </a:r>
            <a:endParaRPr/>
          </a:p>
        </p:txBody>
      </p:sp>
      <p:sp>
        <p:nvSpPr>
          <p:cNvPr id="112" name="Google Shape;11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>
            <a:cxnSpLocks noChangeShapeType="1"/>
          </p:cNvCxnSpPr>
          <p:nvPr userDrawn="1"/>
        </p:nvCxnSpPr>
        <p:spPr bwMode="auto">
          <a:xfrm>
            <a:off x="9299575" y="0"/>
            <a:ext cx="1393825" cy="5681663"/>
          </a:xfrm>
          <a:prstGeom prst="line">
            <a:avLst/>
          </a:prstGeom>
          <a:noFill/>
          <a:ln w="28575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r="18266"/>
          <a:stretch>
            <a:fillRect/>
          </a:stretch>
        </p:blipFill>
        <p:spPr bwMode="auto">
          <a:xfrm>
            <a:off x="-19050" y="0"/>
            <a:ext cx="18288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/>
          </p:nvPr>
        </p:nvSpPr>
        <p:spPr>
          <a:xfrm>
            <a:off x="2178348" y="1404368"/>
            <a:ext cx="8208912" cy="194421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cap="all" baseline="0">
                <a:solidFill>
                  <a:srgbClr val="5B5C5F"/>
                </a:solidFill>
                <a:latin typeface="Candara" panose="020E0502030303020204" pitchFamily="34" charset="0"/>
              </a:defRPr>
            </a:lvl1pPr>
            <a:lvl2pPr marL="521528" indent="0">
              <a:buNone/>
              <a:defRPr sz="3200" b="1">
                <a:solidFill>
                  <a:schemeClr val="bg1"/>
                </a:solidFill>
                <a:latin typeface="Candara" panose="020E0502030303020204" pitchFamily="34" charset="0"/>
              </a:defRPr>
            </a:lvl2pPr>
            <a:lvl3pPr marL="1043056" indent="0">
              <a:buNone/>
              <a:defRPr sz="3200" b="1">
                <a:solidFill>
                  <a:schemeClr val="bg1"/>
                </a:solidFill>
                <a:latin typeface="Candara" panose="020E0502030303020204" pitchFamily="34" charset="0"/>
              </a:defRPr>
            </a:lvl3pPr>
            <a:lvl4pPr marL="1564584" indent="0">
              <a:buNone/>
              <a:defRPr sz="3200" b="1">
                <a:solidFill>
                  <a:schemeClr val="bg1"/>
                </a:solidFill>
                <a:latin typeface="Candara" panose="020E0502030303020204" pitchFamily="34" charset="0"/>
              </a:defRPr>
            </a:lvl4pPr>
            <a:lvl5pPr marL="2086112" indent="0">
              <a:buNone/>
              <a:defRPr sz="3200" b="1">
                <a:solidFill>
                  <a:schemeClr val="bg1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17"/>
          <p:cNvSpPr>
            <a:spLocks noGrp="1"/>
          </p:cNvSpPr>
          <p:nvPr>
            <p:ph type="body" sz="quarter" idx="13"/>
          </p:nvPr>
        </p:nvSpPr>
        <p:spPr>
          <a:xfrm>
            <a:off x="2178348" y="3492599"/>
            <a:ext cx="8208912" cy="7200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cap="all" baseline="0">
                <a:solidFill>
                  <a:srgbClr val="5B5C5F"/>
                </a:solidFill>
                <a:latin typeface="Candara" panose="020E0502030303020204" pitchFamily="34" charset="0"/>
              </a:defRPr>
            </a:lvl1pPr>
            <a:lvl2pPr marL="521528" indent="0">
              <a:buNone/>
              <a:defRPr sz="3200" b="1">
                <a:solidFill>
                  <a:schemeClr val="bg1"/>
                </a:solidFill>
                <a:latin typeface="Candara" panose="020E0502030303020204" pitchFamily="34" charset="0"/>
              </a:defRPr>
            </a:lvl2pPr>
            <a:lvl3pPr marL="1043056" indent="0">
              <a:buNone/>
              <a:defRPr sz="3200" b="1">
                <a:solidFill>
                  <a:schemeClr val="bg1"/>
                </a:solidFill>
                <a:latin typeface="Candara" panose="020E0502030303020204" pitchFamily="34" charset="0"/>
              </a:defRPr>
            </a:lvl3pPr>
            <a:lvl4pPr marL="1564584" indent="0">
              <a:buNone/>
              <a:defRPr sz="3200" b="1">
                <a:solidFill>
                  <a:schemeClr val="bg1"/>
                </a:solidFill>
                <a:latin typeface="Candara" panose="020E0502030303020204" pitchFamily="34" charset="0"/>
              </a:defRPr>
            </a:lvl4pPr>
            <a:lvl5pPr marL="2086112" indent="0">
              <a:buNone/>
              <a:defRPr sz="3200" b="1">
                <a:solidFill>
                  <a:schemeClr val="bg1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54170B-79B5-4C59-930E-C1D467379F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006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52413"/>
            <a:ext cx="10693400" cy="1079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1476375"/>
            <a:ext cx="10693400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77806" y="347675"/>
            <a:ext cx="10337789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cap="small" baseline="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521528" indent="0">
              <a:buNone/>
              <a:defRPr>
                <a:latin typeface="Candara" panose="020E0502030303020204" pitchFamily="34" charset="0"/>
              </a:defRPr>
            </a:lvl2pPr>
            <a:lvl3pPr marL="1043056" indent="0">
              <a:buNone/>
              <a:defRPr>
                <a:latin typeface="Candara" panose="020E0502030303020204" pitchFamily="34" charset="0"/>
              </a:defRPr>
            </a:lvl3pPr>
            <a:lvl4pPr marL="1564584" indent="0">
              <a:buNone/>
              <a:defRPr>
                <a:latin typeface="Candara" panose="020E0502030303020204" pitchFamily="34" charset="0"/>
              </a:defRPr>
            </a:lvl4pPr>
            <a:lvl5pPr marL="2086112" indent="0">
              <a:buNone/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62124" y="1476375"/>
            <a:ext cx="10369152" cy="28758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1" cap="small" baseline="0">
                <a:latin typeface="Candara" panose="020E0502030303020204" pitchFamily="34" charset="0"/>
              </a:defRPr>
            </a:lvl1pPr>
            <a:lvl2pPr marL="521528" indent="0">
              <a:buNone/>
              <a:defRPr/>
            </a:lvl2pPr>
            <a:lvl3pPr marL="1043056" indent="0">
              <a:buNone/>
              <a:defRPr/>
            </a:lvl3pPr>
            <a:lvl4pPr marL="1564584" indent="0">
              <a:buNone/>
              <a:defRPr/>
            </a:lvl4pPr>
            <a:lvl5pPr marL="2086112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xfrm>
            <a:off x="9955213" y="7021513"/>
            <a:ext cx="550862" cy="401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16CE13-E215-45A9-9068-659DA73786B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436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52413"/>
            <a:ext cx="10693400" cy="1079500"/>
          </a:xfrm>
          <a:prstGeom prst="rect">
            <a:avLst/>
          </a:prstGeom>
          <a:solidFill>
            <a:srgbClr val="C83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1476375"/>
            <a:ext cx="10693400" cy="0"/>
          </a:xfrm>
          <a:prstGeom prst="line">
            <a:avLst/>
          </a:prstGeom>
          <a:ln w="19050">
            <a:solidFill>
              <a:srgbClr val="C836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77806" y="347675"/>
            <a:ext cx="10337789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cap="small" baseline="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521528" indent="0">
              <a:buNone/>
              <a:defRPr>
                <a:latin typeface="Candara" panose="020E0502030303020204" pitchFamily="34" charset="0"/>
              </a:defRPr>
            </a:lvl2pPr>
            <a:lvl3pPr marL="1043056" indent="0">
              <a:buNone/>
              <a:defRPr>
                <a:latin typeface="Candara" panose="020E0502030303020204" pitchFamily="34" charset="0"/>
              </a:defRPr>
            </a:lvl3pPr>
            <a:lvl4pPr marL="1564584" indent="0">
              <a:buNone/>
              <a:defRPr>
                <a:latin typeface="Candara" panose="020E0502030303020204" pitchFamily="34" charset="0"/>
              </a:defRPr>
            </a:lvl4pPr>
            <a:lvl5pPr marL="2086112" indent="0">
              <a:buNone/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62124" y="1476375"/>
            <a:ext cx="10369152" cy="28758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1" cap="small" baseline="0">
                <a:latin typeface="Candara" panose="020E0502030303020204" pitchFamily="34" charset="0"/>
              </a:defRPr>
            </a:lvl1pPr>
            <a:lvl2pPr marL="521528" indent="0">
              <a:buNone/>
              <a:defRPr/>
            </a:lvl2pPr>
            <a:lvl3pPr marL="1043056" indent="0">
              <a:buNone/>
              <a:defRPr/>
            </a:lvl3pPr>
            <a:lvl4pPr marL="1564584" indent="0">
              <a:buNone/>
              <a:defRPr/>
            </a:lvl4pPr>
            <a:lvl5pPr marL="2086112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xfrm>
            <a:off x="9955213" y="7021513"/>
            <a:ext cx="550862" cy="401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A3FF00-8BC6-4FEC-925B-E6548793C75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8257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52413"/>
            <a:ext cx="10693400" cy="1079500"/>
          </a:xfrm>
          <a:prstGeom prst="rect">
            <a:avLst/>
          </a:prstGeom>
          <a:solidFill>
            <a:srgbClr val="0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1476375"/>
            <a:ext cx="10693400" cy="0"/>
          </a:xfrm>
          <a:prstGeom prst="line">
            <a:avLst/>
          </a:prstGeom>
          <a:ln w="19050">
            <a:solidFill>
              <a:srgbClr val="08A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77806" y="347675"/>
            <a:ext cx="10337789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cap="small" baseline="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521528" indent="0">
              <a:buNone/>
              <a:defRPr>
                <a:latin typeface="Candara" panose="020E0502030303020204" pitchFamily="34" charset="0"/>
              </a:defRPr>
            </a:lvl2pPr>
            <a:lvl3pPr marL="1043056" indent="0">
              <a:buNone/>
              <a:defRPr>
                <a:latin typeface="Candara" panose="020E0502030303020204" pitchFamily="34" charset="0"/>
              </a:defRPr>
            </a:lvl3pPr>
            <a:lvl4pPr marL="1564584" indent="0">
              <a:buNone/>
              <a:defRPr>
                <a:latin typeface="Candara" panose="020E0502030303020204" pitchFamily="34" charset="0"/>
              </a:defRPr>
            </a:lvl4pPr>
            <a:lvl5pPr marL="2086112" indent="0">
              <a:buNone/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62124" y="1476375"/>
            <a:ext cx="10369152" cy="28758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1" cap="small" baseline="0">
                <a:latin typeface="Candara" panose="020E0502030303020204" pitchFamily="34" charset="0"/>
              </a:defRPr>
            </a:lvl1pPr>
            <a:lvl2pPr marL="521528" indent="0">
              <a:buNone/>
              <a:defRPr/>
            </a:lvl2pPr>
            <a:lvl3pPr marL="1043056" indent="0">
              <a:buNone/>
              <a:defRPr/>
            </a:lvl3pPr>
            <a:lvl4pPr marL="1564584" indent="0">
              <a:buNone/>
              <a:defRPr/>
            </a:lvl4pPr>
            <a:lvl5pPr marL="2086112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xfrm>
            <a:off x="9955213" y="7021513"/>
            <a:ext cx="550862" cy="401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55995B-EC4B-4E95-95B8-460CA0DA13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366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52413"/>
            <a:ext cx="10693400" cy="1079500"/>
          </a:xfrm>
          <a:prstGeom prst="rect">
            <a:avLst/>
          </a:prstGeom>
          <a:solidFill>
            <a:srgbClr val="F08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1476375"/>
            <a:ext cx="10693400" cy="0"/>
          </a:xfrm>
          <a:prstGeom prst="line">
            <a:avLst/>
          </a:prstGeom>
          <a:ln w="19050">
            <a:solidFill>
              <a:srgbClr val="F08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77806" y="347675"/>
            <a:ext cx="10337789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cap="small" baseline="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521528" indent="0">
              <a:buNone/>
              <a:defRPr>
                <a:latin typeface="Candara" panose="020E0502030303020204" pitchFamily="34" charset="0"/>
              </a:defRPr>
            </a:lvl2pPr>
            <a:lvl3pPr marL="1043056" indent="0">
              <a:buNone/>
              <a:defRPr>
                <a:latin typeface="Candara" panose="020E0502030303020204" pitchFamily="34" charset="0"/>
              </a:defRPr>
            </a:lvl3pPr>
            <a:lvl4pPr marL="1564584" indent="0">
              <a:buNone/>
              <a:defRPr>
                <a:latin typeface="Candara" panose="020E0502030303020204" pitchFamily="34" charset="0"/>
              </a:defRPr>
            </a:lvl4pPr>
            <a:lvl5pPr marL="2086112" indent="0">
              <a:buNone/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62124" y="1476375"/>
            <a:ext cx="10369152" cy="28758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1" cap="small" baseline="0">
                <a:latin typeface="Candara" panose="020E0502030303020204" pitchFamily="34" charset="0"/>
              </a:defRPr>
            </a:lvl1pPr>
            <a:lvl2pPr marL="521528" indent="0">
              <a:buNone/>
              <a:defRPr/>
            </a:lvl2pPr>
            <a:lvl3pPr marL="1043056" indent="0">
              <a:buNone/>
              <a:defRPr/>
            </a:lvl3pPr>
            <a:lvl4pPr marL="1564584" indent="0">
              <a:buNone/>
              <a:defRPr/>
            </a:lvl4pPr>
            <a:lvl5pPr marL="2086112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xfrm>
            <a:off x="9955213" y="7021513"/>
            <a:ext cx="550862" cy="401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8D35BF-5065-4195-AD98-F13441ACC42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6977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/>
          <a:lstStyle>
            <a:lvl1pPr algn="l">
              <a:defRPr sz="23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9D5F92-66C3-4219-866D-91CDF72191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1368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0231"/>
            <a:ext cx="10693400" cy="1260211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  <a:prstGeom prst="rect">
            <a:avLst/>
          </a:prstGeom>
        </p:spPr>
        <p:txBody>
          <a:bodyPr anchor="t"/>
          <a:lstStyle>
            <a:lvl1pPr>
              <a:defRPr lang="fr-FR" sz="2000" b="1" smtClean="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522164" y="2556495"/>
            <a:ext cx="4680520" cy="4392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30F3FB-B733-4472-A732-5F3C117C76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3482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4" y="144156"/>
            <a:ext cx="10693400" cy="1260211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F4D7C3-8330-445D-B2DF-6036EB9444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802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du texte 2"/>
          <p:cNvSpPr>
            <a:spLocks noGrp="1"/>
          </p:cNvSpPr>
          <p:nvPr>
            <p:ph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Segoe UI Light" panose="020B0502040204020203" pitchFamily="34" charset="0"/>
              </a:defRPr>
            </a:lvl1pPr>
            <a:lvl2pPr marL="864428" indent="-342900">
              <a:buFont typeface="Wingdings" panose="05000000000000000000" pitchFamily="2" charset="2"/>
              <a:buChar char="Ø"/>
              <a:defRPr>
                <a:latin typeface="Segoe UI Light" panose="020B0502040204020203" pitchFamily="34" charset="0"/>
              </a:defRPr>
            </a:lvl2pPr>
            <a:lvl3pPr marL="1385956" indent="-342900">
              <a:buFont typeface="Wingdings" panose="05000000000000000000" pitchFamily="2" charset="2"/>
              <a:buChar char="ü"/>
              <a:defRPr>
                <a:latin typeface="Segoe UI Light" panose="020B0502040204020203" pitchFamily="34" charset="0"/>
              </a:defRPr>
            </a:lvl3pPr>
            <a:lvl4pPr marL="1907484" indent="-342900">
              <a:buFont typeface="Wingdings" panose="05000000000000000000" pitchFamily="2" charset="2"/>
              <a:buChar char="§"/>
              <a:defRPr sz="1800">
                <a:latin typeface="Segoe UI Light" panose="020B0502040204020203" pitchFamily="34" charset="0"/>
              </a:defRPr>
            </a:lvl4pPr>
            <a:lvl5pPr marL="2429012" indent="-342900">
              <a:buFont typeface="Segoe UI Light" panose="020B0502040204020203" pitchFamily="34" charset="0"/>
              <a:buChar char="»"/>
              <a:defRPr sz="1800">
                <a:latin typeface="Segoe UI Light" panose="020B0502040204020203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4C85E4-B81F-40F6-9A45-7178286FED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015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3475038" y="1116013"/>
            <a:ext cx="3671887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60D1CD-37CC-4551-8C76-B094675263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606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seul">
  <p:cSld name="5_Titre seul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77806" y="347675"/>
            <a:ext cx="1033778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small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162124" y="1476375"/>
            <a:ext cx="10369152" cy="28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1" u="none" strike="noStrike" cap="small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36;p6"/>
          <p:cNvSpPr txBox="1">
            <a:spLocks noGrp="1"/>
          </p:cNvSpPr>
          <p:nvPr>
            <p:ph type="sldNum" idx="10"/>
          </p:nvPr>
        </p:nvSpPr>
        <p:spPr>
          <a:xfrm>
            <a:off x="9955213" y="7021513"/>
            <a:ext cx="550862" cy="401637"/>
          </a:xfrm>
        </p:spPr>
        <p:txBody>
          <a:bodyPr lIns="104300" tIns="52150" rIns="104300" bIns="52150">
            <a:noAutofit/>
          </a:bodyPr>
          <a:lstStyle>
            <a:lvl1pPr>
              <a:buClr>
                <a:srgbClr val="9B9C9D"/>
              </a:buClr>
              <a:buSzPts val="1200"/>
              <a:buFont typeface="Quattrocento Sans"/>
              <a:buNone/>
              <a:defRPr smtClean="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</a:lstStyle>
          <a:p>
            <a:pPr>
              <a:defRPr/>
            </a:pPr>
            <a:fld id="{A5F7941F-3F71-4F0D-98BD-0B6471AA2BFD}" type="slidenum">
              <a:rPr lang="en-US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24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70"/>
          <p:cNvGrpSpPr>
            <a:grpSpLocks/>
          </p:cNvGrpSpPr>
          <p:nvPr userDrawn="1"/>
        </p:nvGrpSpPr>
        <p:grpSpPr bwMode="auto">
          <a:xfrm>
            <a:off x="4248150" y="1908175"/>
            <a:ext cx="2016125" cy="4897438"/>
            <a:chOff x="4247937" y="1908423"/>
            <a:chExt cx="2016912" cy="4896544"/>
          </a:xfrm>
        </p:grpSpPr>
        <p:sp>
          <p:nvSpPr>
            <p:cNvPr id="10" name="Hexagone 9"/>
            <p:cNvSpPr/>
            <p:nvPr userDrawn="1"/>
          </p:nvSpPr>
          <p:spPr>
            <a:xfrm rot="5400000">
              <a:off x="4572182" y="1944682"/>
              <a:ext cx="936454" cy="86393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" name="Hexagone 10"/>
            <p:cNvSpPr/>
            <p:nvPr userDrawn="1"/>
          </p:nvSpPr>
          <p:spPr>
            <a:xfrm rot="5400000">
              <a:off x="5022413" y="2735906"/>
              <a:ext cx="936454" cy="865526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" name="Hexagone 11"/>
            <p:cNvSpPr/>
            <p:nvPr userDrawn="1"/>
          </p:nvSpPr>
          <p:spPr>
            <a:xfrm rot="5400000">
              <a:off x="4572182" y="3528718"/>
              <a:ext cx="936454" cy="863937"/>
            </a:xfrm>
            <a:prstGeom prst="hexagon">
              <a:avLst/>
            </a:prstGeom>
            <a:solidFill>
              <a:srgbClr val="C836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3" name="Hexagone 12"/>
            <p:cNvSpPr/>
            <p:nvPr userDrawn="1"/>
          </p:nvSpPr>
          <p:spPr>
            <a:xfrm rot="5400000">
              <a:off x="5022413" y="4319942"/>
              <a:ext cx="936454" cy="865526"/>
            </a:xfrm>
            <a:prstGeom prst="hexagon">
              <a:avLst/>
            </a:prstGeom>
            <a:solidFill>
              <a:srgbClr val="08A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4" name="Hexagone 13"/>
            <p:cNvSpPr/>
            <p:nvPr userDrawn="1"/>
          </p:nvSpPr>
          <p:spPr>
            <a:xfrm rot="5400000">
              <a:off x="4572182" y="5112754"/>
              <a:ext cx="936454" cy="863937"/>
            </a:xfrm>
            <a:prstGeom prst="hexagon">
              <a:avLst/>
            </a:prstGeom>
            <a:solidFill>
              <a:srgbClr val="F08A2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5" name="Hexagone 14"/>
            <p:cNvSpPr/>
            <p:nvPr userDrawn="1"/>
          </p:nvSpPr>
          <p:spPr>
            <a:xfrm rot="5400000">
              <a:off x="5022413" y="5903978"/>
              <a:ext cx="936454" cy="865526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16" name="Connecteur droit 15"/>
            <p:cNvCxnSpPr/>
            <p:nvPr userDrawn="1"/>
          </p:nvCxnSpPr>
          <p:spPr>
            <a:xfrm flipH="1">
              <a:off x="4266994" y="2376651"/>
              <a:ext cx="34144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 userDrawn="1"/>
          </p:nvCxnSpPr>
          <p:spPr>
            <a:xfrm flipH="1">
              <a:off x="5923404" y="3168668"/>
              <a:ext cx="34144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 userDrawn="1"/>
          </p:nvCxnSpPr>
          <p:spPr>
            <a:xfrm flipH="1">
              <a:off x="4247937" y="3960686"/>
              <a:ext cx="34144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 userDrawn="1"/>
          </p:nvCxnSpPr>
          <p:spPr>
            <a:xfrm flipH="1">
              <a:off x="5923404" y="4752704"/>
              <a:ext cx="34144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 userDrawn="1"/>
          </p:nvCxnSpPr>
          <p:spPr>
            <a:xfrm flipH="1">
              <a:off x="4266994" y="5544722"/>
              <a:ext cx="34144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 userDrawn="1"/>
          </p:nvCxnSpPr>
          <p:spPr>
            <a:xfrm flipH="1">
              <a:off x="5923404" y="6336739"/>
              <a:ext cx="34144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0231"/>
            <a:ext cx="10693400" cy="1260211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6" name="Espace réservé du texte 55"/>
          <p:cNvSpPr>
            <a:spLocks noGrp="1"/>
          </p:cNvSpPr>
          <p:nvPr>
            <p:ph type="body" sz="quarter" idx="13"/>
          </p:nvPr>
        </p:nvSpPr>
        <p:spPr>
          <a:xfrm>
            <a:off x="794690" y="1893453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5" name="Espace réservé du texte 55"/>
          <p:cNvSpPr>
            <a:spLocks noGrp="1"/>
          </p:cNvSpPr>
          <p:nvPr>
            <p:ph type="body" sz="quarter" idx="14"/>
          </p:nvPr>
        </p:nvSpPr>
        <p:spPr>
          <a:xfrm>
            <a:off x="6555978" y="2700511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6" name="Espace réservé du texte 55"/>
          <p:cNvSpPr>
            <a:spLocks noGrp="1"/>
          </p:cNvSpPr>
          <p:nvPr>
            <p:ph type="body" sz="quarter" idx="15"/>
          </p:nvPr>
        </p:nvSpPr>
        <p:spPr>
          <a:xfrm>
            <a:off x="794690" y="3492599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7" name="Espace réservé du texte 55"/>
          <p:cNvSpPr>
            <a:spLocks noGrp="1"/>
          </p:cNvSpPr>
          <p:nvPr>
            <p:ph type="body" sz="quarter" idx="16"/>
          </p:nvPr>
        </p:nvSpPr>
        <p:spPr>
          <a:xfrm>
            <a:off x="6555978" y="4284687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8" name="Espace réservé du texte 55"/>
          <p:cNvSpPr>
            <a:spLocks noGrp="1"/>
          </p:cNvSpPr>
          <p:nvPr>
            <p:ph type="body" sz="quarter" idx="17"/>
          </p:nvPr>
        </p:nvSpPr>
        <p:spPr>
          <a:xfrm>
            <a:off x="794690" y="5078618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9" name="Espace réservé du texte 55"/>
          <p:cNvSpPr>
            <a:spLocks noGrp="1"/>
          </p:cNvSpPr>
          <p:nvPr>
            <p:ph type="body" sz="quarter" idx="18"/>
          </p:nvPr>
        </p:nvSpPr>
        <p:spPr>
          <a:xfrm>
            <a:off x="6555978" y="5868863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Espace réservé de la date 6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" name="Espace réservé du numéro de diapositive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2AA9DF-9C92-4476-A4E3-9A96E525D6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1259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seul">
  <p:cSld name="5_Titre seul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177806" y="347675"/>
            <a:ext cx="1033778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small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162124" y="1476375"/>
            <a:ext cx="10369152" cy="28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1" u="none" strike="noStrike" cap="small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6;p8"/>
          <p:cNvSpPr txBox="1">
            <a:spLocks noGrp="1"/>
          </p:cNvSpPr>
          <p:nvPr>
            <p:ph type="sldNum" idx="10"/>
          </p:nvPr>
        </p:nvSpPr>
        <p:spPr>
          <a:xfrm>
            <a:off x="9955213" y="7021513"/>
            <a:ext cx="550862" cy="401637"/>
          </a:xfrm>
        </p:spPr>
        <p:txBody>
          <a:bodyPr lIns="104300" tIns="52150" rIns="104300" bIns="52150">
            <a:noAutofit/>
          </a:bodyPr>
          <a:lstStyle>
            <a:lvl1pPr>
              <a:buClr>
                <a:srgbClr val="9B9C9D"/>
              </a:buClr>
              <a:buSzPts val="1200"/>
              <a:buFont typeface="Quattrocento Sans"/>
              <a:buNone/>
              <a:defRPr smtClean="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</a:lstStyle>
          <a:p>
            <a:pPr>
              <a:defRPr/>
            </a:pPr>
            <a:fld id="{5BC53727-D287-4785-9E31-673902C4E740}" type="slidenum">
              <a:rPr lang="en-US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6547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52239"/>
            <a:ext cx="10693400" cy="1080000"/>
          </a:xfrm>
          <a:prstGeom prst="rect">
            <a:avLst/>
          </a:prstGeom>
          <a:solidFill>
            <a:srgbClr val="C83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955212" y="7020991"/>
            <a:ext cx="550911" cy="402567"/>
          </a:xfrm>
        </p:spPr>
        <p:txBody>
          <a:bodyPr/>
          <a:lstStyle>
            <a:lvl1pPr>
              <a:defRPr>
                <a:latin typeface="Oswald" panose="02000506000000020004" pitchFamily="2" charset="0"/>
              </a:defRPr>
            </a:lvl1pPr>
          </a:lstStyle>
          <a:p>
            <a:fld id="{185D18B8-A7D3-4DD4-B86A-1344BEAC285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77806" y="347675"/>
            <a:ext cx="10337789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cap="small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21528" indent="0">
              <a:buNone/>
              <a:defRPr>
                <a:latin typeface="Candara" panose="020E0502030303020204" pitchFamily="34" charset="0"/>
              </a:defRPr>
            </a:lvl2pPr>
            <a:lvl3pPr marL="1043056" indent="0">
              <a:buNone/>
              <a:defRPr>
                <a:latin typeface="Candara" panose="020E0502030303020204" pitchFamily="34" charset="0"/>
              </a:defRPr>
            </a:lvl3pPr>
            <a:lvl4pPr marL="1564584" indent="0">
              <a:buNone/>
              <a:defRPr>
                <a:latin typeface="Candara" panose="020E0502030303020204" pitchFamily="34" charset="0"/>
              </a:defRPr>
            </a:lvl4pPr>
            <a:lvl5pPr marL="2086112" indent="0">
              <a:buNone/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" y="6806938"/>
            <a:ext cx="773704" cy="71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72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F0B6655-3E35-4330-AD3A-E57C7017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09" y="115722"/>
            <a:ext cx="10391387" cy="973064"/>
          </a:xfrm>
          <a:prstGeom prst="rect">
            <a:avLst/>
          </a:prstGeom>
        </p:spPr>
        <p:txBody>
          <a:bodyPr anchor="ctr"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17F9CDD6-186E-4B19-AE7E-DD1A401A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009" y="7243730"/>
            <a:ext cx="2406015" cy="317533"/>
          </a:xfrm>
          <a:prstGeom prst="rect">
            <a:avLst/>
          </a:prstGeom>
        </p:spPr>
        <p:txBody>
          <a:bodyPr/>
          <a:lstStyle>
            <a:lvl1pPr>
              <a:defRPr sz="877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date de la visite</a:t>
            </a:r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0B7906D8-3D54-4587-BA89-820AE732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2189" y="7243730"/>
            <a:ext cx="3609023" cy="317533"/>
          </a:xfrm>
          <a:prstGeom prst="rect">
            <a:avLst/>
          </a:prstGeom>
        </p:spPr>
        <p:txBody>
          <a:bodyPr/>
          <a:lstStyle>
            <a:lvl1pPr>
              <a:defRPr sz="877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Présentation FIMATHO – CHU XXXXXX</a:t>
            </a:r>
            <a:endParaRPr lang="fr-FR" dirty="0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AE8DBB3-8A24-4FF8-A216-0B16E24C5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3381" y="7232410"/>
            <a:ext cx="2406015" cy="317533"/>
          </a:xfrm>
          <a:prstGeom prst="rect">
            <a:avLst/>
          </a:prstGeom>
        </p:spPr>
        <p:txBody>
          <a:bodyPr/>
          <a:lstStyle>
            <a:lvl1pPr>
              <a:defRPr sz="877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ABF1176-DF43-4A28-8499-D4E3BF53615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927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/>
          <p:nvPr/>
        </p:nvSpPr>
        <p:spPr>
          <a:xfrm>
            <a:off x="202729" y="268846"/>
            <a:ext cx="10283486" cy="703197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42"/>
          </a:p>
        </p:txBody>
      </p:sp>
      <p:sp>
        <p:nvSpPr>
          <p:cNvPr id="18" name="Google Shape;18;p9"/>
          <p:cNvSpPr txBox="1">
            <a:spLocks noGrp="1"/>
          </p:cNvSpPr>
          <p:nvPr>
            <p:ph type="ctrTitle"/>
          </p:nvPr>
        </p:nvSpPr>
        <p:spPr>
          <a:xfrm>
            <a:off x="973545" y="972860"/>
            <a:ext cx="8741855" cy="322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orbel"/>
              <a:buNone/>
              <a:defRPr sz="6315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ubTitle" idx="1"/>
          </p:nvPr>
        </p:nvSpPr>
        <p:spPr>
          <a:xfrm>
            <a:off x="1499400" y="4266452"/>
            <a:ext cx="7690144" cy="153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760"/>
              <a:buNone/>
              <a:defRPr sz="193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760"/>
              <a:buNone/>
              <a:defRPr sz="1930"/>
            </a:lvl2pPr>
            <a:lvl3pPr lvl="2" algn="ctr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760"/>
              <a:buNone/>
              <a:defRPr sz="1930"/>
            </a:lvl3pPr>
            <a:lvl4pPr lvl="3" algn="ctr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None/>
              <a:defRPr sz="1754"/>
            </a:lvl4pPr>
            <a:lvl5pPr lvl="4" algn="ctr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None/>
              <a:defRPr sz="1754"/>
            </a:lvl5pPr>
            <a:lvl6pPr lvl="5" algn="ctr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None/>
              <a:defRPr sz="1754"/>
            </a:lvl6pPr>
            <a:lvl7pPr lvl="6" algn="ctr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None/>
              <a:defRPr sz="1754"/>
            </a:lvl7pPr>
            <a:lvl8pPr lvl="7" algn="ctr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None/>
              <a:defRPr sz="1754"/>
            </a:lvl8pPr>
            <a:lvl9pPr lvl="8" algn="ctr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600"/>
              <a:buNone/>
              <a:defRPr sz="1754"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r">
              <a:spcBef>
                <a:spcPts val="0"/>
              </a:spcBef>
              <a:buNone/>
              <a:defRPr sz="1053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  <p:cxnSp>
        <p:nvCxnSpPr>
          <p:cNvPr id="23" name="Google Shape;23;p9"/>
          <p:cNvCxnSpPr/>
          <p:nvPr/>
        </p:nvCxnSpPr>
        <p:spPr>
          <a:xfrm>
            <a:off x="1735450" y="4116688"/>
            <a:ext cx="7218046" cy="0"/>
          </a:xfrm>
          <a:prstGeom prst="straightConnector1">
            <a:avLst/>
          </a:prstGeom>
          <a:noFill/>
          <a:ln w="100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94929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1002506" y="672112"/>
            <a:ext cx="8661654" cy="149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1002506" y="2268379"/>
            <a:ext cx="8659331" cy="445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80707" algn="l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440"/>
              <a:buChar char="•"/>
              <a:defRPr/>
            </a:lvl1pPr>
            <a:lvl2pPr marL="802020" lvl="1" indent="-280707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440"/>
              <a:buChar char="•"/>
              <a:defRPr/>
            </a:lvl2pPr>
            <a:lvl3pPr marL="1203030" lvl="2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3pPr>
            <a:lvl4pPr marL="1604040" lvl="3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4pPr>
            <a:lvl5pPr marL="2005051" lvl="4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5pPr>
            <a:lvl6pPr marL="2406061" lvl="5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6pPr>
            <a:lvl7pPr marL="2807071" lvl="6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7pPr>
            <a:lvl8pPr marL="3208081" lvl="7" indent="-280707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8pPr>
            <a:lvl9pPr marL="3609091" lvl="8" indent="-280707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504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970426" y="1293921"/>
            <a:ext cx="8741855" cy="322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orbel"/>
              <a:buNone/>
              <a:defRPr sz="6315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1"/>
          </p:nvPr>
        </p:nvSpPr>
        <p:spPr>
          <a:xfrm>
            <a:off x="1499749" y="4580551"/>
            <a:ext cx="7691228" cy="150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00505" algn="ctr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760"/>
              <a:buNone/>
              <a:defRPr sz="1930">
                <a:solidFill>
                  <a:schemeClr val="accent1"/>
                </a:solidFill>
              </a:defRPr>
            </a:lvl1pPr>
            <a:lvl2pPr marL="802020" lvl="1" indent="-200505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440"/>
              <a:buNone/>
              <a:defRPr sz="1579">
                <a:solidFill>
                  <a:srgbClr val="888888"/>
                </a:solidFill>
              </a:defRPr>
            </a:lvl2pPr>
            <a:lvl3pPr marL="1203030" lvl="2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>
                <a:solidFill>
                  <a:srgbClr val="888888"/>
                </a:solidFill>
              </a:defRPr>
            </a:lvl3pPr>
            <a:lvl4pPr marL="1604040" lvl="3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120"/>
              <a:buNone/>
              <a:defRPr sz="1228">
                <a:solidFill>
                  <a:srgbClr val="888888"/>
                </a:solidFill>
              </a:defRPr>
            </a:lvl4pPr>
            <a:lvl5pPr marL="2005051" lvl="4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120"/>
              <a:buNone/>
              <a:defRPr sz="1228">
                <a:solidFill>
                  <a:srgbClr val="888888"/>
                </a:solidFill>
              </a:defRPr>
            </a:lvl5pPr>
            <a:lvl6pPr marL="2406061" lvl="5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120"/>
              <a:buNone/>
              <a:defRPr sz="1228">
                <a:solidFill>
                  <a:srgbClr val="888888"/>
                </a:solidFill>
              </a:defRPr>
            </a:lvl6pPr>
            <a:lvl7pPr marL="2807071" lvl="6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120"/>
              <a:buNone/>
              <a:defRPr sz="1228">
                <a:solidFill>
                  <a:srgbClr val="888888"/>
                </a:solidFill>
              </a:defRPr>
            </a:lvl7pPr>
            <a:lvl8pPr marL="3208081" lvl="7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120"/>
              <a:buNone/>
              <a:defRPr sz="1228">
                <a:solidFill>
                  <a:srgbClr val="888888"/>
                </a:solidFill>
              </a:defRPr>
            </a:lvl8pPr>
            <a:lvl9pPr marL="3609091" lvl="8" indent="-20050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120"/>
              <a:buNone/>
              <a:defRPr sz="122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  <p:cxnSp>
        <p:nvCxnSpPr>
          <p:cNvPr id="36" name="Google Shape;36;p11"/>
          <p:cNvCxnSpPr/>
          <p:nvPr/>
        </p:nvCxnSpPr>
        <p:spPr>
          <a:xfrm>
            <a:off x="1737678" y="4432686"/>
            <a:ext cx="7218046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27350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1002506" y="672112"/>
            <a:ext cx="8661654" cy="149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1002506" y="2268378"/>
            <a:ext cx="4170426" cy="443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98530" algn="l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760"/>
              <a:buChar char="•"/>
              <a:defRPr sz="1930"/>
            </a:lvl1pPr>
            <a:lvl2pPr marL="802020" lvl="1" indent="-289618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600"/>
              <a:buChar char="•"/>
              <a:defRPr sz="1754"/>
            </a:lvl2pPr>
            <a:lvl3pPr marL="1203030" lvl="2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 sz="1579"/>
            </a:lvl3pPr>
            <a:lvl4pPr marL="1604040" lvl="3" indent="-27179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4pPr>
            <a:lvl5pPr marL="2005051" lvl="4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5pPr>
            <a:lvl6pPr marL="2406061" lvl="5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6pPr>
            <a:lvl7pPr marL="2807071" lvl="6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7pPr>
            <a:lvl8pPr marL="3208081" lvl="7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8pPr>
            <a:lvl9pPr marL="3609091" lvl="8" indent="-27179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280"/>
              <a:buChar char="•"/>
              <a:defRPr sz="140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5497218" y="2268379"/>
            <a:ext cx="4170426" cy="443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98530" algn="l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760"/>
              <a:buChar char="•"/>
              <a:defRPr sz="1930"/>
            </a:lvl1pPr>
            <a:lvl2pPr marL="802020" lvl="1" indent="-289618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600"/>
              <a:buChar char="•"/>
              <a:defRPr sz="1754"/>
            </a:lvl2pPr>
            <a:lvl3pPr marL="1203030" lvl="2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 sz="1579"/>
            </a:lvl3pPr>
            <a:lvl4pPr marL="1604040" lvl="3" indent="-27179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4pPr>
            <a:lvl5pPr marL="2005051" lvl="4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5pPr>
            <a:lvl6pPr marL="2406061" lvl="5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6pPr>
            <a:lvl7pPr marL="2807071" lvl="6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7pPr>
            <a:lvl8pPr marL="3208081" lvl="7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8pPr>
            <a:lvl9pPr marL="3609091" lvl="8" indent="-27179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280"/>
              <a:buChar char="•"/>
              <a:defRPr sz="1403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821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002506" y="672112"/>
            <a:ext cx="8661654" cy="149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1002506" y="2206759"/>
            <a:ext cx="4170426" cy="85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01010" lvl="0" indent="-20050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105" b="1"/>
            </a:lvl1pPr>
            <a:lvl2pPr marL="802020" lvl="1" indent="-200505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600"/>
              <a:buNone/>
              <a:defRPr sz="1754" b="1"/>
            </a:lvl2pPr>
            <a:lvl3pPr marL="1203030" lvl="2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None/>
              <a:defRPr sz="1579" b="1"/>
            </a:lvl3pPr>
            <a:lvl4pPr marL="1604040" lvl="3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4pPr>
            <a:lvl5pPr marL="2005051" lvl="4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5pPr>
            <a:lvl6pPr marL="2406061" lvl="5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6pPr>
            <a:lvl7pPr marL="2807071" lvl="6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7pPr>
            <a:lvl8pPr marL="3208081" lvl="7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8pPr>
            <a:lvl9pPr marL="3609091" lvl="8" indent="-20050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280"/>
              <a:buNone/>
              <a:defRPr sz="1403" b="1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2"/>
          </p:nvPr>
        </p:nvSpPr>
        <p:spPr>
          <a:xfrm>
            <a:off x="1002506" y="3000561"/>
            <a:ext cx="4170426" cy="37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98530" algn="l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760"/>
              <a:buChar char="•"/>
              <a:defRPr sz="1930"/>
            </a:lvl1pPr>
            <a:lvl2pPr marL="802020" lvl="1" indent="-289618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600"/>
              <a:buChar char="•"/>
              <a:defRPr sz="1754"/>
            </a:lvl2pPr>
            <a:lvl3pPr marL="1203030" lvl="2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 sz="1579"/>
            </a:lvl3pPr>
            <a:lvl4pPr marL="1604040" lvl="3" indent="-27179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4pPr>
            <a:lvl5pPr marL="2005051" lvl="4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5pPr>
            <a:lvl6pPr marL="2406061" lvl="5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6pPr>
            <a:lvl7pPr marL="2807071" lvl="6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7pPr>
            <a:lvl8pPr marL="3208081" lvl="7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8pPr>
            <a:lvl9pPr marL="3609091" lvl="8" indent="-27179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280"/>
              <a:buChar char="•"/>
              <a:defRPr sz="1403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3"/>
          </p:nvPr>
        </p:nvSpPr>
        <p:spPr>
          <a:xfrm>
            <a:off x="5498587" y="2204026"/>
            <a:ext cx="4170426" cy="85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01010" lvl="0" indent="-20050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105" b="1"/>
            </a:lvl1pPr>
            <a:lvl2pPr marL="802020" lvl="1" indent="-200505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600"/>
              <a:buNone/>
              <a:defRPr sz="1754" b="1"/>
            </a:lvl2pPr>
            <a:lvl3pPr marL="1203030" lvl="2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None/>
              <a:defRPr sz="1579" b="1"/>
            </a:lvl3pPr>
            <a:lvl4pPr marL="1604040" lvl="3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4pPr>
            <a:lvl5pPr marL="2005051" lvl="4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5pPr>
            <a:lvl6pPr marL="2406061" lvl="5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6pPr>
            <a:lvl7pPr marL="2807071" lvl="6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7pPr>
            <a:lvl8pPr marL="3208081" lvl="7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None/>
              <a:defRPr sz="1403" b="1"/>
            </a:lvl8pPr>
            <a:lvl9pPr marL="3609091" lvl="8" indent="-20050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280"/>
              <a:buNone/>
              <a:defRPr sz="1403" b="1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4"/>
          </p:nvPr>
        </p:nvSpPr>
        <p:spPr>
          <a:xfrm>
            <a:off x="5498587" y="2998179"/>
            <a:ext cx="4170426" cy="37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98530" algn="l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760"/>
              <a:buChar char="•"/>
              <a:defRPr sz="1930"/>
            </a:lvl1pPr>
            <a:lvl2pPr marL="802020" lvl="1" indent="-289618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600"/>
              <a:buChar char="•"/>
              <a:defRPr sz="1754"/>
            </a:lvl2pPr>
            <a:lvl3pPr marL="1203030" lvl="2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 sz="1579"/>
            </a:lvl3pPr>
            <a:lvl4pPr marL="1604040" lvl="3" indent="-27179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4pPr>
            <a:lvl5pPr marL="2005051" lvl="4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5pPr>
            <a:lvl6pPr marL="2406061" lvl="5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6pPr>
            <a:lvl7pPr marL="2807071" lvl="6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7pPr>
            <a:lvl8pPr marL="3208081" lvl="7" indent="-27179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280"/>
              <a:buChar char="•"/>
              <a:defRPr sz="1403"/>
            </a:lvl8pPr>
            <a:lvl9pPr marL="3609091" lvl="8" indent="-27179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280"/>
              <a:buChar char="•"/>
              <a:defRPr sz="1403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420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re seu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1002506" y="672112"/>
            <a:ext cx="8661654" cy="149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309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81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e 7"/>
          <p:cNvSpPr/>
          <p:nvPr userDrawn="1"/>
        </p:nvSpPr>
        <p:spPr>
          <a:xfrm rot="5400000">
            <a:off x="4572000" y="2089151"/>
            <a:ext cx="936625" cy="863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Hexagone 8"/>
          <p:cNvSpPr/>
          <p:nvPr userDrawn="1"/>
        </p:nvSpPr>
        <p:spPr>
          <a:xfrm rot="5400000">
            <a:off x="5023644" y="2880519"/>
            <a:ext cx="935038" cy="863600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Hexagone 9"/>
          <p:cNvSpPr/>
          <p:nvPr userDrawn="1"/>
        </p:nvSpPr>
        <p:spPr>
          <a:xfrm rot="5400000">
            <a:off x="4572794" y="3672682"/>
            <a:ext cx="935037" cy="863600"/>
          </a:xfrm>
          <a:prstGeom prst="hexagon">
            <a:avLst/>
          </a:prstGeom>
          <a:solidFill>
            <a:srgbClr val="C836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Hexagone 10"/>
          <p:cNvSpPr/>
          <p:nvPr userDrawn="1"/>
        </p:nvSpPr>
        <p:spPr>
          <a:xfrm rot="5400000">
            <a:off x="5023644" y="4464844"/>
            <a:ext cx="935038" cy="863600"/>
          </a:xfrm>
          <a:prstGeom prst="hexagon">
            <a:avLst/>
          </a:prstGeom>
          <a:solidFill>
            <a:srgbClr val="08A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Hexagone 11"/>
          <p:cNvSpPr/>
          <p:nvPr userDrawn="1"/>
        </p:nvSpPr>
        <p:spPr>
          <a:xfrm rot="5400000">
            <a:off x="4572794" y="5257007"/>
            <a:ext cx="935037" cy="863600"/>
          </a:xfrm>
          <a:prstGeom prst="hexagon">
            <a:avLst/>
          </a:prstGeom>
          <a:solidFill>
            <a:srgbClr val="F08A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4267200" y="2520950"/>
            <a:ext cx="3413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 userDrawn="1"/>
        </p:nvCxnSpPr>
        <p:spPr>
          <a:xfrm flipH="1">
            <a:off x="5922963" y="3313113"/>
            <a:ext cx="3413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 flipH="1">
            <a:off x="4248150" y="4105275"/>
            <a:ext cx="3413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 userDrawn="1"/>
        </p:nvCxnSpPr>
        <p:spPr>
          <a:xfrm flipH="1">
            <a:off x="5922963" y="4897438"/>
            <a:ext cx="3413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H="1">
            <a:off x="4267200" y="5689600"/>
            <a:ext cx="3413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0231"/>
            <a:ext cx="10693400" cy="1260211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6" name="Espace réservé du texte 55"/>
          <p:cNvSpPr>
            <a:spLocks noGrp="1"/>
          </p:cNvSpPr>
          <p:nvPr>
            <p:ph type="body" sz="quarter" idx="13"/>
          </p:nvPr>
        </p:nvSpPr>
        <p:spPr>
          <a:xfrm>
            <a:off x="794690" y="2037469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5" name="Espace réservé du texte 55"/>
          <p:cNvSpPr>
            <a:spLocks noGrp="1"/>
          </p:cNvSpPr>
          <p:nvPr>
            <p:ph type="body" sz="quarter" idx="14"/>
          </p:nvPr>
        </p:nvSpPr>
        <p:spPr>
          <a:xfrm>
            <a:off x="6555978" y="2844527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6" name="Espace réservé du texte 55"/>
          <p:cNvSpPr>
            <a:spLocks noGrp="1"/>
          </p:cNvSpPr>
          <p:nvPr>
            <p:ph type="body" sz="quarter" idx="15"/>
          </p:nvPr>
        </p:nvSpPr>
        <p:spPr>
          <a:xfrm>
            <a:off x="794690" y="3636615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7" name="Espace réservé du texte 55"/>
          <p:cNvSpPr>
            <a:spLocks noGrp="1"/>
          </p:cNvSpPr>
          <p:nvPr>
            <p:ph type="body" sz="quarter" idx="16"/>
          </p:nvPr>
        </p:nvSpPr>
        <p:spPr>
          <a:xfrm>
            <a:off x="6555978" y="4428703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8" name="Espace réservé du texte 55"/>
          <p:cNvSpPr>
            <a:spLocks noGrp="1"/>
          </p:cNvSpPr>
          <p:nvPr>
            <p:ph type="body" sz="quarter" idx="17"/>
          </p:nvPr>
        </p:nvSpPr>
        <p:spPr>
          <a:xfrm>
            <a:off x="794690" y="5222634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Espace réservé de la date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679BBC-D4C7-42C5-AFA3-C2981E77647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7848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1002506" y="1209802"/>
            <a:ext cx="3448622" cy="19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3508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5132831" y="1209802"/>
            <a:ext cx="4571429" cy="514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343086" algn="l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2560"/>
              <a:buChar char="•"/>
              <a:defRPr sz="2807"/>
            </a:lvl1pPr>
            <a:lvl2pPr marL="802020" lvl="1" indent="-325264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2240"/>
              <a:buChar char="•"/>
              <a:defRPr sz="2456"/>
            </a:lvl2pPr>
            <a:lvl3pPr marL="1203030" lvl="2" indent="-30744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920"/>
              <a:buChar char="•"/>
              <a:defRPr sz="2105"/>
            </a:lvl3pPr>
            <a:lvl4pPr marL="1604040" lvl="3" indent="-289618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Char char="•"/>
              <a:defRPr sz="1754"/>
            </a:lvl4pPr>
            <a:lvl5pPr marL="2005051" lvl="4" indent="-289618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Char char="•"/>
              <a:defRPr sz="1754"/>
            </a:lvl5pPr>
            <a:lvl6pPr marL="2406061" lvl="5" indent="-289618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Char char="•"/>
              <a:defRPr sz="1754"/>
            </a:lvl6pPr>
            <a:lvl7pPr marL="2807071" lvl="6" indent="-289618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Char char="•"/>
              <a:defRPr sz="1754"/>
            </a:lvl7pPr>
            <a:lvl8pPr marL="3208081" lvl="7" indent="-289618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600"/>
              <a:buChar char="•"/>
              <a:defRPr sz="1754"/>
            </a:lvl8pPr>
            <a:lvl9pPr marL="3609091" lvl="8" indent="-289618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600"/>
              <a:buChar char="•"/>
              <a:defRPr sz="1754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2"/>
          </p:nvPr>
        </p:nvSpPr>
        <p:spPr>
          <a:xfrm>
            <a:off x="1002506" y="3125322"/>
            <a:ext cx="3448622" cy="332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00505" algn="l">
              <a:lnSpc>
                <a:spcPct val="100000"/>
              </a:lnSpc>
              <a:spcBef>
                <a:spcPts val="877"/>
              </a:spcBef>
              <a:spcAft>
                <a:spcPts val="0"/>
              </a:spcAft>
              <a:buSzPts val="1360"/>
              <a:buNone/>
              <a:defRPr sz="1491"/>
            </a:lvl1pPr>
            <a:lvl2pPr marL="802020" lvl="1" indent="-200505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960"/>
              <a:buNone/>
              <a:defRPr sz="1053"/>
            </a:lvl2pPr>
            <a:lvl3pPr marL="1203030" lvl="2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800"/>
              <a:buNone/>
              <a:defRPr sz="877"/>
            </a:lvl3pPr>
            <a:lvl4pPr marL="1604040" lvl="3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4pPr>
            <a:lvl5pPr marL="2005051" lvl="4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5pPr>
            <a:lvl6pPr marL="2406061" lvl="5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6pPr>
            <a:lvl7pPr marL="2807071" lvl="6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7pPr>
            <a:lvl8pPr marL="3208081" lvl="7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8pPr>
            <a:lvl9pPr marL="3609091" lvl="8" indent="-20050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720"/>
              <a:buNone/>
              <a:defRPr sz="789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38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1002506" y="1209802"/>
            <a:ext cx="3448622" cy="19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3508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>
            <a:spLocks noGrp="1"/>
          </p:cNvSpPr>
          <p:nvPr>
            <p:ph type="pic" idx="2"/>
          </p:nvPr>
        </p:nvSpPr>
        <p:spPr>
          <a:xfrm>
            <a:off x="4747870" y="1179556"/>
            <a:ext cx="5349373" cy="5292884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1002506" y="3125322"/>
            <a:ext cx="3448622" cy="317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00505" algn="l">
              <a:lnSpc>
                <a:spcPct val="100000"/>
              </a:lnSpc>
              <a:spcBef>
                <a:spcPts val="877"/>
              </a:spcBef>
              <a:spcAft>
                <a:spcPts val="0"/>
              </a:spcAft>
              <a:buSzPts val="1360"/>
              <a:buNone/>
              <a:defRPr sz="1491"/>
            </a:lvl1pPr>
            <a:lvl2pPr marL="802020" lvl="1" indent="-200505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960"/>
              <a:buNone/>
              <a:defRPr sz="1053"/>
            </a:lvl2pPr>
            <a:lvl3pPr marL="1203030" lvl="2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800"/>
              <a:buNone/>
              <a:defRPr sz="877"/>
            </a:lvl3pPr>
            <a:lvl4pPr marL="1604040" lvl="3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4pPr>
            <a:lvl5pPr marL="2005051" lvl="4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5pPr>
            <a:lvl6pPr marL="2406061" lvl="5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6pPr>
            <a:lvl7pPr marL="2807071" lvl="6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7pPr>
            <a:lvl8pPr marL="3208081" lvl="7" indent="-200505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720"/>
              <a:buNone/>
              <a:defRPr sz="789"/>
            </a:lvl8pPr>
            <a:lvl9pPr marL="3609091" lvl="8" indent="-200505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720"/>
              <a:buNone/>
              <a:defRPr sz="789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271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1002506" y="672112"/>
            <a:ext cx="8661654" cy="149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 rot="5400000">
            <a:off x="3105800" y="165085"/>
            <a:ext cx="4452744" cy="865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80707" algn="l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440"/>
              <a:buChar char="•"/>
              <a:defRPr/>
            </a:lvl1pPr>
            <a:lvl2pPr marL="802020" lvl="1" indent="-280707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440"/>
              <a:buChar char="•"/>
              <a:defRPr/>
            </a:lvl2pPr>
            <a:lvl3pPr marL="1203030" lvl="2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3pPr>
            <a:lvl4pPr marL="1604040" lvl="3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4pPr>
            <a:lvl5pPr marL="2005051" lvl="4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5pPr>
            <a:lvl6pPr marL="2406061" lvl="5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6pPr>
            <a:lvl7pPr marL="2807071" lvl="6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7pPr>
            <a:lvl8pPr marL="3208081" lvl="7" indent="-280707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8pPr>
            <a:lvl9pPr marL="3609091" lvl="8" indent="-280707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427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 rot="5400000">
            <a:off x="5689181" y="2803424"/>
            <a:ext cx="5964996" cy="203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 rot="5400000">
            <a:off x="1278154" y="564493"/>
            <a:ext cx="5964996" cy="6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01010" lvl="0" indent="-280707" algn="l">
              <a:lnSpc>
                <a:spcPct val="90000"/>
              </a:lnSpc>
              <a:spcBef>
                <a:spcPts val="1228"/>
              </a:spcBef>
              <a:spcAft>
                <a:spcPts val="0"/>
              </a:spcAft>
              <a:buSzPts val="1440"/>
              <a:buChar char="•"/>
              <a:defRPr/>
            </a:lvl1pPr>
            <a:lvl2pPr marL="802020" lvl="1" indent="-280707" algn="l">
              <a:lnSpc>
                <a:spcPct val="90000"/>
              </a:lnSpc>
              <a:spcBef>
                <a:spcPts val="175"/>
              </a:spcBef>
              <a:spcAft>
                <a:spcPts val="0"/>
              </a:spcAft>
              <a:buSzPts val="1440"/>
              <a:buChar char="•"/>
              <a:defRPr/>
            </a:lvl2pPr>
            <a:lvl3pPr marL="1203030" lvl="2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3pPr>
            <a:lvl4pPr marL="1604040" lvl="3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4pPr>
            <a:lvl5pPr marL="2005051" lvl="4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5pPr>
            <a:lvl6pPr marL="2406061" lvl="5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6pPr>
            <a:lvl7pPr marL="2807071" lvl="6" indent="-280706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7pPr>
            <a:lvl8pPr marL="3208081" lvl="7" indent="-280707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1440"/>
              <a:buChar char="•"/>
              <a:defRPr/>
            </a:lvl8pPr>
            <a:lvl9pPr marL="3609091" lvl="8" indent="-280707" algn="l">
              <a:lnSpc>
                <a:spcPct val="90000"/>
              </a:lnSpc>
              <a:spcBef>
                <a:spcPts val="351"/>
              </a:spcBef>
              <a:spcAft>
                <a:spcPts val="351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544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F0766-6309-644C-9BCE-2E607A2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9918C01-3017-D749-B811-9FCBA803840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5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6A4A60EE-9D13-3442-9796-E718C6343EC1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B9C9A62-C54B-3841-9346-5A54D371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2047348"/>
            <a:ext cx="9852118" cy="357153"/>
          </a:xfrm>
        </p:spPr>
        <p:txBody>
          <a:bodyPr/>
          <a:lstStyle>
            <a:lvl1pPr marL="11139" indent="100247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6" indent="-168394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8B219A12-DAFE-504E-9ED9-CFD78BD6A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5" y="124008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AF74C14-DE22-FE4D-B865-03FBE975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724" y="2510357"/>
            <a:ext cx="985179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552466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348" y="2298645"/>
            <a:ext cx="2947000" cy="4234248"/>
          </a:xfrm>
        </p:spPr>
        <p:txBody>
          <a:bodyPr/>
          <a:lstStyle>
            <a:lvl1pPr marL="168394" indent="-168394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6" indent="-168394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73200" y="2298645"/>
            <a:ext cx="2947000" cy="4205497"/>
          </a:xfrm>
        </p:spPr>
        <p:txBody>
          <a:bodyPr/>
          <a:lstStyle>
            <a:lvl1pPr marL="168394" indent="-168394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6" indent="-168394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25399" y="2298645"/>
            <a:ext cx="2947000" cy="4205497"/>
          </a:xfrm>
        </p:spPr>
        <p:txBody>
          <a:bodyPr/>
          <a:lstStyle>
            <a:lvl1pPr marL="168394" indent="-168394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6" indent="-168394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5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251C71F6-E0A6-1740-B64F-38F332886BAF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25" name="Titre 18">
            <a:extLst>
              <a:ext uri="{FF2B5EF4-FFF2-40B4-BE49-F238E27FC236}">
                <a16:creationId xmlns:a16="http://schemas.microsoft.com/office/drawing/2014/main" id="{8909A550-9D66-7141-BF64-73CAD209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5" y="1240083"/>
            <a:ext cx="9852409" cy="793820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761612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5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5E6183FC-BA60-7C49-ABF3-B50982741576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D4959A1A-C7DE-6748-A32B-7732F0ACFC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8726" y="2047348"/>
            <a:ext cx="9852118" cy="357153"/>
          </a:xfrm>
        </p:spPr>
        <p:txBody>
          <a:bodyPr/>
          <a:lstStyle>
            <a:lvl1pPr marL="0" indent="111385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6" indent="-168394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2" name="Titre 18">
            <a:extLst>
              <a:ext uri="{FF2B5EF4-FFF2-40B4-BE49-F238E27FC236}">
                <a16:creationId xmlns:a16="http://schemas.microsoft.com/office/drawing/2014/main" id="{5919F96B-C5FF-5146-9075-19E07CEB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5" y="121547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AC8956DD-B832-6147-8A66-A70995085B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8349" y="2510357"/>
            <a:ext cx="298965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DF66E72C-274C-AC4E-B20B-393EBD9A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30932" y="2510357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10D42E91-F78E-1D46-9374-4446D0F57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283515" y="2510357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604970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-titre, textes 3 e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348" y="2510357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5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0597CDB5-73DC-8641-8CC1-FAD9379FD627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2071959"/>
            <a:ext cx="9852118" cy="357153"/>
          </a:xfrm>
        </p:spPr>
        <p:txBody>
          <a:bodyPr/>
          <a:lstStyle>
            <a:lvl1pPr marL="0" indent="111385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6" indent="-168394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5" y="124008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04A35F-FCE5-0248-9AD4-C4E7502EF1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62513" y="2510357"/>
            <a:ext cx="6568330" cy="423424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479665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, sous-titre, textes 3, et graph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83515" y="2510357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5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8E1290DD-BE4D-794B-919C-D565D1B9C67D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2047348"/>
            <a:ext cx="9852118" cy="357153"/>
          </a:xfrm>
        </p:spPr>
        <p:txBody>
          <a:bodyPr/>
          <a:lstStyle>
            <a:lvl1pPr marL="0" indent="111385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6" indent="-168394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5" y="121547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66D3B633-BB7B-4941-BF9B-161C5342E3A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78348" y="2510358"/>
            <a:ext cx="6737214" cy="4233374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482903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5" y="3463063"/>
            <a:ext cx="9851400" cy="305361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801" b="1" cap="all" baseline="0"/>
            </a:lvl1pPr>
            <a:lvl2pPr marL="107673" indent="0">
              <a:spcBef>
                <a:spcPts val="585"/>
              </a:spcBef>
              <a:spcAft>
                <a:spcPts val="0"/>
              </a:spcAft>
              <a:buNone/>
              <a:tabLst/>
              <a:defRPr sz="2163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 bwMode="gray">
          <a:xfrm>
            <a:off x="378725" y="7033364"/>
            <a:ext cx="9852118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192E6B1-2CEB-FB47-B10B-D25D43DF8D9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5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D7698221-35EF-134F-B87A-568DECC70F29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593ECE3-ACEF-7441-BABB-08F519CCE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2" y="287376"/>
            <a:ext cx="2708975" cy="21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e 6"/>
          <p:cNvSpPr/>
          <p:nvPr userDrawn="1"/>
        </p:nvSpPr>
        <p:spPr>
          <a:xfrm rot="5400000">
            <a:off x="4572000" y="2520951"/>
            <a:ext cx="936625" cy="863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Hexagone 7"/>
          <p:cNvSpPr/>
          <p:nvPr userDrawn="1"/>
        </p:nvSpPr>
        <p:spPr>
          <a:xfrm rot="5400000">
            <a:off x="5022850" y="3313113"/>
            <a:ext cx="936625" cy="863600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Hexagone 8"/>
          <p:cNvSpPr/>
          <p:nvPr userDrawn="1"/>
        </p:nvSpPr>
        <p:spPr>
          <a:xfrm rot="5400000">
            <a:off x="4572000" y="4105276"/>
            <a:ext cx="936625" cy="863600"/>
          </a:xfrm>
          <a:prstGeom prst="hexagon">
            <a:avLst/>
          </a:prstGeom>
          <a:solidFill>
            <a:srgbClr val="C836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Hexagone 9"/>
          <p:cNvSpPr/>
          <p:nvPr userDrawn="1"/>
        </p:nvSpPr>
        <p:spPr>
          <a:xfrm rot="5400000">
            <a:off x="5022850" y="4897438"/>
            <a:ext cx="936625" cy="863600"/>
          </a:xfrm>
          <a:prstGeom prst="hexagon">
            <a:avLst/>
          </a:prstGeom>
          <a:solidFill>
            <a:srgbClr val="08A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4267200" y="2952750"/>
            <a:ext cx="3413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 flipH="1">
            <a:off x="5922963" y="3744913"/>
            <a:ext cx="3413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 flipH="1">
            <a:off x="4248150" y="4537075"/>
            <a:ext cx="3413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 userDrawn="1"/>
        </p:nvCxnSpPr>
        <p:spPr>
          <a:xfrm flipH="1">
            <a:off x="5922963" y="5329238"/>
            <a:ext cx="3413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0231"/>
            <a:ext cx="10693400" cy="1260211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6" name="Espace réservé du texte 55"/>
          <p:cNvSpPr>
            <a:spLocks noGrp="1"/>
          </p:cNvSpPr>
          <p:nvPr>
            <p:ph type="body" sz="quarter" idx="13"/>
          </p:nvPr>
        </p:nvSpPr>
        <p:spPr>
          <a:xfrm>
            <a:off x="794690" y="2469517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5" name="Espace réservé du texte 55"/>
          <p:cNvSpPr>
            <a:spLocks noGrp="1"/>
          </p:cNvSpPr>
          <p:nvPr>
            <p:ph type="body" sz="quarter" idx="14"/>
          </p:nvPr>
        </p:nvSpPr>
        <p:spPr>
          <a:xfrm>
            <a:off x="6555978" y="3276575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6" name="Espace réservé du texte 55"/>
          <p:cNvSpPr>
            <a:spLocks noGrp="1"/>
          </p:cNvSpPr>
          <p:nvPr>
            <p:ph type="body" sz="quarter" idx="15"/>
          </p:nvPr>
        </p:nvSpPr>
        <p:spPr>
          <a:xfrm>
            <a:off x="794690" y="4068663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7" name="Espace réservé du texte 55"/>
          <p:cNvSpPr>
            <a:spLocks noGrp="1"/>
          </p:cNvSpPr>
          <p:nvPr>
            <p:ph type="body" sz="quarter" idx="16"/>
          </p:nvPr>
        </p:nvSpPr>
        <p:spPr>
          <a:xfrm>
            <a:off x="6555978" y="4860751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e la date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D28BC6-0187-4331-AC33-D62F462873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3534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451795"/>
            <a:ext cx="10693400" cy="6166004"/>
          </a:xfrm>
          <a:solidFill>
            <a:schemeClr val="tx2"/>
          </a:solidFill>
        </p:spPr>
        <p:txBody>
          <a:bodyPr tIns="1080000" anchor="ctr" anchorCtr="0"/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2A90153-98CB-E943-A611-AD9242F1560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26011" y="7052815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bg1"/>
                </a:solidFill>
              </a:defRPr>
            </a:lvl1pPr>
          </a:lstStyle>
          <a:p>
            <a:fld id="{5F7325A3-5315-1B4B-A0D9-112471EB5837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20999" y="1084906"/>
            <a:ext cx="9851400" cy="5948458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bg1"/>
            </a:solidFill>
          </a:ln>
        </p:spPr>
        <p:txBody>
          <a:bodyPr lIns="0" bIns="360000" anchor="ctr" anchorCtr="0"/>
          <a:lstStyle>
            <a:lvl1pPr marL="463082" indent="-463082">
              <a:buFont typeface="+mj-lt"/>
              <a:buAutoNum type="arabicPeriod"/>
              <a:defRPr sz="380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E3965BE-3A81-1248-821F-39E8294A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bg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1438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7296652"/>
            <a:ext cx="210500" cy="264611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EA19884-7A29-DC4E-9311-A62E54788E52}" type="datetime1">
              <a:rPr lang="fr-FR" smtClean="0"/>
              <a:t>03/07/2023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7296652"/>
            <a:ext cx="210500" cy="264611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10500" cy="264611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6" y="2087098"/>
            <a:ext cx="4268240" cy="33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48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0" y="1349517"/>
            <a:ext cx="2357993" cy="0"/>
          </a:xfrm>
          <a:prstGeom prst="line">
            <a:avLst/>
          </a:prstGeom>
          <a:ln w="50800">
            <a:solidFill>
              <a:srgbClr val="E10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I:\SDSR\SDSR-DIRPRO\MALADIES RARES\NOUVELLE ARBORESCENCE\Communication\Logo maladie rare génériq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22" y="92445"/>
            <a:ext cx="1630816" cy="1111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857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F0766-6309-644C-9BCE-2E607A2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9918C01-3017-D749-B811-9FCBA803840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6" y="7052819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8" b="1">
                <a:solidFill>
                  <a:schemeClr val="tx1"/>
                </a:solidFill>
              </a:defRPr>
            </a:lvl1pPr>
          </a:lstStyle>
          <a:p>
            <a:fld id="{6A4A60EE-9D13-3442-9796-E718C6343EC1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B9C9A62-C54B-3841-9346-5A54D371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8" y="1835640"/>
            <a:ext cx="9852119" cy="357153"/>
          </a:xfrm>
        </p:spPr>
        <p:txBody>
          <a:bodyPr/>
          <a:lstStyle>
            <a:lvl1pPr marL="11139" indent="100246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8B219A12-DAFE-504E-9ED9-CFD78BD6A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AF74C14-DE22-FE4D-B865-03FBE975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726" y="2510357"/>
            <a:ext cx="9851792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1980872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348" y="2298645"/>
            <a:ext cx="2947000" cy="4234248"/>
          </a:xfrm>
        </p:spPr>
        <p:txBody>
          <a:bodyPr/>
          <a:lstStyle>
            <a:lvl1pPr marL="168391" indent="-168391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73200" y="2298645"/>
            <a:ext cx="2947000" cy="4205497"/>
          </a:xfrm>
        </p:spPr>
        <p:txBody>
          <a:bodyPr/>
          <a:lstStyle>
            <a:lvl1pPr marL="168391" indent="-168391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25399" y="2298645"/>
            <a:ext cx="2947000" cy="4205497"/>
          </a:xfrm>
        </p:spPr>
        <p:txBody>
          <a:bodyPr/>
          <a:lstStyle>
            <a:lvl1pPr marL="168391" indent="-168391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9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8" b="1">
                <a:solidFill>
                  <a:schemeClr val="tx1"/>
                </a:solidFill>
              </a:defRPr>
            </a:lvl1pPr>
          </a:lstStyle>
          <a:p>
            <a:fld id="{251C71F6-E0A6-1740-B64F-38F332886BAF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25" name="Titre 18">
            <a:extLst>
              <a:ext uri="{FF2B5EF4-FFF2-40B4-BE49-F238E27FC236}">
                <a16:creationId xmlns:a16="http://schemas.microsoft.com/office/drawing/2014/main" id="{8909A550-9D66-7141-BF64-73CAD209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8" y="1003763"/>
            <a:ext cx="9852409" cy="793820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3544114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9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8" b="1">
                <a:solidFill>
                  <a:schemeClr val="tx1"/>
                </a:solidFill>
              </a:defRPr>
            </a:lvl1pPr>
          </a:lstStyle>
          <a:p>
            <a:fld id="{5E6183FC-BA60-7C49-ABF3-B50982741576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D4959A1A-C7DE-6748-A32B-7732F0ACFC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8728" y="1835640"/>
            <a:ext cx="9852119" cy="357153"/>
          </a:xfrm>
        </p:spPr>
        <p:txBody>
          <a:bodyPr/>
          <a:lstStyle>
            <a:lvl1pPr marL="0" indent="111384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2" name="Titre 18">
            <a:extLst>
              <a:ext uri="{FF2B5EF4-FFF2-40B4-BE49-F238E27FC236}">
                <a16:creationId xmlns:a16="http://schemas.microsoft.com/office/drawing/2014/main" id="{5919F96B-C5FF-5146-9075-19E07CEB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8" y="100376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AC8956DD-B832-6147-8A66-A70995085B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8352" y="2510357"/>
            <a:ext cx="298965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DF66E72C-274C-AC4E-B20B-393EBD9A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30932" y="2510357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10D42E91-F78E-1D46-9374-4446D0F57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283515" y="2510357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2758874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-titre, textes 3 e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348" y="2510357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9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8" b="1">
                <a:solidFill>
                  <a:schemeClr val="tx1"/>
                </a:solidFill>
              </a:defRPr>
            </a:lvl1pPr>
          </a:lstStyle>
          <a:p>
            <a:fld id="{0597CDB5-73DC-8641-8CC1-FAD9379FD627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8" y="1835640"/>
            <a:ext cx="9852119" cy="357153"/>
          </a:xfrm>
        </p:spPr>
        <p:txBody>
          <a:bodyPr/>
          <a:lstStyle>
            <a:lvl1pPr marL="0" indent="111384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8" y="100376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04A35F-FCE5-0248-9AD4-C4E7502EF1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62513" y="2510357"/>
            <a:ext cx="6568330" cy="423424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613135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, sous-titre, textes 3, et graph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83515" y="2510357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9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8" b="1">
                <a:solidFill>
                  <a:schemeClr val="tx1"/>
                </a:solidFill>
              </a:defRPr>
            </a:lvl1pPr>
          </a:lstStyle>
          <a:p>
            <a:fld id="{8E1290DD-BE4D-794B-919C-D565D1B9C67D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8" y="1835640"/>
            <a:ext cx="9852119" cy="357153"/>
          </a:xfrm>
        </p:spPr>
        <p:txBody>
          <a:bodyPr/>
          <a:lstStyle>
            <a:lvl1pPr marL="0" indent="111384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8" y="100376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66D3B633-BB7B-4941-BF9B-161C5342E3A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78351" y="2510362"/>
            <a:ext cx="6737215" cy="4233374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3886266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3145494"/>
            <a:ext cx="9851400" cy="3371181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802" b="1" cap="all" baseline="0"/>
            </a:lvl1pPr>
            <a:lvl2pPr marL="107670" indent="0">
              <a:spcBef>
                <a:spcPts val="585"/>
              </a:spcBef>
              <a:spcAft>
                <a:spcPts val="0"/>
              </a:spcAft>
              <a:buNone/>
              <a:tabLst/>
              <a:defRPr sz="2165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 bwMode="gray">
          <a:xfrm>
            <a:off x="378725" y="7033364"/>
            <a:ext cx="9852119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192E6B1-2CEB-FB47-B10B-D25D43DF8D9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9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8" b="1">
                <a:solidFill>
                  <a:schemeClr val="tx1"/>
                </a:solidFill>
              </a:defRPr>
            </a:lvl1pPr>
          </a:lstStyle>
          <a:p>
            <a:fld id="{D7698221-35EF-134F-B87A-568DECC70F29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593ECE3-ACEF-7441-BABB-08F519CCE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F578734-7B6B-B848-8F7C-20D24745BC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10504" y="181520"/>
            <a:ext cx="2357290" cy="2307268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2768256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084906"/>
            <a:ext cx="10693400" cy="6532893"/>
          </a:xfrm>
          <a:solidFill>
            <a:schemeClr val="tx2"/>
          </a:solidFill>
        </p:spPr>
        <p:txBody>
          <a:bodyPr tIns="1080000" anchor="ctr" anchorCtr="0"/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2A90153-98CB-E943-A611-AD9242F1560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26011" y="7052819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8" b="1">
                <a:solidFill>
                  <a:schemeClr val="bg1"/>
                </a:solidFill>
              </a:defRPr>
            </a:lvl1pPr>
          </a:lstStyle>
          <a:p>
            <a:fld id="{5F7325A3-5315-1B4B-A0D9-112471EB5837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20999" y="1084906"/>
            <a:ext cx="9851400" cy="5948458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bg1"/>
            </a:solidFill>
          </a:ln>
        </p:spPr>
        <p:txBody>
          <a:bodyPr lIns="0" bIns="360000" anchor="ctr" anchorCtr="0"/>
          <a:lstStyle>
            <a:lvl1pPr marL="463077" indent="-463077">
              <a:buFont typeface="+mj-lt"/>
              <a:buAutoNum type="arabicPeriod"/>
              <a:defRPr sz="3802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E3965BE-3A81-1248-821F-39E8294A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bg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266160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e 5"/>
          <p:cNvSpPr/>
          <p:nvPr userDrawn="1"/>
        </p:nvSpPr>
        <p:spPr>
          <a:xfrm rot="5400000">
            <a:off x="4572794" y="2880519"/>
            <a:ext cx="935038" cy="863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Hexagone 6"/>
          <p:cNvSpPr/>
          <p:nvPr userDrawn="1"/>
        </p:nvSpPr>
        <p:spPr>
          <a:xfrm rot="5400000">
            <a:off x="5023644" y="3672682"/>
            <a:ext cx="935037" cy="863600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Hexagone 7"/>
          <p:cNvSpPr/>
          <p:nvPr userDrawn="1"/>
        </p:nvSpPr>
        <p:spPr>
          <a:xfrm rot="5400000">
            <a:off x="4572794" y="4464844"/>
            <a:ext cx="935038" cy="863600"/>
          </a:xfrm>
          <a:prstGeom prst="hexagon">
            <a:avLst/>
          </a:prstGeom>
          <a:solidFill>
            <a:srgbClr val="C836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4267200" y="3313113"/>
            <a:ext cx="3413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 flipH="1">
            <a:off x="5922963" y="4105275"/>
            <a:ext cx="3413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>
          <a:xfrm flipH="1">
            <a:off x="4248150" y="4897438"/>
            <a:ext cx="3413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0231"/>
            <a:ext cx="10693400" cy="1260211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6" name="Espace réservé du texte 55"/>
          <p:cNvSpPr>
            <a:spLocks noGrp="1"/>
          </p:cNvSpPr>
          <p:nvPr>
            <p:ph type="body" sz="quarter" idx="13"/>
          </p:nvPr>
        </p:nvSpPr>
        <p:spPr>
          <a:xfrm>
            <a:off x="794690" y="2829557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5" name="Espace réservé du texte 55"/>
          <p:cNvSpPr>
            <a:spLocks noGrp="1"/>
          </p:cNvSpPr>
          <p:nvPr>
            <p:ph type="body" sz="quarter" idx="14"/>
          </p:nvPr>
        </p:nvSpPr>
        <p:spPr>
          <a:xfrm>
            <a:off x="6555978" y="3636615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6" name="Espace réservé du texte 55"/>
          <p:cNvSpPr>
            <a:spLocks noGrp="1"/>
          </p:cNvSpPr>
          <p:nvPr>
            <p:ph type="body" sz="quarter" idx="15"/>
          </p:nvPr>
        </p:nvSpPr>
        <p:spPr>
          <a:xfrm>
            <a:off x="794690" y="4428703"/>
            <a:ext cx="3255218" cy="914400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sz="2400" cap="all" baseline="0">
                <a:latin typeface="Candara" panose="020E0502030303020204" pitchFamily="34" charset="0"/>
              </a:defRPr>
            </a:lvl1pPr>
            <a:lvl2pPr marL="521528" indent="0">
              <a:buNone/>
              <a:defRPr sz="2400" cap="all" baseline="0">
                <a:latin typeface="Candara" panose="020E0502030303020204" pitchFamily="34" charset="0"/>
              </a:defRPr>
            </a:lvl2pPr>
            <a:lvl3pPr marL="1043056" indent="0">
              <a:buNone/>
              <a:defRPr sz="2400" cap="all" baseline="0">
                <a:latin typeface="Candara" panose="020E0502030303020204" pitchFamily="34" charset="0"/>
              </a:defRPr>
            </a:lvl3pPr>
            <a:lvl4pPr marL="1564584" indent="0">
              <a:buNone/>
              <a:defRPr sz="2400" cap="all" baseline="0">
                <a:latin typeface="Candara" panose="020E0502030303020204" pitchFamily="34" charset="0"/>
              </a:defRPr>
            </a:lvl4pPr>
            <a:lvl5pPr marL="2086112" indent="0">
              <a:buNone/>
              <a:defRPr sz="2400" cap="all" baseline="0"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e la date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11108C-9EB7-4244-A16A-E2804C226E0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2314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7296652"/>
            <a:ext cx="210500" cy="264611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56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EA19884-7A29-DC4E-9311-A62E54788E52}" type="datetime1">
              <a:rPr lang="fr-FR" smtClean="0"/>
              <a:t>03/07/2023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842000" y="6427040"/>
            <a:ext cx="3789000" cy="658510"/>
          </a:xfrm>
        </p:spPr>
        <p:txBody>
          <a:bodyPr anchor="ctr" anchorCtr="0"/>
          <a:lstStyle>
            <a:lvl1pPr algn="l">
              <a:defRPr sz="1346"/>
            </a:lvl1pPr>
          </a:lstStyle>
          <a:p>
            <a:r>
              <a:rPr lang="fr-FR" dirty="0"/>
              <a:t>Direction générale </a:t>
            </a:r>
          </a:p>
          <a:p>
            <a:r>
              <a:rPr lang="fr-FR" dirty="0"/>
              <a:t>de l’offre de soins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7296652"/>
            <a:ext cx="210500" cy="264611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56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10500" cy="264611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56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7764BE-02C7-D347-925A-71726A94B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17959" y="673656"/>
            <a:ext cx="4849048" cy="384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101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F0766-6309-644C-9BCE-2E607A2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9918C01-3017-D749-B811-9FCBA803840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8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6A4A60EE-9D13-3442-9796-E718C6343EC1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B9C9A62-C54B-3841-9346-5A54D371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1835639"/>
            <a:ext cx="9852118" cy="357153"/>
          </a:xfrm>
        </p:spPr>
        <p:txBody>
          <a:bodyPr/>
          <a:lstStyle>
            <a:lvl1pPr marL="11139" indent="100246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8B219A12-DAFE-504E-9ED9-CFD78BD6A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AF74C14-DE22-FE4D-B865-03FBE975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724" y="2510359"/>
            <a:ext cx="985179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1719617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348" y="2298646"/>
            <a:ext cx="2947000" cy="4234248"/>
          </a:xfrm>
        </p:spPr>
        <p:txBody>
          <a:bodyPr/>
          <a:lstStyle>
            <a:lvl1pPr marL="168391" indent="-168391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73200" y="2298645"/>
            <a:ext cx="2947000" cy="4205497"/>
          </a:xfrm>
        </p:spPr>
        <p:txBody>
          <a:bodyPr/>
          <a:lstStyle>
            <a:lvl1pPr marL="168391" indent="-168391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25399" y="2298645"/>
            <a:ext cx="2947000" cy="4205497"/>
          </a:xfrm>
        </p:spPr>
        <p:txBody>
          <a:bodyPr/>
          <a:lstStyle>
            <a:lvl1pPr marL="168391" indent="-168391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8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251C71F6-E0A6-1740-B64F-38F332886BAF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25" name="Titre 18">
            <a:extLst>
              <a:ext uri="{FF2B5EF4-FFF2-40B4-BE49-F238E27FC236}">
                <a16:creationId xmlns:a16="http://schemas.microsoft.com/office/drawing/2014/main" id="{8909A550-9D66-7141-BF64-73CAD209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8" y="1003763"/>
            <a:ext cx="9852409" cy="793820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24736758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8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5E6183FC-BA60-7C49-ABF3-B50982741576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D4959A1A-C7DE-6748-A32B-7732F0ACFC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8726" y="1835639"/>
            <a:ext cx="9852118" cy="357153"/>
          </a:xfrm>
        </p:spPr>
        <p:txBody>
          <a:bodyPr/>
          <a:lstStyle>
            <a:lvl1pPr marL="0" indent="111384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2" name="Titre 18">
            <a:extLst>
              <a:ext uri="{FF2B5EF4-FFF2-40B4-BE49-F238E27FC236}">
                <a16:creationId xmlns:a16="http://schemas.microsoft.com/office/drawing/2014/main" id="{5919F96B-C5FF-5146-9075-19E07CEB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8" y="100376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AC8956DD-B832-6147-8A66-A70995085B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8350" y="2510359"/>
            <a:ext cx="298965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DF66E72C-274C-AC4E-B20B-393EBD9A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30932" y="2510359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10D42E91-F78E-1D46-9374-4446D0F57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283515" y="2510359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4011603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-titre, textes 3 e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348" y="2510359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8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0597CDB5-73DC-8641-8CC1-FAD9379FD627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1835639"/>
            <a:ext cx="9852118" cy="357153"/>
          </a:xfrm>
        </p:spPr>
        <p:txBody>
          <a:bodyPr/>
          <a:lstStyle>
            <a:lvl1pPr marL="0" indent="111384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8" y="100376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04A35F-FCE5-0248-9AD4-C4E7502EF1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62513" y="2510359"/>
            <a:ext cx="6568330" cy="423424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1971070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, sous-titre, textes 3, et graph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83515" y="2510359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8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8E1290DD-BE4D-794B-919C-D565D1B9C67D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1835639"/>
            <a:ext cx="9852118" cy="357153"/>
          </a:xfrm>
        </p:spPr>
        <p:txBody>
          <a:bodyPr/>
          <a:lstStyle>
            <a:lvl1pPr marL="0" indent="111384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8" y="1003763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66D3B633-BB7B-4941-BF9B-161C5342E3A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78348" y="2510361"/>
            <a:ext cx="6737214" cy="4233374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4610524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5" y="3145494"/>
            <a:ext cx="9851400" cy="3371181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801" b="1" cap="all" baseline="0"/>
            </a:lvl1pPr>
            <a:lvl2pPr marL="107671" indent="0">
              <a:spcBef>
                <a:spcPts val="585"/>
              </a:spcBef>
              <a:spcAft>
                <a:spcPts val="0"/>
              </a:spcAft>
              <a:buNone/>
              <a:tabLst/>
              <a:defRPr sz="2163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 bwMode="gray">
          <a:xfrm>
            <a:off x="378726" y="7033364"/>
            <a:ext cx="9852118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192E6B1-2CEB-FB47-B10B-D25D43DF8D9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8" y="7052818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D7698221-35EF-134F-B87A-568DECC70F29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593ECE3-ACEF-7441-BABB-08F519CCE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F578734-7B6B-B848-8F7C-20D24745BC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10503" y="287380"/>
            <a:ext cx="2794725" cy="2217757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625661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084906"/>
            <a:ext cx="10693400" cy="6532893"/>
          </a:xfrm>
          <a:solidFill>
            <a:schemeClr val="tx2"/>
          </a:solidFill>
        </p:spPr>
        <p:txBody>
          <a:bodyPr tIns="1080000" anchor="ctr" anchorCtr="0"/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2A90153-98CB-E943-A611-AD9242F1560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26011" y="7052818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bg1"/>
                </a:solidFill>
              </a:defRPr>
            </a:lvl1pPr>
          </a:lstStyle>
          <a:p>
            <a:fld id="{5F7325A3-5315-1B4B-A0D9-112471EB5837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20999" y="1084906"/>
            <a:ext cx="9851400" cy="5948458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bg1"/>
            </a:solidFill>
          </a:ln>
        </p:spPr>
        <p:txBody>
          <a:bodyPr lIns="0" bIns="360000" anchor="ctr" anchorCtr="0"/>
          <a:lstStyle>
            <a:lvl1pPr marL="463077" indent="-463077">
              <a:buFont typeface="+mj-lt"/>
              <a:buAutoNum type="arabicPeriod"/>
              <a:defRPr sz="380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E3965BE-3A81-1248-821F-39E8294A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bg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1749030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7296652"/>
            <a:ext cx="210500" cy="264611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EA19884-7A29-DC4E-9311-A62E54788E52}" type="datetime1">
              <a:rPr lang="fr-FR" smtClean="0"/>
              <a:t>03/07/2023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842000" y="6427039"/>
            <a:ext cx="3789000" cy="658510"/>
          </a:xfrm>
        </p:spPr>
        <p:txBody>
          <a:bodyPr anchor="ctr" anchorCtr="0"/>
          <a:lstStyle>
            <a:lvl1pPr algn="l">
              <a:defRPr sz="1345"/>
            </a:lvl1pPr>
          </a:lstStyle>
          <a:p>
            <a:r>
              <a:rPr lang="fr-FR" dirty="0"/>
              <a:t>Direction générale </a:t>
            </a:r>
          </a:p>
          <a:p>
            <a:r>
              <a:rPr lang="fr-FR" dirty="0"/>
              <a:t>de l’offre de soins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7296652"/>
            <a:ext cx="210500" cy="264611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10500" cy="264611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7764BE-02C7-D347-925A-71726A94B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17960" y="673657"/>
            <a:ext cx="4849048" cy="384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17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79" dirty="0"/>
              <a:t> </a:t>
            </a: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0" y="1349517"/>
            <a:ext cx="2357993" cy="0"/>
          </a:xfrm>
          <a:prstGeom prst="line">
            <a:avLst/>
          </a:prstGeom>
          <a:ln w="50800">
            <a:solidFill>
              <a:srgbClr val="E10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I:\SDSR\SDSR-DIRPRO\MALADIES RARES\NOUVELLE ARBORESCENCE\Communication\Logo maladie rare génériq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22" y="92445"/>
            <a:ext cx="1630816" cy="1111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958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0231"/>
            <a:ext cx="10693400" cy="1260211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graphique SmartArt 3"/>
          <p:cNvSpPr>
            <a:spLocks noGrp="1"/>
          </p:cNvSpPr>
          <p:nvPr>
            <p:ph type="dgm" sz="quarter" idx="16"/>
          </p:nvPr>
        </p:nvSpPr>
        <p:spPr>
          <a:xfrm>
            <a:off x="795338" y="1836738"/>
            <a:ext cx="9159874" cy="489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sur l'icône pour ajouter un graphique SmartArt</a:t>
            </a:r>
            <a:endParaRPr lang="fr-FR" noProof="0" dirty="0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0F2DE1-A01D-4648-9212-BD8E80E9A32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54021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565" y="301657"/>
            <a:ext cx="9623744" cy="126219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859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34565" y="1769058"/>
            <a:ext cx="9623744" cy="43851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280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477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F0766-6309-644C-9BCE-2E607A2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9918C01-3017-D749-B811-9FCBA803840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6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B9C9A62-C54B-3841-9346-5A54D371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1835638"/>
            <a:ext cx="9852118" cy="357153"/>
          </a:xfrm>
        </p:spPr>
        <p:txBody>
          <a:bodyPr/>
          <a:lstStyle>
            <a:lvl1pPr marL="11139" indent="100244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76" indent="-168389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8B219A12-DAFE-504E-9ED9-CFD78BD6A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AF74C14-DE22-FE4D-B865-03FBE975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724" y="2510359"/>
            <a:ext cx="985179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1752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348" y="2298646"/>
            <a:ext cx="2947000" cy="4234248"/>
          </a:xfrm>
        </p:spPr>
        <p:txBody>
          <a:bodyPr/>
          <a:lstStyle>
            <a:lvl1pPr marL="168389" indent="-168389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76" indent="-168389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73200" y="2298645"/>
            <a:ext cx="2947000" cy="4205497"/>
          </a:xfrm>
        </p:spPr>
        <p:txBody>
          <a:bodyPr/>
          <a:lstStyle>
            <a:lvl1pPr marL="168389" indent="-168389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76" indent="-168389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25399" y="2298645"/>
            <a:ext cx="2947000" cy="4205497"/>
          </a:xfrm>
        </p:spPr>
        <p:txBody>
          <a:bodyPr/>
          <a:lstStyle>
            <a:lvl1pPr marL="168389" indent="-168389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76" indent="-168389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7" y="7052816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25" name="Titre 18">
            <a:extLst>
              <a:ext uri="{FF2B5EF4-FFF2-40B4-BE49-F238E27FC236}">
                <a16:creationId xmlns:a16="http://schemas.microsoft.com/office/drawing/2014/main" id="{8909A550-9D66-7141-BF64-73CAD209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6" y="1003762"/>
            <a:ext cx="9852409" cy="793820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704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7" y="7052816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D4959A1A-C7DE-6748-A32B-7732F0ACFC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8726" y="1835638"/>
            <a:ext cx="9852118" cy="357153"/>
          </a:xfrm>
        </p:spPr>
        <p:txBody>
          <a:bodyPr/>
          <a:lstStyle>
            <a:lvl1pPr marL="0" indent="111383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76" indent="-168389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2" name="Titre 18">
            <a:extLst>
              <a:ext uri="{FF2B5EF4-FFF2-40B4-BE49-F238E27FC236}">
                <a16:creationId xmlns:a16="http://schemas.microsoft.com/office/drawing/2014/main" id="{5919F96B-C5FF-5146-9075-19E07CEB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6" y="1003762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AC8956DD-B832-6147-8A66-A70995085B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8349" y="2510359"/>
            <a:ext cx="298965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DF66E72C-274C-AC4E-B20B-393EBD9A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30932" y="2510359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10D42E91-F78E-1D46-9374-4446D0F57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283515" y="2510359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9778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-titre, textes 3 e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348" y="2510359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7" y="7052816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1835638"/>
            <a:ext cx="9852118" cy="357153"/>
          </a:xfrm>
        </p:spPr>
        <p:txBody>
          <a:bodyPr/>
          <a:lstStyle>
            <a:lvl1pPr marL="0" indent="111383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76" indent="-168389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6" y="1003762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04A35F-FCE5-0248-9AD4-C4E7502EF1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62513" y="2510359"/>
            <a:ext cx="6568330" cy="423424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9292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, sous-titre, textes 3, et graph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83515" y="2510359"/>
            <a:ext cx="2947000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7" y="7052816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1835638"/>
            <a:ext cx="9852118" cy="357153"/>
          </a:xfrm>
        </p:spPr>
        <p:txBody>
          <a:bodyPr/>
          <a:lstStyle>
            <a:lvl1pPr marL="0" indent="111383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76" indent="-168389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6" y="1003762"/>
            <a:ext cx="9852409" cy="79382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66D3B633-BB7B-4941-BF9B-161C5342E3A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78348" y="2510359"/>
            <a:ext cx="6737214" cy="4233374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4491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5" y="3145494"/>
            <a:ext cx="9851400" cy="3371181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801" b="1" cap="all" baseline="0"/>
            </a:lvl1pPr>
            <a:lvl2pPr marL="107670" indent="0">
              <a:spcBef>
                <a:spcPts val="585"/>
              </a:spcBef>
              <a:spcAft>
                <a:spcPts val="0"/>
              </a:spcAft>
              <a:buNone/>
              <a:tabLst/>
              <a:defRPr sz="2163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 bwMode="gray">
          <a:xfrm>
            <a:off x="378726" y="7033364"/>
            <a:ext cx="9852118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192E6B1-2CEB-FB47-B10B-D25D43DF8D9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7" y="7052816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593ECE3-ACEF-7441-BABB-08F519CCE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F578734-7B6B-B848-8F7C-20D24745BC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10502" y="181520"/>
            <a:ext cx="2357290" cy="2307268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2482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084906"/>
            <a:ext cx="10693400" cy="6532893"/>
          </a:xfrm>
          <a:solidFill>
            <a:schemeClr val="tx2"/>
          </a:solidFill>
        </p:spPr>
        <p:txBody>
          <a:bodyPr tIns="1080000" anchor="ctr" anchorCtr="0"/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2A90153-98CB-E943-A611-AD9242F1560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26011" y="7052816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bg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20999" y="1084906"/>
            <a:ext cx="9851400" cy="5948458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bg1"/>
            </a:solidFill>
          </a:ln>
        </p:spPr>
        <p:txBody>
          <a:bodyPr lIns="0" bIns="360000" anchor="ctr" anchorCtr="0"/>
          <a:lstStyle>
            <a:lvl1pPr marL="463071" indent="-463071">
              <a:buFont typeface="+mj-lt"/>
              <a:buAutoNum type="arabicPeriod"/>
              <a:defRPr sz="380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E3965BE-3A81-1248-821F-39E8294A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bg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52590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7296652"/>
            <a:ext cx="210500" cy="264611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842000" y="6427037"/>
            <a:ext cx="3789000" cy="658510"/>
          </a:xfrm>
        </p:spPr>
        <p:txBody>
          <a:bodyPr anchor="ctr" anchorCtr="0"/>
          <a:lstStyle>
            <a:lvl1pPr algn="l">
              <a:defRPr sz="1345"/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7296652"/>
            <a:ext cx="210500" cy="264611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10500" cy="264611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17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7764BE-02C7-D347-925A-71726A94B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17961" y="287379"/>
            <a:ext cx="4170855" cy="40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5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DGOS/PF/MMR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DAA80A-87EA-4361-85B9-1B4619EDED3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1288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22225"/>
            <a:ext cx="11557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348893"/>
            <a:ext cx="10693400" cy="162077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>
                <a:solidFill>
                  <a:srgbClr val="0070C0"/>
                </a:solidFill>
                <a:latin typeface="Candara" panose="020E0502030303020204" pitchFamily="34" charset="0"/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198054-75F9-484B-B8A2-CF18CE786A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42260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6675" y="1237457"/>
            <a:ext cx="8020050" cy="2632440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6675" y="3971413"/>
            <a:ext cx="8020050" cy="1825555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78" indent="0" algn="ctr">
              <a:buNone/>
              <a:defRPr sz="1754"/>
            </a:lvl2pPr>
            <a:lvl3pPr marL="801955" indent="0" algn="ctr">
              <a:buNone/>
              <a:defRPr sz="1579"/>
            </a:lvl3pPr>
            <a:lvl4pPr marL="1202933" indent="0" algn="ctr">
              <a:buNone/>
              <a:defRPr sz="1403"/>
            </a:lvl4pPr>
            <a:lvl5pPr marL="1603909" indent="0" algn="ctr">
              <a:buNone/>
              <a:defRPr sz="1403"/>
            </a:lvl5pPr>
            <a:lvl6pPr marL="2004886" indent="0" algn="ctr">
              <a:buNone/>
              <a:defRPr sz="1403"/>
            </a:lvl6pPr>
            <a:lvl7pPr marL="2405863" indent="0" algn="ctr">
              <a:buNone/>
              <a:defRPr sz="1403"/>
            </a:lvl7pPr>
            <a:lvl8pPr marL="2806841" indent="0" algn="ctr">
              <a:buNone/>
              <a:defRPr sz="1403"/>
            </a:lvl8pPr>
            <a:lvl9pPr marL="3207819" indent="0" algn="ctr">
              <a:buNone/>
              <a:defRPr sz="1403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DGOS/PF/MMR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C1C-1BC3-41C3-BA54-2C7F527BBC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962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F0766-6309-644C-9BCE-2E607A2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9918C01-3017-D749-B811-9FCBA803840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8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6A4A60EE-9D13-3442-9796-E718C6343EC1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B9C9A62-C54B-3841-9346-5A54D371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1835639"/>
            <a:ext cx="9852118" cy="357153"/>
          </a:xfrm>
        </p:spPr>
        <p:txBody>
          <a:bodyPr/>
          <a:lstStyle>
            <a:lvl1pPr marL="11139" indent="100246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81" indent="-168391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8B219A12-DAFE-504E-9ED9-CFD78BD6A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AF74C14-DE22-FE4D-B865-03FBE975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724" y="2510359"/>
            <a:ext cx="985179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29141691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348" y="2298645"/>
            <a:ext cx="2947000" cy="4234248"/>
          </a:xfrm>
        </p:spPr>
        <p:txBody>
          <a:bodyPr/>
          <a:lstStyle>
            <a:lvl1pPr marL="168396" indent="-168396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90" indent="-168396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73200" y="2298645"/>
            <a:ext cx="2947000" cy="4205497"/>
          </a:xfrm>
        </p:spPr>
        <p:txBody>
          <a:bodyPr/>
          <a:lstStyle>
            <a:lvl1pPr marL="168396" indent="-168396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90" indent="-168396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25399" y="2298645"/>
            <a:ext cx="2947000" cy="4205497"/>
          </a:xfrm>
        </p:spPr>
        <p:txBody>
          <a:bodyPr/>
          <a:lstStyle>
            <a:lvl1pPr marL="168396" indent="-168396">
              <a:spcBef>
                <a:spcPts val="468"/>
              </a:spcBef>
              <a:spcAft>
                <a:spcPts val="936"/>
              </a:spcAft>
              <a:buFont typeface="+mj-lt"/>
              <a:buAutoNum type="arabicPeriod"/>
              <a:defRPr b="1"/>
            </a:lvl1pPr>
            <a:lvl2pPr marL="378890" indent="-168396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7" y="7052816"/>
            <a:ext cx="1415536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251C71F6-E0A6-1740-B64F-38F332886BAF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25" name="Titre 18">
            <a:extLst>
              <a:ext uri="{FF2B5EF4-FFF2-40B4-BE49-F238E27FC236}">
                <a16:creationId xmlns:a16="http://schemas.microsoft.com/office/drawing/2014/main" id="{8909A550-9D66-7141-BF64-73CAD209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726" y="1003762"/>
            <a:ext cx="9852409" cy="793820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3699323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559A2-CBBB-4CDE-B01D-B6F257F0AD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5171" y="793833"/>
            <a:ext cx="9223058" cy="635067"/>
          </a:xfrm>
        </p:spPr>
        <p:txBody>
          <a:bodyPr>
            <a:normAutofit/>
          </a:bodyPr>
          <a:lstStyle>
            <a:lvl1pPr marL="0" indent="0" algn="ctr">
              <a:buNone/>
              <a:defRPr sz="2339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E6ADE0-1218-4E7D-9F95-72FC5C9F88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" y="7415202"/>
            <a:ext cx="6736000" cy="144014"/>
          </a:xfrm>
          <a:noFill/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36" spc="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DGOS/PF/MMR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53" y="210938"/>
            <a:ext cx="809771" cy="47793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69274"/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1069274"/>
            <a:r>
              <a:rPr lang="fr-FR">
                <a:solidFill>
                  <a:srgbClr val="000000"/>
                </a:solidFill>
              </a:rPr>
              <a:t>DGOS/PF/MMR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69274"/>
            <a:fld id="{733122C9-A0B9-462F-8757-0847AD287B63}" type="slidenum">
              <a:rPr lang="fr-FR" smtClean="0">
                <a:solidFill>
                  <a:srgbClr val="000000"/>
                </a:solidFill>
              </a:rPr>
              <a:pPr defTabSz="1069274"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F0766-6309-644C-9BCE-2E607A2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9918C01-3017-D749-B811-9FCBA803840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78725" y="7052816"/>
            <a:ext cx="1368250" cy="5084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6A4A60EE-9D13-3442-9796-E718C6343EC1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B9C9A62-C54B-3841-9346-5A54D371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8726" y="1835638"/>
            <a:ext cx="9852118" cy="357153"/>
          </a:xfrm>
        </p:spPr>
        <p:txBody>
          <a:bodyPr/>
          <a:lstStyle>
            <a:lvl1pPr marL="11139" indent="100244">
              <a:spcBef>
                <a:spcPts val="468"/>
              </a:spcBef>
              <a:spcAft>
                <a:spcPts val="936"/>
              </a:spcAft>
              <a:buFont typeface="+mj-lt"/>
              <a:buNone/>
              <a:tabLst/>
              <a:defRPr sz="175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876" indent="-168389">
              <a:spcBef>
                <a:spcPts val="702"/>
              </a:spcBef>
              <a:spcAft>
                <a:spcPts val="936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8B219A12-DAFE-504E-9ED9-CFD78BD6A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AF74C14-DE22-FE4D-B865-03FBE975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8724" y="2510359"/>
            <a:ext cx="9851791" cy="42342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</p:spTree>
    <p:extLst>
      <p:ext uri="{BB962C8B-B14F-4D97-AF65-F5344CB8AC3E}">
        <p14:creationId xmlns:p14="http://schemas.microsoft.com/office/powerpoint/2010/main" val="221712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e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22225"/>
            <a:ext cx="11557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0196" y="3708623"/>
            <a:ext cx="9089390" cy="150175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0196" y="2052439"/>
            <a:ext cx="9089390" cy="16540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6392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65113"/>
            <a:ext cx="10693400" cy="10795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1476375"/>
            <a:ext cx="10693400" cy="0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4288" y="6732588"/>
            <a:ext cx="744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77806" y="347675"/>
            <a:ext cx="10337789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cap="small" baseline="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521528" indent="0">
              <a:buNone/>
              <a:defRPr>
                <a:latin typeface="Candara" panose="020E0502030303020204" pitchFamily="34" charset="0"/>
              </a:defRPr>
            </a:lvl2pPr>
            <a:lvl3pPr marL="1043056" indent="0">
              <a:buNone/>
              <a:defRPr>
                <a:latin typeface="Candara" panose="020E0502030303020204" pitchFamily="34" charset="0"/>
              </a:defRPr>
            </a:lvl3pPr>
            <a:lvl4pPr marL="1564584" indent="0">
              <a:buNone/>
              <a:defRPr>
                <a:latin typeface="Candara" panose="020E0502030303020204" pitchFamily="34" charset="0"/>
              </a:defRPr>
            </a:lvl4pPr>
            <a:lvl5pPr marL="2086112" indent="0">
              <a:buNone/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62124" y="1476375"/>
            <a:ext cx="10369152" cy="28758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1" cap="small" baseline="0">
                <a:latin typeface="Candara" panose="020E0502030303020204" pitchFamily="34" charset="0"/>
              </a:defRPr>
            </a:lvl1pPr>
            <a:lvl2pPr marL="521528" indent="0">
              <a:buNone/>
              <a:defRPr/>
            </a:lvl2pPr>
            <a:lvl3pPr marL="1043056" indent="0">
              <a:buNone/>
              <a:defRPr/>
            </a:lvl3pPr>
            <a:lvl4pPr marL="1564584" indent="0">
              <a:buNone/>
              <a:defRPr/>
            </a:lvl4pPr>
            <a:lvl5pPr marL="2086112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xfrm>
            <a:off x="9955213" y="7021513"/>
            <a:ext cx="550862" cy="401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662D38-7B73-4E61-BABC-105D0897B13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4636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0" y="5688013"/>
            <a:ext cx="10693400" cy="1260475"/>
          </a:xfrm>
          <a:prstGeom prst="rect">
            <a:avLst/>
          </a:prstGeom>
          <a:solidFill>
            <a:srgbClr val="5B5C5F"/>
          </a:solidFill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507288" y="7021513"/>
            <a:ext cx="1295400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 defTabSz="1043056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875713" y="7008813"/>
            <a:ext cx="1282700" cy="401637"/>
          </a:xfrm>
          <a:prstGeom prst="rect">
            <a:avLst/>
          </a:prstGeom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B9C9D"/>
                </a:solidFill>
                <a:latin typeface="Segoe UI Light" panose="020B0502040204020203" pitchFamily="34" charset="0"/>
              </a:defRPr>
            </a:lvl1pPr>
          </a:lstStyle>
          <a:p>
            <a:pPr>
              <a:defRPr/>
            </a:pPr>
            <a:fld id="{A30A2798-CF7B-46C3-A297-6A03FCAB27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  <p:sldLayoutId id="2147484941" r:id="rId10"/>
    <p:sldLayoutId id="2147484942" r:id="rId11"/>
    <p:sldLayoutId id="2147484943" r:id="rId12"/>
    <p:sldLayoutId id="2147484944" r:id="rId13"/>
    <p:sldLayoutId id="2147484945" r:id="rId14"/>
    <p:sldLayoutId id="2147484946" r:id="rId15"/>
    <p:sldLayoutId id="2147484947" r:id="rId16"/>
    <p:sldLayoutId id="2147484948" r:id="rId17"/>
    <p:sldLayoutId id="2147484949" r:id="rId18"/>
    <p:sldLayoutId id="2147484950" r:id="rId19"/>
    <p:sldLayoutId id="2147484951" r:id="rId20"/>
    <p:sldLayoutId id="2147484952" r:id="rId21"/>
    <p:sldLayoutId id="2147484953" r:id="rId22"/>
  </p:sldLayoutIdLst>
  <p:hf hdr="0" ftr="0" dt="0"/>
  <p:txStyles>
    <p:titleStyle>
      <a:lvl1pPr algn="just" defTabSz="1042988" rtl="0" eaLnBrk="0" fontAlgn="base" hangingPunct="0">
        <a:spcBef>
          <a:spcPct val="0"/>
        </a:spcBef>
        <a:spcAft>
          <a:spcPct val="0"/>
        </a:spcAft>
        <a:defRPr sz="3600" b="1" kern="1200" cap="all">
          <a:solidFill>
            <a:schemeClr val="bg1"/>
          </a:solidFill>
          <a:latin typeface="Candara" panose="020E0502030303020204" pitchFamily="34" charset="0"/>
          <a:ea typeface="+mj-ea"/>
          <a:cs typeface="+mj-cs"/>
        </a:defRPr>
      </a:lvl1pPr>
      <a:lvl2pPr algn="just" defTabSz="1042988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ndara" pitchFamily="34" charset="0"/>
        </a:defRPr>
      </a:lvl2pPr>
      <a:lvl3pPr algn="just" defTabSz="1042988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ndara" pitchFamily="34" charset="0"/>
        </a:defRPr>
      </a:lvl3pPr>
      <a:lvl4pPr algn="just" defTabSz="1042988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ndara" pitchFamily="34" charset="0"/>
        </a:defRPr>
      </a:lvl4pPr>
      <a:lvl5pPr algn="just" defTabSz="1042988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ndara" pitchFamily="34" charset="0"/>
        </a:defRPr>
      </a:lvl5pPr>
      <a:lvl6pPr marL="457200" algn="just" defTabSz="1042988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ndara" pitchFamily="34" charset="0"/>
        </a:defRPr>
      </a:lvl6pPr>
      <a:lvl7pPr marL="914400" algn="just" defTabSz="1042988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ndara" pitchFamily="34" charset="0"/>
        </a:defRPr>
      </a:lvl7pPr>
      <a:lvl8pPr marL="1371600" algn="just" defTabSz="1042988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ndara" pitchFamily="34" charset="0"/>
        </a:defRPr>
      </a:lvl8pPr>
      <a:lvl9pPr marL="1828800" algn="just" defTabSz="1042988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ndara" pitchFamily="34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1pPr>
      <a:lvl2pPr marL="846138" indent="-325438" algn="l" defTabSz="1042988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3pPr>
      <a:lvl4pPr marL="1824038" indent="-260350" algn="l" defTabSz="1042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/>
          <p:nvPr/>
        </p:nvSpPr>
        <p:spPr>
          <a:xfrm>
            <a:off x="202729" y="268846"/>
            <a:ext cx="10283486" cy="70319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42"/>
          </a:p>
        </p:txBody>
      </p:sp>
      <p:sp>
        <p:nvSpPr>
          <p:cNvPr id="11" name="Google Shape;11;p8"/>
          <p:cNvSpPr txBox="1">
            <a:spLocks noGrp="1"/>
          </p:cNvSpPr>
          <p:nvPr>
            <p:ph type="title"/>
          </p:nvPr>
        </p:nvSpPr>
        <p:spPr>
          <a:xfrm>
            <a:off x="1002506" y="672112"/>
            <a:ext cx="8661654" cy="149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body" idx="1"/>
          </p:nvPr>
        </p:nvSpPr>
        <p:spPr>
          <a:xfrm>
            <a:off x="1002506" y="2268379"/>
            <a:ext cx="8659331" cy="445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dt" idx="10"/>
          </p:nvPr>
        </p:nvSpPr>
        <p:spPr>
          <a:xfrm>
            <a:off x="1002503" y="6862060"/>
            <a:ext cx="2042792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ftr" idx="11"/>
          </p:nvPr>
        </p:nvSpPr>
        <p:spPr>
          <a:xfrm>
            <a:off x="3463732" y="6862060"/>
            <a:ext cx="4137881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sldNum" idx="12"/>
          </p:nvPr>
        </p:nvSpPr>
        <p:spPr>
          <a:xfrm>
            <a:off x="8182776" y="6862060"/>
            <a:ext cx="1496494" cy="40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053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815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  <p:sldLayoutId id="2147484960" r:id="rId5"/>
    <p:sldLayoutId id="2147484961" r:id="rId6"/>
    <p:sldLayoutId id="2147484962" r:id="rId7"/>
    <p:sldLayoutId id="2147484963" r:id="rId8"/>
    <p:sldLayoutId id="2147484964" r:id="rId9"/>
    <p:sldLayoutId id="2147484965" r:id="rId10"/>
    <p:sldLayoutId id="21474849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78725" y="2510358"/>
            <a:ext cx="9852409" cy="434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 bwMode="gray">
          <a:xfrm>
            <a:off x="378725" y="7033364"/>
            <a:ext cx="9852118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9FB2B3E-557E-DB42-9DB7-D6A72FD3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5" y="1398969"/>
            <a:ext cx="9852409" cy="79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70561-5F7A-B046-81BE-E60E60355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197" y="7032042"/>
            <a:ext cx="2406015" cy="403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B858D49A-5A7A-574D-A0ED-52B5C1EFA876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71FEB6-0E77-DD46-9DA0-C52EF51FC7F3}"/>
              </a:ext>
            </a:extLst>
          </p:cNvPr>
          <p:cNvCxnSpPr/>
          <p:nvPr/>
        </p:nvCxnSpPr>
        <p:spPr bwMode="gray">
          <a:xfrm>
            <a:off x="421000" y="7033364"/>
            <a:ext cx="98514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0" y="287377"/>
            <a:ext cx="877853" cy="69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1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8" r:id="rId1"/>
    <p:sldLayoutId id="2147484969" r:id="rId2"/>
    <p:sldLayoutId id="2147484970" r:id="rId3"/>
    <p:sldLayoutId id="2147484971" r:id="rId4"/>
    <p:sldLayoutId id="2147484972" r:id="rId5"/>
    <p:sldLayoutId id="2147484973" r:id="rId6"/>
    <p:sldLayoutId id="2147484974" r:id="rId7"/>
    <p:sldLayoutId id="2147484975" r:id="rId8"/>
    <p:sldLayoutId id="2147484976" r:id="rId9"/>
  </p:sldLayoutIdLst>
  <p:hf hdr="0"/>
  <p:txStyles>
    <p:titleStyle>
      <a:lvl1pPr marL="16708" indent="0" algn="l" defTabSz="1069299" rtl="0" eaLnBrk="1" latinLnBrk="0" hangingPunct="1">
        <a:lnSpc>
          <a:spcPct val="90000"/>
        </a:lnSpc>
        <a:spcBef>
          <a:spcPct val="0"/>
        </a:spcBef>
        <a:buNone/>
        <a:tabLst/>
        <a:defRPr sz="292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673" indent="0" algn="l" defTabSz="1069299" rtl="0" eaLnBrk="1" latinLnBrk="0" hangingPunct="1">
        <a:lnSpc>
          <a:spcPct val="100000"/>
        </a:lnSpc>
        <a:spcBef>
          <a:spcPts val="0"/>
        </a:spcBef>
        <a:spcAft>
          <a:spcPts val="585"/>
        </a:spcAft>
        <a:buFont typeface="Arial" pitchFamily="34" charset="0"/>
        <a:buNone/>
        <a:tabLst/>
        <a:defRPr sz="163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10986" indent="-200494" algn="l" defTabSz="1069299" rtl="0" eaLnBrk="1" latinLnBrk="0" hangingPunct="1">
        <a:lnSpc>
          <a:spcPct val="100000"/>
        </a:lnSpc>
        <a:spcBef>
          <a:spcPts val="702"/>
        </a:spcBef>
        <a:spcAft>
          <a:spcPts val="702"/>
        </a:spcAft>
        <a:buSzPct val="100000"/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621478" indent="-200494" algn="l" defTabSz="1069299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1169" kern="1200">
          <a:solidFill>
            <a:schemeClr val="tx1"/>
          </a:solidFill>
          <a:latin typeface="+mn-lt"/>
          <a:ea typeface="+mn-ea"/>
          <a:cs typeface="+mn-cs"/>
        </a:defRPr>
      </a:lvl3pPr>
      <a:lvl4pPr marL="831970" indent="-200494" algn="l" defTabSz="1069299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Arial" panose="020B0604020202020204" pitchFamily="34" charset="0"/>
        <a:buChar char="•"/>
        <a:defRPr sz="936" kern="1200">
          <a:solidFill>
            <a:schemeClr val="tx1"/>
          </a:solidFill>
          <a:latin typeface="+mn-lt"/>
          <a:ea typeface="+mn-ea"/>
          <a:cs typeface="+mn-cs"/>
        </a:defRPr>
      </a:lvl4pPr>
      <a:lvl5pPr marL="1084560" indent="-200494" algn="l" defTabSz="1069299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2940573" indent="-267325" algn="l" defTabSz="1069299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5223" indent="-267325" algn="l" defTabSz="1069299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3742548" indent="0" algn="l" defTabSz="1069299" rtl="0" eaLnBrk="1" latinLnBrk="0" hangingPunct="1">
        <a:spcBef>
          <a:spcPct val="20000"/>
        </a:spcBef>
        <a:buFont typeface="Arial" pitchFamily="34" charset="0"/>
        <a:buNone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4522" indent="-267325" algn="l" defTabSz="1069299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50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99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949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599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248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898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548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7197" algn="l" defTabSz="1069299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78728" y="2510362"/>
            <a:ext cx="9852409" cy="434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Intitulé de la direction/service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8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 bwMode="gray">
          <a:xfrm>
            <a:off x="378725" y="7033364"/>
            <a:ext cx="9852119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9FB2B3E-557E-DB42-9DB7-D6A72FD3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8" y="1003763"/>
            <a:ext cx="9852409" cy="79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70561-5F7A-B046-81BE-E60E60355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197" y="7032046"/>
            <a:ext cx="2406015" cy="403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8" b="1">
                <a:solidFill>
                  <a:schemeClr val="tx1"/>
                </a:solidFill>
              </a:defRPr>
            </a:lvl1pPr>
          </a:lstStyle>
          <a:p>
            <a:fld id="{B858D49A-5A7A-574D-A0ED-52B5C1EFA876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71FEB6-0E77-DD46-9DA0-C52EF51FC7F3}"/>
              </a:ext>
            </a:extLst>
          </p:cNvPr>
          <p:cNvCxnSpPr/>
          <p:nvPr/>
        </p:nvCxnSpPr>
        <p:spPr bwMode="gray">
          <a:xfrm>
            <a:off x="421000" y="7033364"/>
            <a:ext cx="98514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33B51AF-3A50-3342-8D79-F2F92F5991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6800" y="75666"/>
            <a:ext cx="1107347" cy="8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7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</p:sldLayoutIdLst>
  <p:hf hdr="0"/>
  <p:txStyles>
    <p:titleStyle>
      <a:lvl1pPr marL="16708" indent="0" algn="l" defTabSz="1069285" rtl="0" eaLnBrk="1" latinLnBrk="0" hangingPunct="1">
        <a:lnSpc>
          <a:spcPct val="90000"/>
        </a:lnSpc>
        <a:spcBef>
          <a:spcPct val="0"/>
        </a:spcBef>
        <a:buNone/>
        <a:tabLst/>
        <a:defRPr sz="292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670" indent="0" algn="l" defTabSz="1069285" rtl="0" eaLnBrk="1" latinLnBrk="0" hangingPunct="1">
        <a:lnSpc>
          <a:spcPct val="100000"/>
        </a:lnSpc>
        <a:spcBef>
          <a:spcPts val="0"/>
        </a:spcBef>
        <a:spcAft>
          <a:spcPts val="585"/>
        </a:spcAft>
        <a:buFont typeface="Arial" pitchFamily="34" charset="0"/>
        <a:buNone/>
        <a:tabLst/>
        <a:defRPr sz="163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10981" indent="-200491" algn="l" defTabSz="1069285" rtl="0" eaLnBrk="1" latinLnBrk="0" hangingPunct="1">
        <a:lnSpc>
          <a:spcPct val="100000"/>
        </a:lnSpc>
        <a:spcBef>
          <a:spcPts val="702"/>
        </a:spcBef>
        <a:spcAft>
          <a:spcPts val="702"/>
        </a:spcAft>
        <a:buSzPct val="100000"/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621471" indent="-200491" algn="l" defTabSz="1069285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1169" kern="1200">
          <a:solidFill>
            <a:schemeClr val="tx1"/>
          </a:solidFill>
          <a:latin typeface="+mn-lt"/>
          <a:ea typeface="+mn-ea"/>
          <a:cs typeface="+mn-cs"/>
        </a:defRPr>
      </a:lvl3pPr>
      <a:lvl4pPr marL="831960" indent="-200491" algn="l" defTabSz="1069285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Arial" panose="020B0604020202020204" pitchFamily="34" charset="0"/>
        <a:buChar char="•"/>
        <a:defRPr sz="936" kern="1200">
          <a:solidFill>
            <a:schemeClr val="tx1"/>
          </a:solidFill>
          <a:latin typeface="+mn-lt"/>
          <a:ea typeface="+mn-ea"/>
          <a:cs typeface="+mn-cs"/>
        </a:defRPr>
      </a:lvl4pPr>
      <a:lvl5pPr marL="1084547" indent="-200491" algn="l" defTabSz="1069285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2940537" indent="-267321" algn="l" defTabSz="1069285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5180" indent="-267321" algn="l" defTabSz="1069285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3742501" indent="0" algn="l" defTabSz="1069285" rtl="0" eaLnBrk="1" latinLnBrk="0" hangingPunct="1">
        <a:spcBef>
          <a:spcPct val="20000"/>
        </a:spcBef>
        <a:buFont typeface="Arial" pitchFamily="34" charset="0"/>
        <a:buNone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4466" indent="-267321" algn="l" defTabSz="1069285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44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85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929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572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216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857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501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7145" algn="l" defTabSz="106928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78728" y="2510361"/>
            <a:ext cx="9852409" cy="434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 bwMode="gray">
          <a:xfrm>
            <a:off x="378726" y="7033364"/>
            <a:ext cx="9852118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9FB2B3E-557E-DB42-9DB7-D6A72FD3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8" y="1003763"/>
            <a:ext cx="9852409" cy="79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70561-5F7A-B046-81BE-E60E60355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197" y="7032045"/>
            <a:ext cx="2406015" cy="403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B858D49A-5A7A-574D-A0ED-52B5C1EFA876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71FEB6-0E77-DD46-9DA0-C52EF51FC7F3}"/>
              </a:ext>
            </a:extLst>
          </p:cNvPr>
          <p:cNvCxnSpPr/>
          <p:nvPr/>
        </p:nvCxnSpPr>
        <p:spPr bwMode="gray">
          <a:xfrm>
            <a:off x="421000" y="7033364"/>
            <a:ext cx="98514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433B51AF-3A50-3342-8D79-F2F92F5991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6800" y="75668"/>
            <a:ext cx="1107347" cy="8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1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</p:sldLayoutIdLst>
  <p:hf hdr="0"/>
  <p:txStyles>
    <p:titleStyle>
      <a:lvl1pPr marL="16708" indent="0" algn="l" defTabSz="1069288" rtl="0" eaLnBrk="1" latinLnBrk="0" hangingPunct="1">
        <a:lnSpc>
          <a:spcPct val="90000"/>
        </a:lnSpc>
        <a:spcBef>
          <a:spcPct val="0"/>
        </a:spcBef>
        <a:buNone/>
        <a:tabLst/>
        <a:defRPr sz="292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671" indent="0" algn="l" defTabSz="1069288" rtl="0" eaLnBrk="1" latinLnBrk="0" hangingPunct="1">
        <a:lnSpc>
          <a:spcPct val="100000"/>
        </a:lnSpc>
        <a:spcBef>
          <a:spcPts val="0"/>
        </a:spcBef>
        <a:spcAft>
          <a:spcPts val="585"/>
        </a:spcAft>
        <a:buFont typeface="Arial" pitchFamily="34" charset="0"/>
        <a:buNone/>
        <a:tabLst/>
        <a:defRPr sz="163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10981" indent="-200491" algn="l" defTabSz="1069288" rtl="0" eaLnBrk="1" latinLnBrk="0" hangingPunct="1">
        <a:lnSpc>
          <a:spcPct val="100000"/>
        </a:lnSpc>
        <a:spcBef>
          <a:spcPts val="702"/>
        </a:spcBef>
        <a:spcAft>
          <a:spcPts val="702"/>
        </a:spcAft>
        <a:buSzPct val="100000"/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621471" indent="-200491" algn="l" defTabSz="1069288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1169" kern="1200">
          <a:solidFill>
            <a:schemeClr val="tx1"/>
          </a:solidFill>
          <a:latin typeface="+mn-lt"/>
          <a:ea typeface="+mn-ea"/>
          <a:cs typeface="+mn-cs"/>
        </a:defRPr>
      </a:lvl3pPr>
      <a:lvl4pPr marL="831959" indent="-200491" algn="l" defTabSz="1069288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Arial" panose="020B0604020202020204" pitchFamily="34" charset="0"/>
        <a:buChar char="•"/>
        <a:defRPr sz="936" kern="1200">
          <a:solidFill>
            <a:schemeClr val="tx1"/>
          </a:solidFill>
          <a:latin typeface="+mn-lt"/>
          <a:ea typeface="+mn-ea"/>
          <a:cs typeface="+mn-cs"/>
        </a:defRPr>
      </a:lvl4pPr>
      <a:lvl5pPr marL="1084547" indent="-200491" algn="l" defTabSz="1069288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2940537" indent="-267321" algn="l" defTabSz="1069288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5180" indent="-267321" algn="l" defTabSz="1069288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3742501" indent="0" algn="l" defTabSz="1069288" rtl="0" eaLnBrk="1" latinLnBrk="0" hangingPunct="1">
        <a:spcBef>
          <a:spcPct val="20000"/>
        </a:spcBef>
        <a:buFont typeface="Arial" pitchFamily="34" charset="0"/>
        <a:buNone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4466" indent="-267321" algn="l" defTabSz="1069288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44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88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929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572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216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858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501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7145" algn="l" defTabSz="106928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78726" y="2510359"/>
            <a:ext cx="9852409" cy="434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/>
              <a:t>DGOS/PF/MMR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 bwMode="gray">
          <a:xfrm>
            <a:off x="378726" y="7033364"/>
            <a:ext cx="9852118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9FB2B3E-557E-DB42-9DB7-D6A72FD3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6" y="1003762"/>
            <a:ext cx="9852409" cy="79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70561-5F7A-B046-81BE-E60E60355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197" y="7032043"/>
            <a:ext cx="2406015" cy="403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71FEB6-0E77-DD46-9DA0-C52EF51FC7F3}"/>
              </a:ext>
            </a:extLst>
          </p:cNvPr>
          <p:cNvCxnSpPr/>
          <p:nvPr/>
        </p:nvCxnSpPr>
        <p:spPr bwMode="gray">
          <a:xfrm>
            <a:off x="421000" y="7033364"/>
            <a:ext cx="98514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33B51AF-3A50-3342-8D79-F2F92F59917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6800" y="75666"/>
            <a:ext cx="1107347" cy="8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9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  <p:sldLayoutId id="2147485039" r:id="rId4"/>
    <p:sldLayoutId id="2147485040" r:id="rId5"/>
    <p:sldLayoutId id="2147485041" r:id="rId6"/>
    <p:sldLayoutId id="2147485042" r:id="rId7"/>
    <p:sldLayoutId id="2147485043" r:id="rId8"/>
    <p:sldLayoutId id="2147485044" r:id="rId9"/>
    <p:sldLayoutId id="2147485045" r:id="rId10"/>
  </p:sldLayoutIdLst>
  <p:hf hdr="0" ftr="0" dt="0"/>
  <p:txStyles>
    <p:titleStyle>
      <a:lvl1pPr marL="16708" indent="0" algn="l" defTabSz="1069274" rtl="0" eaLnBrk="1" latinLnBrk="0" hangingPunct="1">
        <a:lnSpc>
          <a:spcPct val="90000"/>
        </a:lnSpc>
        <a:spcBef>
          <a:spcPct val="0"/>
        </a:spcBef>
        <a:buNone/>
        <a:tabLst/>
        <a:defRPr sz="292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670" indent="0" algn="l" defTabSz="1069274" rtl="0" eaLnBrk="1" latinLnBrk="0" hangingPunct="1">
        <a:lnSpc>
          <a:spcPct val="100000"/>
        </a:lnSpc>
        <a:spcBef>
          <a:spcPts val="0"/>
        </a:spcBef>
        <a:spcAft>
          <a:spcPts val="585"/>
        </a:spcAft>
        <a:buFont typeface="Arial" pitchFamily="34" charset="0"/>
        <a:buNone/>
        <a:tabLst/>
        <a:defRPr sz="163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10975" indent="-200489" algn="l" defTabSz="1069274" rtl="0" eaLnBrk="1" latinLnBrk="0" hangingPunct="1">
        <a:lnSpc>
          <a:spcPct val="100000"/>
        </a:lnSpc>
        <a:spcBef>
          <a:spcPts val="702"/>
        </a:spcBef>
        <a:spcAft>
          <a:spcPts val="702"/>
        </a:spcAft>
        <a:buSzPct val="100000"/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621462" indent="-200489" algn="l" defTabSz="1069274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1169" kern="1200">
          <a:solidFill>
            <a:schemeClr val="tx1"/>
          </a:solidFill>
          <a:latin typeface="+mn-lt"/>
          <a:ea typeface="+mn-ea"/>
          <a:cs typeface="+mn-cs"/>
        </a:defRPr>
      </a:lvl3pPr>
      <a:lvl4pPr marL="831949" indent="-200489" algn="l" defTabSz="1069274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Arial" panose="020B0604020202020204" pitchFamily="34" charset="0"/>
        <a:buChar char="•"/>
        <a:defRPr sz="936" kern="1200">
          <a:solidFill>
            <a:schemeClr val="tx1"/>
          </a:solidFill>
          <a:latin typeface="+mn-lt"/>
          <a:ea typeface="+mn-ea"/>
          <a:cs typeface="+mn-cs"/>
        </a:defRPr>
      </a:lvl4pPr>
      <a:lvl5pPr marL="1084533" indent="-200489" algn="l" defTabSz="1069274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2940500" indent="-267318" algn="l" defTabSz="1069274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5136" indent="-267318" algn="l" defTabSz="1069274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3742454" indent="0" algn="l" defTabSz="1069274" rtl="0" eaLnBrk="1" latinLnBrk="0" hangingPunct="1">
        <a:spcBef>
          <a:spcPct val="20000"/>
        </a:spcBef>
        <a:buFont typeface="Arial" pitchFamily="34" charset="0"/>
        <a:buNone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4409" indent="-267318" algn="l" defTabSz="1069274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37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74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909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545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182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819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454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7091" algn="l" defTabSz="106927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78730" y="2510364"/>
            <a:ext cx="9852409" cy="434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354883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 bwMode="gray">
          <a:xfrm>
            <a:off x="378726" y="7033364"/>
            <a:ext cx="9852118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9FB2B3E-557E-DB42-9DB7-D6A72FD3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30" y="1003763"/>
            <a:ext cx="9852409" cy="79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70561-5F7A-B046-81BE-E60E60355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197" y="7032048"/>
            <a:ext cx="2406015" cy="403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B858D49A-5A7A-574D-A0ED-52B5C1EFA876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71FEB6-0E77-DD46-9DA0-C52EF51FC7F3}"/>
              </a:ext>
            </a:extLst>
          </p:cNvPr>
          <p:cNvCxnSpPr/>
          <p:nvPr/>
        </p:nvCxnSpPr>
        <p:spPr bwMode="gray">
          <a:xfrm>
            <a:off x="421000" y="7033364"/>
            <a:ext cx="98514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433B51AF-3A50-3342-8D79-F2F92F599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6800" y="75671"/>
            <a:ext cx="1107347" cy="8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2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1" r:id="rId1"/>
    <p:sldLayoutId id="2147485062" r:id="rId2"/>
  </p:sldLayoutIdLst>
  <p:hf hdr="0"/>
  <p:txStyles>
    <p:titleStyle>
      <a:lvl1pPr marL="16708" indent="0" algn="l" defTabSz="1069235" rtl="0" eaLnBrk="1" latinLnBrk="0" hangingPunct="1">
        <a:lnSpc>
          <a:spcPct val="90000"/>
        </a:lnSpc>
        <a:spcBef>
          <a:spcPct val="0"/>
        </a:spcBef>
        <a:buNone/>
        <a:tabLst/>
        <a:defRPr sz="292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667" indent="0" algn="l" defTabSz="1069235" rtl="0" eaLnBrk="1" latinLnBrk="0" hangingPunct="1">
        <a:lnSpc>
          <a:spcPct val="100000"/>
        </a:lnSpc>
        <a:spcBef>
          <a:spcPts val="0"/>
        </a:spcBef>
        <a:spcAft>
          <a:spcPts val="585"/>
        </a:spcAft>
        <a:buFont typeface="Arial" pitchFamily="34" charset="0"/>
        <a:buNone/>
        <a:tabLst/>
        <a:defRPr sz="163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10960" indent="-200482" algn="l" defTabSz="1069235" rtl="0" eaLnBrk="1" latinLnBrk="0" hangingPunct="1">
        <a:lnSpc>
          <a:spcPct val="100000"/>
        </a:lnSpc>
        <a:spcBef>
          <a:spcPts val="702"/>
        </a:spcBef>
        <a:spcAft>
          <a:spcPts val="702"/>
        </a:spcAft>
        <a:buSzPct val="100000"/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621440" indent="-200482" algn="l" defTabSz="1069235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1169" kern="1200">
          <a:solidFill>
            <a:schemeClr val="tx1"/>
          </a:solidFill>
          <a:latin typeface="+mn-lt"/>
          <a:ea typeface="+mn-ea"/>
          <a:cs typeface="+mn-cs"/>
        </a:defRPr>
      </a:lvl3pPr>
      <a:lvl4pPr marL="831917" indent="-200482" algn="l" defTabSz="1069235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Arial" panose="020B0604020202020204" pitchFamily="34" charset="0"/>
        <a:buChar char="•"/>
        <a:defRPr sz="936" kern="1200">
          <a:solidFill>
            <a:schemeClr val="tx1"/>
          </a:solidFill>
          <a:latin typeface="+mn-lt"/>
          <a:ea typeface="+mn-ea"/>
          <a:cs typeface="+mn-cs"/>
        </a:defRPr>
      </a:lvl4pPr>
      <a:lvl5pPr marL="1084493" indent="-200482" algn="l" defTabSz="1069235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2940390" indent="-267307" algn="l" defTabSz="1069235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5007" indent="-267307" algn="l" defTabSz="1069235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3742314" indent="0" algn="l" defTabSz="1069235" rtl="0" eaLnBrk="1" latinLnBrk="0" hangingPunct="1">
        <a:spcBef>
          <a:spcPct val="20000"/>
        </a:spcBef>
        <a:buFont typeface="Arial" pitchFamily="34" charset="0"/>
        <a:buNone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4239" indent="-267307" algn="l" defTabSz="1069235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17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35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50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67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82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98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314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931" algn="l" defTabSz="1069235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78729" y="2510362"/>
            <a:ext cx="9852409" cy="434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354882" y="287377"/>
            <a:ext cx="6876253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l’offre de soins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652384" y="7032041"/>
            <a:ext cx="1578750" cy="5292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77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 bwMode="gray">
          <a:xfrm>
            <a:off x="378726" y="7033364"/>
            <a:ext cx="9852118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9FB2B3E-557E-DB42-9DB7-D6A72FD3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9" y="1003762"/>
            <a:ext cx="9852409" cy="79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70561-5F7A-B046-81BE-E60E60355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197" y="7032046"/>
            <a:ext cx="2406015" cy="403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 b="1">
                <a:solidFill>
                  <a:schemeClr val="tx1"/>
                </a:solidFill>
              </a:defRPr>
            </a:lvl1pPr>
          </a:lstStyle>
          <a:p>
            <a:fld id="{B858D49A-5A7A-574D-A0ED-52B5C1EFA876}" type="datetime1">
              <a:rPr lang="fr-FR" cap="all" smtClean="0"/>
              <a:pPr/>
              <a:t>03/07/2023</a:t>
            </a:fld>
            <a:endParaRPr lang="fr-FR" cap="all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71FEB6-0E77-DD46-9DA0-C52EF51FC7F3}"/>
              </a:ext>
            </a:extLst>
          </p:cNvPr>
          <p:cNvCxnSpPr/>
          <p:nvPr/>
        </p:nvCxnSpPr>
        <p:spPr bwMode="gray">
          <a:xfrm>
            <a:off x="421000" y="7033364"/>
            <a:ext cx="98514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433B51AF-3A50-3342-8D79-F2F92F599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6800" y="75669"/>
            <a:ext cx="1107347" cy="8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1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4" r:id="rId1"/>
    <p:sldLayoutId id="2147485065" r:id="rId2"/>
  </p:sldLayoutIdLst>
  <p:hf hdr="0"/>
  <p:txStyles>
    <p:titleStyle>
      <a:lvl1pPr marL="16708" indent="0" algn="l" defTabSz="1069221" rtl="0" eaLnBrk="1" latinLnBrk="0" hangingPunct="1">
        <a:lnSpc>
          <a:spcPct val="90000"/>
        </a:lnSpc>
        <a:spcBef>
          <a:spcPct val="0"/>
        </a:spcBef>
        <a:buNone/>
        <a:tabLst/>
        <a:defRPr sz="292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665" indent="0" algn="l" defTabSz="1069221" rtl="0" eaLnBrk="1" latinLnBrk="0" hangingPunct="1">
        <a:lnSpc>
          <a:spcPct val="100000"/>
        </a:lnSpc>
        <a:spcBef>
          <a:spcPts val="0"/>
        </a:spcBef>
        <a:spcAft>
          <a:spcPts val="585"/>
        </a:spcAft>
        <a:buFont typeface="Arial" pitchFamily="34" charset="0"/>
        <a:buNone/>
        <a:tabLst/>
        <a:defRPr sz="163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10954" indent="-200480" algn="l" defTabSz="1069221" rtl="0" eaLnBrk="1" latinLnBrk="0" hangingPunct="1">
        <a:lnSpc>
          <a:spcPct val="100000"/>
        </a:lnSpc>
        <a:spcBef>
          <a:spcPts val="702"/>
        </a:spcBef>
        <a:spcAft>
          <a:spcPts val="702"/>
        </a:spcAft>
        <a:buSzPct val="100000"/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621432" indent="-200480" algn="l" defTabSz="1069221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1169" kern="1200">
          <a:solidFill>
            <a:schemeClr val="tx1"/>
          </a:solidFill>
          <a:latin typeface="+mn-lt"/>
          <a:ea typeface="+mn-ea"/>
          <a:cs typeface="+mn-cs"/>
        </a:defRPr>
      </a:lvl3pPr>
      <a:lvl4pPr marL="831906" indent="-200480" algn="l" defTabSz="1069221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Arial" panose="020B0604020202020204" pitchFamily="34" charset="0"/>
        <a:buChar char="•"/>
        <a:defRPr sz="936" kern="1200">
          <a:solidFill>
            <a:schemeClr val="tx1"/>
          </a:solidFill>
          <a:latin typeface="+mn-lt"/>
          <a:ea typeface="+mn-ea"/>
          <a:cs typeface="+mn-cs"/>
        </a:defRPr>
      </a:lvl4pPr>
      <a:lvl5pPr marL="1084479" indent="-200480" algn="l" defTabSz="1069221" rtl="0" eaLnBrk="1" latinLnBrk="0" hangingPunct="1">
        <a:lnSpc>
          <a:spcPct val="100000"/>
        </a:lnSpc>
        <a:spcBef>
          <a:spcPts val="117"/>
        </a:spcBef>
        <a:spcAft>
          <a:spcPts val="117"/>
        </a:spcAft>
        <a:buSzPct val="100000"/>
        <a:buFont typeface="Wingdings" pitchFamily="2" charset="2"/>
        <a:buChar char="§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2940352" indent="-267304" algn="l" defTabSz="1069221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4963" indent="-267304" algn="l" defTabSz="1069221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3742267" indent="0" algn="l" defTabSz="1069221" rtl="0" eaLnBrk="1" latinLnBrk="0" hangingPunct="1">
        <a:spcBef>
          <a:spcPct val="20000"/>
        </a:spcBef>
        <a:buFont typeface="Arial" pitchFamily="34" charset="0"/>
        <a:buNone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4182" indent="-267304" algn="l" defTabSz="1069221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10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21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30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40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48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58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67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77" algn="l" defTabSz="106922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segolene.gaillard@chu-lyon.fr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esdiagnostic.fr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mailto:Rachel.pamart@chu-lille.fr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11" Type="http://schemas.microsoft.com/office/2007/relationships/hdphoto" Target="../media/hdphoto2.wdp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116638"/>
            <a:ext cx="10693400" cy="863600"/>
          </a:xfrm>
        </p:spPr>
        <p:txBody>
          <a:bodyPr/>
          <a:lstStyle/>
          <a:p>
            <a:pPr algn="ctr" defTabSz="1043056" eaLnBrk="1" fontAlgn="auto" hangingPunct="1">
              <a:spcAft>
                <a:spcPts val="0"/>
              </a:spcAft>
              <a:defRPr/>
            </a:pPr>
            <a:r>
              <a:rPr lang="fr-FR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800" cap="non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Journée annuelle – 13 juin 2023</a:t>
            </a:r>
            <a:endParaRPr lang="fr-FR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555" name="Espace réservé du numéro de diapositive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9A3952-17F4-4C12-8596-11A077C94285}" type="slidenum">
              <a:rPr lang="fr-FR" altLang="fr-FR"/>
              <a:pPr/>
              <a:t>1</a:t>
            </a:fld>
            <a:endParaRPr lang="fr-FR" altLang="fr-FR"/>
          </a:p>
        </p:txBody>
      </p:sp>
      <p:pic>
        <p:nvPicPr>
          <p:cNvPr id="23556" name="Picture 8" descr="E:\FIMATHO dossier en cours\FIMATHO nouveau logo 2018\logo FIMATHO seul\ombre\fimatho  logo jpeg sans signette 300dpi co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0" r="24004"/>
          <a:stretch>
            <a:fillRect/>
          </a:stretch>
        </p:blipFill>
        <p:spPr bwMode="auto">
          <a:xfrm>
            <a:off x="236538" y="2019300"/>
            <a:ext cx="3200400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80975"/>
            <a:ext cx="252253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4" b="8687"/>
          <a:stretch>
            <a:fillRect/>
          </a:stretch>
        </p:blipFill>
        <p:spPr bwMode="auto">
          <a:xfrm>
            <a:off x="5584825" y="239713"/>
            <a:ext cx="20891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7"/>
          <a:stretch>
            <a:fillRect/>
          </a:stretch>
        </p:blipFill>
        <p:spPr bwMode="auto">
          <a:xfrm>
            <a:off x="7600950" y="158750"/>
            <a:ext cx="2998788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0" name="Groupe 7"/>
          <p:cNvGrpSpPr>
            <a:grpSpLocks/>
          </p:cNvGrpSpPr>
          <p:nvPr/>
        </p:nvGrpSpPr>
        <p:grpSpPr bwMode="auto">
          <a:xfrm>
            <a:off x="90488" y="1106488"/>
            <a:ext cx="10152756" cy="4080384"/>
            <a:chOff x="60288" y="71438"/>
            <a:chExt cx="10153936" cy="4081216"/>
          </a:xfrm>
        </p:grpSpPr>
        <p:sp>
          <p:nvSpPr>
            <p:cNvPr id="23563" name="Rectangle 4"/>
            <p:cNvSpPr>
              <a:spLocks noChangeArrowheads="1"/>
            </p:cNvSpPr>
            <p:nvPr/>
          </p:nvSpPr>
          <p:spPr bwMode="auto">
            <a:xfrm>
              <a:off x="3258486" y="2028563"/>
              <a:ext cx="6955738" cy="212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4600" b="1" dirty="0" err="1">
                  <a:solidFill>
                    <a:srgbClr val="C8368D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FI</a:t>
              </a:r>
              <a:r>
                <a:rPr lang="fr-FR" altLang="fr-FR" sz="46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lière</a:t>
              </a:r>
              <a:r>
                <a:rPr lang="fr-FR" altLang="fr-FR" sz="4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des </a:t>
              </a:r>
              <a:r>
                <a:rPr lang="fr-FR" altLang="fr-FR" sz="4600" b="1" dirty="0">
                  <a:solidFill>
                    <a:srgbClr val="92D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</a:t>
              </a:r>
              <a:r>
                <a:rPr lang="fr-FR" altLang="fr-FR" sz="4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aladies rares</a:t>
              </a:r>
            </a:p>
            <a:p>
              <a:pPr algn="ctr" eaLnBrk="1" hangingPunct="1"/>
              <a:r>
                <a:rPr lang="fr-FR" altLang="fr-FR" sz="4600" b="1" dirty="0" err="1">
                  <a:solidFill>
                    <a:srgbClr val="F08A24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</a:t>
              </a:r>
              <a:r>
                <a:rPr lang="fr-FR" altLang="fr-FR" sz="46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bdomino-</a:t>
              </a:r>
              <a:r>
                <a:rPr lang="fr-FR" altLang="fr-FR" sz="4600" b="1" dirty="0" err="1">
                  <a:solidFill>
                    <a:srgbClr val="08A1D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THO</a:t>
              </a:r>
              <a:r>
                <a:rPr lang="fr-FR" altLang="fr-FR" sz="46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raciques</a:t>
              </a:r>
              <a:endParaRPr lang="fr-FR" altLang="fr-FR" sz="4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 eaLnBrk="1" hangingPunct="1"/>
              <a:endParaRPr lang="fr-FR" altLang="fr-FR" sz="4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288" y="71438"/>
              <a:ext cx="1632140" cy="12797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9" name="Rectangle 8"/>
          <p:cNvSpPr/>
          <p:nvPr/>
        </p:nvSpPr>
        <p:spPr>
          <a:xfrm>
            <a:off x="360363" y="44450"/>
            <a:ext cx="1096962" cy="1093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23562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15888"/>
            <a:ext cx="2974976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77806" y="252239"/>
            <a:ext cx="10337789" cy="914400"/>
          </a:xfrm>
        </p:spPr>
        <p:txBody>
          <a:bodyPr/>
          <a:lstStyle/>
          <a:p>
            <a:r>
              <a:rPr lang="fr-FR" sz="3200" dirty="0"/>
              <a:t>PROJET KIDS RARE</a:t>
            </a:r>
          </a:p>
          <a:p>
            <a:r>
              <a:rPr lang="fr-FR" sz="3200" dirty="0"/>
              <a:t>Etape 1 - Méthode et Population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77806" y="1692846"/>
            <a:ext cx="10328269" cy="2875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sz="2500" dirty="0"/>
              <a:t>Etape 1 : Enquête transversale </a:t>
            </a:r>
          </a:p>
          <a:p>
            <a:pPr>
              <a:spcBef>
                <a:spcPts val="0"/>
              </a:spcBef>
            </a:pPr>
            <a:r>
              <a:rPr lang="fr-FR" sz="2500" dirty="0"/>
              <a:t>connaissances et attentes des jeunes patients et des parents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116CE13-E215-45A9-9068-659DA73786B9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95696" y="2394869"/>
            <a:ext cx="9534948" cy="507401"/>
          </a:xfrm>
          <a:prstGeom prst="rect">
            <a:avLst/>
          </a:prstGeom>
        </p:spPr>
        <p:txBody>
          <a:bodyPr>
            <a:normAutofit/>
          </a:bodyPr>
          <a:lstStyle>
            <a:lvl1pPr marL="390525" indent="-390525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846138" indent="-3254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3033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8240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2346325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Questionnaire envoyé via les FSMR, adaptés à l’âge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8814" y="2902270"/>
            <a:ext cx="6408712" cy="90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173 </a:t>
            </a:r>
            <a:r>
              <a:rPr lang="fr-FR" sz="2400" b="1" dirty="0"/>
              <a:t>questionnaires reçus et analysables</a:t>
            </a:r>
          </a:p>
          <a:p>
            <a:pPr algn="ctr"/>
            <a:r>
              <a:rPr lang="fr-FR" sz="2400" b="1" dirty="0"/>
              <a:t>Du 15 septembre 2021 et le 10 janvier 2022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04" y="4212679"/>
            <a:ext cx="6264696" cy="9612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2203" y="3924647"/>
            <a:ext cx="2448272" cy="26844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27 enfants 8-12 ans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50555" y="5076775"/>
            <a:ext cx="2448272" cy="26844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11 jeunes 13-18 ans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555" y="5364807"/>
            <a:ext cx="6180089" cy="9844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82203" y="6100425"/>
            <a:ext cx="2448272" cy="26844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135 parents aidants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03" y="6407613"/>
            <a:ext cx="6180089" cy="97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 animBg="1"/>
      <p:bldP spid="12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77806" y="252239"/>
            <a:ext cx="10337789" cy="914400"/>
          </a:xfrm>
        </p:spPr>
        <p:txBody>
          <a:bodyPr/>
          <a:lstStyle/>
          <a:p>
            <a:r>
              <a:rPr lang="fr-FR" sz="3200" dirty="0"/>
              <a:t>Projet Kids Rare</a:t>
            </a:r>
          </a:p>
          <a:p>
            <a:r>
              <a:rPr lang="fr-FR" sz="3200" dirty="0"/>
              <a:t>Résultats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62124" y="1404367"/>
            <a:ext cx="10369152" cy="359593"/>
          </a:xfrm>
        </p:spPr>
        <p:txBody>
          <a:bodyPr/>
          <a:lstStyle/>
          <a:p>
            <a:r>
              <a:rPr lang="fr-FR" sz="2500" dirty="0"/>
              <a:t>Comment les jeunes patients et leurs parents pensent-ils pouvoir s’impliquer?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116CE13-E215-45A9-9068-659DA73786B9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04" y="1807503"/>
            <a:ext cx="9425459" cy="579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37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77806" y="252239"/>
            <a:ext cx="10337789" cy="914400"/>
          </a:xfrm>
        </p:spPr>
        <p:txBody>
          <a:bodyPr/>
          <a:lstStyle/>
          <a:p>
            <a:r>
              <a:rPr lang="fr-FR" sz="3200" dirty="0"/>
              <a:t>Projet Kids Rare</a:t>
            </a:r>
          </a:p>
          <a:p>
            <a:r>
              <a:rPr lang="fr-FR" sz="3200" dirty="0"/>
              <a:t>Discussion et perspectives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62124" y="1404367"/>
            <a:ext cx="10369152" cy="359593"/>
          </a:xfrm>
        </p:spPr>
        <p:txBody>
          <a:bodyPr/>
          <a:lstStyle/>
          <a:p>
            <a:r>
              <a:rPr lang="fr-FR" sz="2500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116CE13-E215-45A9-9068-659DA73786B9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835009" y="1584163"/>
            <a:ext cx="9671066" cy="55147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90525" indent="-390525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846138" indent="-3254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3033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8240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2346325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Première exploration des connaissances et attentes des jeunes patients et de leurs parents concernant l’implication patient/public en recherche</a:t>
            </a:r>
          </a:p>
          <a:p>
            <a:pPr lvl="1" algn="just"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 compléter de focus groupes/interviews</a:t>
            </a:r>
          </a:p>
          <a:p>
            <a:pPr marL="0" indent="0" algn="just">
              <a:buNone/>
              <a:defRPr/>
            </a:pPr>
            <a:endParaRPr lang="fr-FR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Peu de connaissances, manque d’information sur l’implication possible</a:t>
            </a:r>
          </a:p>
          <a:p>
            <a:pPr lvl="1" algn="just"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Besoin de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d’information/formation des patients et parents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sur l’implication des patients et du public en recherche. </a:t>
            </a:r>
          </a:p>
          <a:p>
            <a:pPr marL="520700" lvl="1" indent="0" algn="just">
              <a:buNone/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CO-CONSTRUIRE ENSEMBLE?</a:t>
            </a:r>
          </a:p>
          <a:p>
            <a:pPr marL="520700" lvl="1" indent="0" algn="just">
              <a:buNone/>
              <a:defRPr/>
            </a:pPr>
            <a:endParaRPr lang="fr-FR" sz="9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Poursuivre la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-construction de l’implication (2023/2024)</a:t>
            </a:r>
          </a:p>
          <a:p>
            <a:pPr lvl="1" algn="just"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Proposition de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journées/réunions/focus groupes dédiés </a:t>
            </a:r>
          </a:p>
          <a:p>
            <a:pPr lvl="1" algn="just"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Par pathologie, groupe de pathologies ou transversalement Maladies Rares</a:t>
            </a:r>
          </a:p>
          <a:p>
            <a:pPr lvl="1" algn="just">
              <a:defRPr/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autour de la recherche clinique/implication associée</a:t>
            </a:r>
          </a:p>
          <a:p>
            <a:pPr lvl="1" algn="just"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Co-construction de projets/plans d’implication pour mieux prendre en compte l’avis des jeunes  patients et de leurs parents.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 de la bonne implication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vue par les jeunes patients et les parents eux-mêmes…</a:t>
            </a:r>
          </a:p>
          <a:p>
            <a:pPr marL="520700" lvl="1" indent="0" algn="just">
              <a:buNone/>
              <a:defRPr/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…et plus encore selon les idées des jeunes patient/parents</a:t>
            </a:r>
            <a:endParaRPr lang="fr-FR" sz="104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1" indent="0" algn="just">
              <a:buNone/>
              <a:defRPr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r>
              <a:rPr lang="fr-FR" sz="2079" b="1" i="1" dirty="0">
                <a:latin typeface="Calibri" panose="020F0502020204030204" pitchFamily="34" charset="0"/>
                <a:cs typeface="Calibri" panose="020F0502020204030204" pitchFamily="34" charset="0"/>
              </a:rPr>
              <a:t>Pour plus d’information : Segolene Gaillard – </a:t>
            </a:r>
            <a:r>
              <a:rPr lang="fr-FR" sz="2079" b="1" i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segolene.gaillard@chu-lyon.fr</a:t>
            </a:r>
            <a:r>
              <a:rPr lang="fr-FR" sz="2079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5915" y="5956140"/>
            <a:ext cx="14401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12187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EA3FF00-8BC6-4FEC-925B-E6548793C751}" type="slidenum">
              <a:rPr lang="fr-FR" altLang="fr-FR" smtClean="0"/>
              <a:pPr>
                <a:defRPr/>
              </a:pPr>
              <a:t>13</a:t>
            </a:fld>
            <a:endParaRPr lang="fr-FR" altLang="fr-FR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77805" y="415995"/>
            <a:ext cx="10337789" cy="914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dirty="0"/>
              <a:t>PNDS </a:t>
            </a:r>
            <a:r>
              <a:rPr lang="fr-FR" sz="2800" dirty="0"/>
              <a:t>Protocoles Nationaux de diagnostic et de soins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3300" y="1717186"/>
            <a:ext cx="101302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836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Finalisés 2022</a:t>
            </a:r>
          </a:p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Œsophagite à éosinophile pédiatrique</a:t>
            </a:r>
            <a:r>
              <a:rPr lang="fr-FR" sz="18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Symbol" panose="05050102010706020507" pitchFamily="18" charset="2"/>
              </a:rPr>
              <a:t> </a:t>
            </a:r>
            <a:r>
              <a:rPr lang="fr-FR" sz="20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Symbol" panose="05050102010706020507" pitchFamily="18" charset="2"/>
              </a:rPr>
              <a:t></a:t>
            </a: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fr-FR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Nicolas, F Gottrand</a:t>
            </a:r>
          </a:p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Sevrage de la nutrition entérale chez l’enfant</a:t>
            </a:r>
            <a:r>
              <a:rPr lang="fr-FR" sz="12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Symbol" panose="05050102010706020507" pitchFamily="18" charset="2"/>
              </a:rPr>
              <a:t> </a:t>
            </a:r>
            <a:r>
              <a:rPr lang="fr-FR" sz="20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Symbol" panose="05050102010706020507" pitchFamily="18" charset="2"/>
              </a:rPr>
              <a:t></a:t>
            </a:r>
            <a:r>
              <a:rPr lang="fr-FR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 </a:t>
            </a:r>
            <a:r>
              <a:rPr lang="fr-FR" sz="14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Guimber</a:t>
            </a:r>
            <a:endParaRPr lang="fr-FR" sz="18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r-FR" sz="1000" b="1" dirty="0">
              <a:solidFill>
                <a:srgbClr val="C8368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2400" b="1" dirty="0">
                <a:solidFill>
                  <a:srgbClr val="C836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cours de finalisation </a:t>
            </a:r>
          </a:p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Syndrome de grêle court </a:t>
            </a:r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pédiatrique</a:t>
            </a:r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O Goulet -&gt; </a:t>
            </a:r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Envoi HAS juin 2023</a:t>
            </a:r>
          </a:p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Polypose de </a:t>
            </a:r>
            <a:r>
              <a:rPr lang="fr-FR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Peutz-Jeghers</a:t>
            </a:r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chez l’enfant </a:t>
            </a:r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Symbol" panose="05050102010706020507" pitchFamily="18" charset="2"/>
              </a:rPr>
              <a:t></a:t>
            </a:r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, J Viala</a:t>
            </a:r>
          </a:p>
          <a:p>
            <a:endParaRPr lang="fr-FR" sz="18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61824" y="7156861"/>
            <a:ext cx="2754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Symbol" panose="05050102010706020507" pitchFamily="18" charset="2"/>
              </a:rPr>
              <a:t> Lauréats AAP DGOS 2020</a:t>
            </a:r>
            <a:endParaRPr lang="fr-FR" sz="1800" b="1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3311" y="4024976"/>
            <a:ext cx="10207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836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phase de cadrage</a:t>
            </a:r>
          </a:p>
          <a:p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Polypose adénomateuse familiale (PAF ), </a:t>
            </a:r>
            <a:r>
              <a:rPr lang="fr-FR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 Mas</a:t>
            </a:r>
            <a:endParaRPr lang="fr-FR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46D7BC-19DC-4441-BF5E-EDAD99890299}"/>
              </a:ext>
            </a:extLst>
          </p:cNvPr>
          <p:cNvSpPr txBox="1"/>
          <p:nvPr/>
        </p:nvSpPr>
        <p:spPr>
          <a:xfrm>
            <a:off x="268215" y="4929543"/>
            <a:ext cx="102078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836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projet</a:t>
            </a:r>
          </a:p>
          <a:p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Achalasie œsophagienne, M. </a:t>
            </a:r>
            <a:r>
              <a:rPr lang="fr-FR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Aumar</a:t>
            </a:r>
            <a:endParaRPr lang="fr-F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Omphalo</a:t>
            </a: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-hépatocèle géante, R. </a:t>
            </a:r>
            <a:r>
              <a:rPr lang="fr-FR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Boukhris</a:t>
            </a:r>
            <a:endParaRPr lang="fr-F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POIC adulte, F Joly</a:t>
            </a:r>
          </a:p>
          <a:p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DCSI, JP Hugot’</a:t>
            </a:r>
            <a:endParaRPr lang="fr-FR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1FD8F23-69CA-47FA-813C-64CE235D693E}"/>
              </a:ext>
            </a:extLst>
          </p:cNvPr>
          <p:cNvSpPr/>
          <p:nvPr/>
        </p:nvSpPr>
        <p:spPr>
          <a:xfrm>
            <a:off x="6211617" y="4644727"/>
            <a:ext cx="4248472" cy="18237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708D5F-A126-4FFC-AD08-88EA02AB1E55}"/>
              </a:ext>
            </a:extLst>
          </p:cNvPr>
          <p:cNvSpPr txBox="1"/>
          <p:nvPr/>
        </p:nvSpPr>
        <p:spPr>
          <a:xfrm>
            <a:off x="6238481" y="5104199"/>
            <a:ext cx="42484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Accompagnement de la filière  : 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chargée de mission dédiée et soutien financier</a:t>
            </a:r>
          </a:p>
        </p:txBody>
      </p:sp>
      <p:sp>
        <p:nvSpPr>
          <p:cNvPr id="8" name="Étoile : 5 branches 7">
            <a:extLst>
              <a:ext uri="{FF2B5EF4-FFF2-40B4-BE49-F238E27FC236}">
                <a16:creationId xmlns:a16="http://schemas.microsoft.com/office/drawing/2014/main" id="{62653504-02D2-4F75-8203-F8F024E20769}"/>
              </a:ext>
            </a:extLst>
          </p:cNvPr>
          <p:cNvSpPr/>
          <p:nvPr/>
        </p:nvSpPr>
        <p:spPr>
          <a:xfrm>
            <a:off x="9523830" y="5775929"/>
            <a:ext cx="431382" cy="38491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618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81273" y="296886"/>
            <a:ext cx="10337789" cy="708172"/>
          </a:xfrm>
        </p:spPr>
        <p:txBody>
          <a:bodyPr/>
          <a:lstStyle/>
          <a:p>
            <a:r>
              <a:rPr lang="fr-FR" sz="2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Impasse et Errance Diagnostique </a:t>
            </a:r>
          </a:p>
          <a:p>
            <a:r>
              <a:rPr lang="fr-FR" sz="2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Guides de codage BAMARA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7306" y="1650433"/>
            <a:ext cx="10515595" cy="874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42" b="1" dirty="0">
                <a:solidFill>
                  <a:srgbClr val="E836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Objectif : </a:t>
            </a:r>
            <a:r>
              <a:rPr lang="fr-FR" sz="1842" b="1" dirty="0">
                <a:solidFill>
                  <a:schemeClr val="tx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uniformiser le remplissage des données dans </a:t>
            </a:r>
            <a:r>
              <a:rPr lang="fr-FR" sz="1842" b="1" dirty="0" err="1">
                <a:solidFill>
                  <a:schemeClr val="tx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BaMaRa</a:t>
            </a:r>
            <a:r>
              <a:rPr lang="fr-FR" sz="1842" b="1" dirty="0">
                <a:solidFill>
                  <a:schemeClr val="tx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faciliter l’exploitation des données</a:t>
            </a:r>
            <a:endParaRPr lang="fr-FR" sz="1842" dirty="0">
              <a:solidFill>
                <a:schemeClr val="tx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r-FR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842" b="1" dirty="0">
                <a:solidFill>
                  <a:srgbClr val="E836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Outils créés par la filière :	</a:t>
            </a:r>
            <a:r>
              <a:rPr lang="fr-FR" sz="1842" dirty="0">
                <a:solidFill>
                  <a:srgbClr val="C836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	</a:t>
            </a:r>
            <a:endParaRPr lang="fr-FR" sz="1842" dirty="0">
              <a:solidFill>
                <a:srgbClr val="C8368D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0800000" flipV="1">
            <a:off x="1026220" y="6668333"/>
            <a:ext cx="8928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orbel" panose="020B0503020204020204" pitchFamily="34" charset="0"/>
              </a:rPr>
              <a:t>Guides disponibles en format papier ou téléchargement sur le site FIMATHO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4786" y="2674989"/>
            <a:ext cx="41747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700" b="1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Guides de Codage spécifiques par CRMR</a:t>
            </a:r>
            <a:endParaRPr lang="fr-FR" sz="1700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Wingdings" panose="05000000000000000000" pitchFamily="2" charset="2"/>
            </a:endParaRPr>
          </a:p>
          <a:p>
            <a:pPr indent="-360657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fr-FR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Listing des pathologies avec les codes</a:t>
            </a:r>
          </a:p>
          <a:p>
            <a:r>
              <a:rPr lang="fr-FR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     ORPHA associés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fr-FR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Instruction de codage pour les formes </a:t>
            </a:r>
          </a:p>
          <a:p>
            <a:r>
              <a:rPr lang="fr-FR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     particulières</a:t>
            </a:r>
            <a:endParaRPr lang="fr-FR" sz="1700" dirty="0"/>
          </a:p>
        </p:txBody>
      </p:sp>
      <p:sp>
        <p:nvSpPr>
          <p:cNvPr id="7" name="Rectangle 6"/>
          <p:cNvSpPr/>
          <p:nvPr/>
        </p:nvSpPr>
        <p:spPr>
          <a:xfrm>
            <a:off x="176128" y="2695299"/>
            <a:ext cx="3584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700" b="1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Guide de Codage Générique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fr-FR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reprend les bases du codage sur </a:t>
            </a:r>
            <a:r>
              <a:rPr lang="fr-FR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BaMaRa</a:t>
            </a:r>
            <a:r>
              <a:rPr lang="fr-FR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en mode autonome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6" y="3965740"/>
            <a:ext cx="4020122" cy="22735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00324" y="2709210"/>
            <a:ext cx="21371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00" b="1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Bordereaux papiers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08" y="4298189"/>
            <a:ext cx="3471858" cy="190704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46818" t="21214" r="19156" b="-338"/>
          <a:stretch/>
        </p:blipFill>
        <p:spPr>
          <a:xfrm>
            <a:off x="8216373" y="3551513"/>
            <a:ext cx="2105026" cy="2753494"/>
          </a:xfrm>
          <a:prstGeom prst="rect">
            <a:avLst/>
          </a:prstGeom>
        </p:spPr>
      </p:pic>
      <p:sp>
        <p:nvSpPr>
          <p:cNvPr id="11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>
          <a:xfrm>
            <a:off x="9955213" y="7021513"/>
            <a:ext cx="550862" cy="401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13269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86531" y="318321"/>
            <a:ext cx="10337800" cy="657756"/>
          </a:xfrm>
        </p:spPr>
        <p:txBody>
          <a:bodyPr/>
          <a:lstStyle/>
          <a:p>
            <a:pPr>
              <a:defRPr/>
            </a:pPr>
            <a:r>
              <a:rPr lang="fr-FR" sz="2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Impasse et Errance Diagnostique </a:t>
            </a:r>
          </a:p>
          <a:p>
            <a:pPr>
              <a:defRPr/>
            </a:pPr>
            <a:r>
              <a:rPr lang="fr-FR" sz="2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Clés du diagnostic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547442" y="3092423"/>
            <a:ext cx="672202" cy="667525"/>
            <a:chOff x="298920" y="3291830"/>
            <a:chExt cx="902398" cy="902398"/>
          </a:xfrm>
        </p:grpSpPr>
        <p:sp>
          <p:nvSpPr>
            <p:cNvPr id="9" name="Ellipse 8"/>
            <p:cNvSpPr/>
            <p:nvPr/>
          </p:nvSpPr>
          <p:spPr>
            <a:xfrm>
              <a:off x="298920" y="3291830"/>
              <a:ext cx="902398" cy="90239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orbel" panose="020B0503020204020204" pitchFamily="34" charset="0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9" t="45001" r="12039" b="1612"/>
            <a:stretch/>
          </p:blipFill>
          <p:spPr>
            <a:xfrm>
              <a:off x="505766" y="3454997"/>
              <a:ext cx="576064" cy="57606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275870" y="3220085"/>
            <a:ext cx="3601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800" b="1" dirty="0">
                <a:solidFill>
                  <a:srgbClr val="0A478D"/>
                </a:solidFill>
                <a:latin typeface="Corbel" panose="020B0503020204020204" pitchFamily="34" charset="0"/>
              </a:rPr>
              <a:t>Pourquoi les CLÉS ?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134398" y="3725974"/>
            <a:ext cx="266297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orbel" panose="020B0503020204020204" pitchFamily="34" charset="0"/>
              </a:rPr>
              <a:t>Orienter</a:t>
            </a:r>
            <a:r>
              <a:rPr lang="fr-FR" sz="1800" dirty="0">
                <a:solidFill>
                  <a:schemeClr val="bg1"/>
                </a:solidFill>
                <a:latin typeface="Corbel" panose="020B0503020204020204" pitchFamily="34" charset="0"/>
              </a:rPr>
              <a:t> vers un diagnostic de maladie rare et vers le bon expert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4716" y="6235527"/>
            <a:ext cx="8414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fr-FR" altLang="fr-FR" sz="2400" dirty="0">
                <a:latin typeface="Corbel" panose="020B0503020204020204" pitchFamily="34" charset="0"/>
                <a:ea typeface="Lato Medium" panose="020F0502020204030203" pitchFamily="34" charset="0"/>
                <a:cs typeface="Lato Medium" panose="020F0502020204030203" pitchFamily="34" charset="0"/>
                <a:sym typeface="Wingdings" panose="05000000000000000000" pitchFamily="2" charset="2"/>
              </a:rPr>
              <a:t>Site internet inter-filières dédié </a:t>
            </a:r>
            <a:r>
              <a:rPr lang="fr-FR" altLang="fr-FR" sz="2400" b="1" dirty="0">
                <a:latin typeface="Corbel" panose="020B0503020204020204" pitchFamily="34" charset="0"/>
                <a:ea typeface="Lato Medium" panose="020F0502020204030203" pitchFamily="34" charset="0"/>
                <a:cs typeface="Lato Medium" panose="020F0502020204030203" pitchFamily="34" charset="0"/>
                <a:sym typeface="Wingdings" panose="05000000000000000000" pitchFamily="2" charset="2"/>
              </a:rPr>
              <a:t>: </a:t>
            </a:r>
            <a:r>
              <a:rPr lang="fr-FR" sz="2400" dirty="0">
                <a:latin typeface="Corbel" panose="020B0503020204020204" pitchFamily="34" charset="0"/>
                <a:hlinkClick r:id="rId3"/>
              </a:rPr>
              <a:t>www.clesdiagnostic.fr</a:t>
            </a:r>
            <a:endParaRPr lang="fr-FR" altLang="fr-FR" sz="2400" b="1" dirty="0">
              <a:latin typeface="Corbel" panose="020B0503020204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65CBB0-5C6D-4E6D-82F1-B78D4F06EEE6}"/>
              </a:ext>
            </a:extLst>
          </p:cNvPr>
          <p:cNvSpPr/>
          <p:nvPr/>
        </p:nvSpPr>
        <p:spPr>
          <a:xfrm>
            <a:off x="177800" y="1558893"/>
            <a:ext cx="10337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OBJECTIF</a:t>
            </a: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fr-FR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guider la prise en charge en soins primaires </a:t>
            </a: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(chez le généraliste, pédiatre de ville…) vers des explorations simples, non invasives et peu coûteuses, et éventuellement </a:t>
            </a:r>
            <a:r>
              <a:rPr lang="fr-FR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orienter vers un diagnostic de maladie rare </a:t>
            </a: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</a:t>
            </a:r>
            <a:r>
              <a:rPr lang="fr-FR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 le bon expert</a:t>
            </a: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DFDCFBA1-5807-482D-9908-543E8010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569" y="4678041"/>
            <a:ext cx="1810097" cy="33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0A478D"/>
                </a:solidFill>
                <a:latin typeface="Corbel" panose="020B0503020204020204" pitchFamily="34" charset="0"/>
              </a:rPr>
              <a:t>LIER</a:t>
            </a:r>
            <a:r>
              <a:rPr lang="fr-FR" altLang="fr-FR" sz="1800" dirty="0">
                <a:solidFill>
                  <a:srgbClr val="0A478D"/>
                </a:solidFill>
                <a:latin typeface="Corbel" panose="020B0503020204020204" pitchFamily="34" charset="0"/>
              </a:rPr>
              <a:t> </a:t>
            </a:r>
            <a:r>
              <a:rPr lang="fr-FR" altLang="fr-FR" sz="1800" dirty="0">
                <a:solidFill>
                  <a:srgbClr val="000000"/>
                </a:solidFill>
                <a:latin typeface="Corbel" panose="020B0503020204020204" pitchFamily="34" charset="0"/>
              </a:rPr>
              <a:t>les éléments entre eux</a:t>
            </a:r>
            <a:endParaRPr lang="fr-FR" altLang="fr-FR" sz="3200" dirty="0">
              <a:latin typeface="Corbel" panose="020B0503020204020204" pitchFamily="34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3C3B3CB0-5ADF-45BC-9EBF-A8E5F5836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683" y="4644067"/>
            <a:ext cx="2164253" cy="32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A7C830"/>
                </a:solidFill>
                <a:latin typeface="Corbel" panose="020B0503020204020204" pitchFamily="34" charset="0"/>
              </a:rPr>
              <a:t>STATUER</a:t>
            </a:r>
            <a:r>
              <a:rPr lang="fr-FR" altLang="fr-FR" sz="1800" dirty="0">
                <a:solidFill>
                  <a:srgbClr val="A7C830"/>
                </a:solidFill>
                <a:latin typeface="Corbel" panose="020B0503020204020204" pitchFamily="34" charset="0"/>
              </a:rPr>
              <a:t> </a:t>
            </a:r>
            <a:r>
              <a:rPr lang="fr-FR" altLang="fr-FR" sz="1800" dirty="0">
                <a:solidFill>
                  <a:srgbClr val="000000"/>
                </a:solidFill>
                <a:latin typeface="Corbel" panose="020B0503020204020204" pitchFamily="34" charset="0"/>
              </a:rPr>
              <a:t>sur le diagnostic définitif</a:t>
            </a:r>
            <a:endParaRPr lang="fr-FR" altLang="fr-FR" sz="3200" dirty="0">
              <a:latin typeface="Corbel" panose="020B0503020204020204" pitchFamily="34" charset="0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41A838B3-ACDE-4182-82C5-BFDB3015C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738" y="4645279"/>
            <a:ext cx="2168964" cy="32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5DC5EC"/>
                </a:solidFill>
                <a:latin typeface="Corbel" panose="020B0503020204020204" pitchFamily="34" charset="0"/>
              </a:rPr>
              <a:t>ÉLIMINER</a:t>
            </a:r>
            <a:r>
              <a:rPr lang="fr-FR" altLang="fr-FR" sz="1800" dirty="0">
                <a:solidFill>
                  <a:srgbClr val="5DC5EC"/>
                </a:solidFill>
                <a:latin typeface="Corbel" panose="020B0503020204020204" pitchFamily="34" charset="0"/>
              </a:rPr>
              <a:t> </a:t>
            </a:r>
            <a:r>
              <a:rPr lang="fr-FR" altLang="fr-FR" sz="1800" dirty="0">
                <a:solidFill>
                  <a:srgbClr val="000000"/>
                </a:solidFill>
                <a:latin typeface="Corbel" panose="020B0503020204020204" pitchFamily="34" charset="0"/>
              </a:rPr>
              <a:t>(diagnostic différentiel)</a:t>
            </a:r>
            <a:endParaRPr lang="fr-FR" altLang="fr-FR" sz="3200" dirty="0">
              <a:latin typeface="Corbel" panose="020B0503020204020204" pitchFamily="34" charset="0"/>
            </a:endParaRPr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9C48CC58-7D60-4BA8-9839-37539F6EABE2}"/>
              </a:ext>
            </a:extLst>
          </p:cNvPr>
          <p:cNvGrpSpPr>
            <a:grpSpLocks/>
          </p:cNvGrpSpPr>
          <p:nvPr/>
        </p:nvGrpSpPr>
        <p:grpSpPr bwMode="auto">
          <a:xfrm>
            <a:off x="2231758" y="4647325"/>
            <a:ext cx="553769" cy="580780"/>
            <a:chOff x="106795141" y="107343590"/>
            <a:chExt cx="368930" cy="386899"/>
          </a:xfrm>
        </p:grpSpPr>
        <p:sp>
          <p:nvSpPr>
            <p:cNvPr id="28" name="Oval 14">
              <a:extLst>
                <a:ext uri="{FF2B5EF4-FFF2-40B4-BE49-F238E27FC236}">
                  <a16:creationId xmlns:a16="http://schemas.microsoft.com/office/drawing/2014/main" id="{4DDA12CC-3154-44EC-BEE5-6B8E668AB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5141" y="107361559"/>
              <a:ext cx="368930" cy="368930"/>
            </a:xfrm>
            <a:prstGeom prst="ellipse">
              <a:avLst/>
            </a:prstGeom>
            <a:solidFill>
              <a:srgbClr val="0A478D"/>
            </a:solidFill>
            <a:ln w="25400" algn="ctr">
              <a:solidFill>
                <a:srgbClr val="0A478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latin typeface="Corbel" panose="020B0503020204020204" pitchFamily="34" charset="0"/>
              </a:endParaRPr>
            </a:p>
          </p:txBody>
        </p:sp>
        <p:sp>
          <p:nvSpPr>
            <p:cNvPr id="29" name="Text Box 15">
              <a:extLst>
                <a:ext uri="{FF2B5EF4-FFF2-40B4-BE49-F238E27FC236}">
                  <a16:creationId xmlns:a16="http://schemas.microsoft.com/office/drawing/2014/main" id="{00B977A3-5F8D-49E3-88DC-D00F6D248C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885949" y="107343590"/>
              <a:ext cx="271550" cy="384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C5E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A478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Lato Black" panose="020F0502020204030203" pitchFamily="34" charset="0"/>
                </a:defRPr>
              </a:lvl1pPr>
            </a:lstStyle>
            <a:p>
              <a:r>
                <a:rPr lang="fr-FR" altLang="fr-FR" sz="3200" dirty="0">
                  <a:latin typeface="Corbel" panose="020B0503020204020204" pitchFamily="34" charset="0"/>
                </a:rPr>
                <a:t>L</a:t>
              </a:r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996F6E4D-1A23-4BEB-85F4-AC1EF11ECABA}"/>
              </a:ext>
            </a:extLst>
          </p:cNvPr>
          <p:cNvGrpSpPr>
            <a:grpSpLocks/>
          </p:cNvGrpSpPr>
          <p:nvPr/>
        </p:nvGrpSpPr>
        <p:grpSpPr bwMode="auto">
          <a:xfrm>
            <a:off x="4868102" y="4681725"/>
            <a:ext cx="553766" cy="580565"/>
            <a:chOff x="106795141" y="107849912"/>
            <a:chExt cx="368930" cy="385277"/>
          </a:xfrm>
        </p:grpSpPr>
        <p:sp>
          <p:nvSpPr>
            <p:cNvPr id="31" name="Oval 17">
              <a:extLst>
                <a:ext uri="{FF2B5EF4-FFF2-40B4-BE49-F238E27FC236}">
                  <a16:creationId xmlns:a16="http://schemas.microsoft.com/office/drawing/2014/main" id="{C61CF844-8962-47E3-8E86-0AD8742BE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5141" y="107849912"/>
              <a:ext cx="368930" cy="368930"/>
            </a:xfrm>
            <a:prstGeom prst="ellipse">
              <a:avLst/>
            </a:prstGeom>
            <a:solidFill>
              <a:srgbClr val="5FC8EB"/>
            </a:solidFill>
            <a:ln w="25400" algn="ctr">
              <a:solidFill>
                <a:srgbClr val="5FC8E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latin typeface="Corbel" panose="020B0503020204020204" pitchFamily="34" charset="0"/>
              </a:endParaRPr>
            </a:p>
          </p:txBody>
        </p:sp>
        <p:sp>
          <p:nvSpPr>
            <p:cNvPr id="32" name="Text Box 18">
              <a:extLst>
                <a:ext uri="{FF2B5EF4-FFF2-40B4-BE49-F238E27FC236}">
                  <a16:creationId xmlns:a16="http://schemas.microsoft.com/office/drawing/2014/main" id="{D27A86F9-1C12-40E3-986D-9E1659F35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840312" y="107850561"/>
              <a:ext cx="271550" cy="384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C5E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A478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3200" dirty="0">
                  <a:solidFill>
                    <a:srgbClr val="FFFFFF"/>
                  </a:solidFill>
                  <a:latin typeface="Corbel" panose="020B0503020204020204" pitchFamily="34" charset="0"/>
                </a:rPr>
                <a:t>É</a:t>
              </a:r>
            </a:p>
          </p:txBody>
        </p:sp>
      </p:grpSp>
      <p:grpSp>
        <p:nvGrpSpPr>
          <p:cNvPr id="33" name="Group 19">
            <a:extLst>
              <a:ext uri="{FF2B5EF4-FFF2-40B4-BE49-F238E27FC236}">
                <a16:creationId xmlns:a16="http://schemas.microsoft.com/office/drawing/2014/main" id="{FDE08B2C-D6B2-45BB-AA15-903AC2336692}"/>
              </a:ext>
            </a:extLst>
          </p:cNvPr>
          <p:cNvGrpSpPr>
            <a:grpSpLocks/>
          </p:cNvGrpSpPr>
          <p:nvPr/>
        </p:nvGrpSpPr>
        <p:grpSpPr bwMode="auto">
          <a:xfrm>
            <a:off x="7877083" y="4651760"/>
            <a:ext cx="553768" cy="613441"/>
            <a:chOff x="106795141" y="108326714"/>
            <a:chExt cx="368930" cy="408659"/>
          </a:xfrm>
        </p:grpSpPr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6F1973AB-2587-4E25-BC45-FBB895496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5141" y="108338266"/>
              <a:ext cx="368930" cy="368930"/>
            </a:xfrm>
            <a:prstGeom prst="ellipse">
              <a:avLst/>
            </a:prstGeom>
            <a:solidFill>
              <a:srgbClr val="A7C830"/>
            </a:solidFill>
            <a:ln w="25400" algn="ctr">
              <a:solidFill>
                <a:srgbClr val="A7C83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latin typeface="Corbel" panose="020B0503020204020204" pitchFamily="34" charset="0"/>
              </a:endParaRPr>
            </a:p>
          </p:txBody>
        </p:sp>
        <p:sp>
          <p:nvSpPr>
            <p:cNvPr id="35" name="Text Box 21">
              <a:extLst>
                <a:ext uri="{FF2B5EF4-FFF2-40B4-BE49-F238E27FC236}">
                  <a16:creationId xmlns:a16="http://schemas.microsoft.com/office/drawing/2014/main" id="{01CE1A7E-8863-4A8F-A4FA-5308D53AA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847313" y="108326714"/>
              <a:ext cx="271550" cy="408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C5E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A478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Lato Black" panose="020F0502020204030203" pitchFamily="34" charset="0"/>
                </a:defRPr>
              </a:lvl1pPr>
            </a:lstStyle>
            <a:p>
              <a:r>
                <a:rPr lang="fr-FR" altLang="fr-FR" sz="3200" dirty="0">
                  <a:latin typeface="Corbel" panose="020B0503020204020204" pitchFamily="34" charset="0"/>
                </a:rPr>
                <a:t>S</a:t>
              </a:r>
            </a:p>
          </p:txBody>
        </p:sp>
      </p:grpSp>
      <p:sp>
        <p:nvSpPr>
          <p:cNvPr id="36" name="Text Box 2">
            <a:extLst>
              <a:ext uri="{FF2B5EF4-FFF2-40B4-BE49-F238E27FC236}">
                <a16:creationId xmlns:a16="http://schemas.microsoft.com/office/drawing/2014/main" id="{C8CD5FF3-528F-4155-A8EF-2CE95E486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23" y="4646708"/>
            <a:ext cx="1735810" cy="44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E72E75"/>
                </a:solidFill>
                <a:latin typeface="Corbel" panose="020B0503020204020204" pitchFamily="34" charset="0"/>
              </a:rPr>
              <a:t>CIBLER</a:t>
            </a:r>
            <a:r>
              <a:rPr lang="fr-FR" altLang="fr-FR" sz="1800" dirty="0">
                <a:solidFill>
                  <a:srgbClr val="E72E75"/>
                </a:solidFill>
                <a:latin typeface="Corbel" panose="020B0503020204020204" pitchFamily="34" charset="0"/>
              </a:rPr>
              <a:t> </a:t>
            </a:r>
            <a:r>
              <a:rPr lang="fr-FR" altLang="fr-FR" sz="1800" dirty="0">
                <a:solidFill>
                  <a:srgbClr val="000000"/>
                </a:solidFill>
                <a:latin typeface="Corbel" panose="020B0503020204020204" pitchFamily="34" charset="0"/>
              </a:rPr>
              <a:t>les signes</a:t>
            </a:r>
            <a:endParaRPr lang="fr-FR" altLang="fr-FR" sz="3200" dirty="0">
              <a:latin typeface="Corbel" panose="020B0503020204020204" pitchFamily="34" charset="0"/>
            </a:endParaRP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64B63DF7-3C35-4729-BC0E-538D27E37FFF}"/>
              </a:ext>
            </a:extLst>
          </p:cNvPr>
          <p:cNvGrpSpPr>
            <a:grpSpLocks/>
          </p:cNvGrpSpPr>
          <p:nvPr/>
        </p:nvGrpSpPr>
        <p:grpSpPr bwMode="auto">
          <a:xfrm>
            <a:off x="232951" y="4651114"/>
            <a:ext cx="553768" cy="577368"/>
            <a:chOff x="106795141" y="106863220"/>
            <a:chExt cx="368930" cy="384628"/>
          </a:xfrm>
        </p:grpSpPr>
        <p:sp>
          <p:nvSpPr>
            <p:cNvPr id="38" name="Oval 11">
              <a:extLst>
                <a:ext uri="{FF2B5EF4-FFF2-40B4-BE49-F238E27FC236}">
                  <a16:creationId xmlns:a16="http://schemas.microsoft.com/office/drawing/2014/main" id="{01E7D8F9-09EC-486C-B53F-31397EDF8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5141" y="106873206"/>
              <a:ext cx="368930" cy="368930"/>
            </a:xfrm>
            <a:prstGeom prst="ellipse">
              <a:avLst/>
            </a:prstGeom>
            <a:solidFill>
              <a:srgbClr val="E72E75"/>
            </a:solidFill>
            <a:ln w="25400" algn="ctr">
              <a:solidFill>
                <a:srgbClr val="E72E7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latin typeface="Corbel" panose="020B0503020204020204" pitchFamily="34" charset="0"/>
              </a:endParaRPr>
            </a:p>
          </p:txBody>
        </p:sp>
        <p:sp>
          <p:nvSpPr>
            <p:cNvPr id="39" name="Text Box 12">
              <a:extLst>
                <a:ext uri="{FF2B5EF4-FFF2-40B4-BE49-F238E27FC236}">
                  <a16:creationId xmlns:a16="http://schemas.microsoft.com/office/drawing/2014/main" id="{A994D187-26B2-49D2-A423-0CE49AB14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865313" y="106863220"/>
              <a:ext cx="271550" cy="384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C5E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A478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3200" dirty="0">
                  <a:solidFill>
                    <a:srgbClr val="FFFFFF"/>
                  </a:solidFill>
                  <a:latin typeface="Corbel" panose="020B0503020204020204" pitchFamily="34" charset="0"/>
                </a:rPr>
                <a:t>C</a:t>
              </a:r>
              <a:endParaRPr lang="fr-FR" altLang="fr-FR" sz="3600" dirty="0">
                <a:latin typeface="Corbel" panose="020B0503020204020204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A84B736-CD7D-4770-865F-0C244DCA3775}"/>
              </a:ext>
            </a:extLst>
          </p:cNvPr>
          <p:cNvSpPr/>
          <p:nvPr/>
        </p:nvSpPr>
        <p:spPr>
          <a:xfrm>
            <a:off x="6953" y="1354520"/>
            <a:ext cx="1067593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86531" y="318321"/>
            <a:ext cx="10337800" cy="657756"/>
          </a:xfrm>
        </p:spPr>
        <p:txBody>
          <a:bodyPr/>
          <a:lstStyle/>
          <a:p>
            <a:pPr>
              <a:defRPr/>
            </a:pPr>
            <a:r>
              <a:rPr lang="fr-FR" sz="2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Impasse et Errance Diagnostique </a:t>
            </a:r>
          </a:p>
          <a:p>
            <a:pPr>
              <a:defRPr/>
            </a:pPr>
            <a:r>
              <a:rPr lang="fr-FR" sz="2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Clés du diagnostic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CC7A9A9-C932-47B5-9F8D-BDE89AC8D65D}"/>
              </a:ext>
            </a:extLst>
          </p:cNvPr>
          <p:cNvGrpSpPr/>
          <p:nvPr/>
        </p:nvGrpSpPr>
        <p:grpSpPr>
          <a:xfrm>
            <a:off x="2064236" y="1404367"/>
            <a:ext cx="6564927" cy="655981"/>
            <a:chOff x="3535867" y="1545112"/>
            <a:chExt cx="6564927" cy="655981"/>
          </a:xfrm>
        </p:grpSpPr>
        <p:grpSp>
          <p:nvGrpSpPr>
            <p:cNvPr id="44" name="Groupe 43"/>
            <p:cNvGrpSpPr/>
            <p:nvPr/>
          </p:nvGrpSpPr>
          <p:grpSpPr>
            <a:xfrm>
              <a:off x="5634732" y="1545112"/>
              <a:ext cx="2703678" cy="655981"/>
              <a:chOff x="-181018" y="2859782"/>
              <a:chExt cx="2376264" cy="537228"/>
            </a:xfrm>
          </p:grpSpPr>
          <p:sp>
            <p:nvSpPr>
              <p:cNvPr id="45" name="Rectangle à coins arrondis 44"/>
              <p:cNvSpPr/>
              <p:nvPr/>
            </p:nvSpPr>
            <p:spPr>
              <a:xfrm>
                <a:off x="-181018" y="3022228"/>
                <a:ext cx="2376264" cy="230766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14" y="2859782"/>
                <a:ext cx="1728192" cy="537228"/>
              </a:xfrm>
              <a:prstGeom prst="rect">
                <a:avLst/>
              </a:prstGeom>
            </p:spPr>
          </p:pic>
        </p:grpSp>
        <p:sp>
          <p:nvSpPr>
            <p:cNvPr id="47" name="Rectangle 46"/>
            <p:cNvSpPr/>
            <p:nvPr/>
          </p:nvSpPr>
          <p:spPr>
            <a:xfrm>
              <a:off x="3535867" y="1642268"/>
              <a:ext cx="207238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altLang="fr-FR" sz="2400" b="1" dirty="0">
                  <a:latin typeface="Corbel" panose="020B0503020204020204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EXEMPLE DE 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504419" y="1642269"/>
              <a:ext cx="15963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altLang="fr-FR" sz="2400" b="1" dirty="0">
                  <a:latin typeface="Corbel" panose="020B0503020204020204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CRACMO</a:t>
              </a:r>
            </a:p>
          </p:txBody>
        </p:sp>
      </p:grpSp>
      <p:sp>
        <p:nvSpPr>
          <p:cNvPr id="54" name="ZoneTexte 53"/>
          <p:cNvSpPr txBox="1"/>
          <p:nvPr/>
        </p:nvSpPr>
        <p:spPr>
          <a:xfrm rot="10800000" flipV="1">
            <a:off x="920066" y="6973777"/>
            <a:ext cx="8849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E8368B"/>
                </a:solidFill>
                <a:latin typeface="Corbel" panose="020B0503020204020204" pitchFamily="34" charset="0"/>
              </a:rPr>
              <a:t>Des candidats pour développer des CLÉS pour FIMATHO ?</a:t>
            </a:r>
          </a:p>
        </p:txBody>
      </p:sp>
      <p:sp>
        <p:nvSpPr>
          <p:cNvPr id="41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>
          <a:xfrm>
            <a:off x="9955213" y="7021513"/>
            <a:ext cx="550862" cy="401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/>
              <a:t>20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6C95F76B-2F01-4AB3-B035-CA058F3A1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9" y="2054369"/>
            <a:ext cx="8707601" cy="486809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125D4D0-B581-40C4-9DCF-FBA081B7A650}"/>
              </a:ext>
            </a:extLst>
          </p:cNvPr>
          <p:cNvSpPr/>
          <p:nvPr/>
        </p:nvSpPr>
        <p:spPr>
          <a:xfrm>
            <a:off x="6953" y="1354520"/>
            <a:ext cx="1067593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104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93436" y="439633"/>
            <a:ext cx="10337789" cy="914400"/>
          </a:xfrm>
        </p:spPr>
        <p:txBody>
          <a:bodyPr/>
          <a:lstStyle/>
          <a:p>
            <a:r>
              <a:rPr lang="fr-FR" dirty="0"/>
              <a:t>Ressources sur Site Internet - RCP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61BBC9-0B87-4EF0-8667-3C80E73B7B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E55995B-EC4B-4E95-95B8-460CA0DA134A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b="72653"/>
          <a:stretch/>
        </p:blipFill>
        <p:spPr>
          <a:xfrm>
            <a:off x="-2977" y="1533062"/>
            <a:ext cx="10693400" cy="561224"/>
          </a:xfrm>
          <a:prstGeom prst="rect">
            <a:avLst/>
          </a:prstGeom>
        </p:spPr>
      </p:pic>
      <p:cxnSp>
        <p:nvCxnSpPr>
          <p:cNvPr id="11" name="Connecteur droit avec flèche 10"/>
          <p:cNvCxnSpPr>
            <a:cxnSpLocks/>
          </p:cNvCxnSpPr>
          <p:nvPr/>
        </p:nvCxnSpPr>
        <p:spPr>
          <a:xfrm flipH="1">
            <a:off x="7218908" y="1792397"/>
            <a:ext cx="1057562" cy="431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C0488869-5C36-40BA-AFE1-732BB7ADD5C8}"/>
              </a:ext>
            </a:extLst>
          </p:cNvPr>
          <p:cNvSpPr/>
          <p:nvPr/>
        </p:nvSpPr>
        <p:spPr>
          <a:xfrm>
            <a:off x="8386167" y="1447938"/>
            <a:ext cx="488925" cy="43204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B59A3C-0604-4745-857B-11B8F6FE56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99"/>
          <a:stretch/>
        </p:blipFill>
        <p:spPr>
          <a:xfrm>
            <a:off x="0" y="2340471"/>
            <a:ext cx="10693400" cy="49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1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fr-FR" dirty="0"/>
              <a:t>RCP – Réunion de Concertation Pluridisciplinaire </a:t>
            </a:r>
            <a:endParaRPr lang="fr-FR" b="0" dirty="0"/>
          </a:p>
        </p:txBody>
      </p:sp>
      <p:sp>
        <p:nvSpPr>
          <p:cNvPr id="33795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6638594-1F84-4FA7-A49C-92FDB372520F}" type="slidenum">
              <a:rPr lang="fr-FR" altLang="fr-FR"/>
              <a:pPr/>
              <a:t>18</a:t>
            </a:fld>
            <a:endParaRPr lang="fr-FR" altLang="fr-FR"/>
          </a:p>
        </p:txBody>
      </p:sp>
      <p:sp>
        <p:nvSpPr>
          <p:cNvPr id="33796" name="ZoneTexte 4"/>
          <p:cNvSpPr txBox="1">
            <a:spLocks noChangeArrowheads="1"/>
          </p:cNvSpPr>
          <p:nvPr/>
        </p:nvSpPr>
        <p:spPr bwMode="auto">
          <a:xfrm>
            <a:off x="444805" y="1499528"/>
            <a:ext cx="9821251" cy="530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5850" indent="-3429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rgbClr val="08A1D9"/>
                </a:solidFill>
                <a:latin typeface="Corbel" panose="020B0503020204020204" pitchFamily="34" charset="0"/>
              </a:rPr>
              <a:t>Création d’une nouvelle RCP : </a:t>
            </a:r>
            <a:r>
              <a:rPr lang="fr-FR" altLang="fr-FR" dirty="0">
                <a:latin typeface="Corbel" panose="020B0503020204020204" pitchFamily="34" charset="0"/>
              </a:rPr>
              <a:t>Pathologies maternelles et grossesse</a:t>
            </a:r>
          </a:p>
          <a:p>
            <a:pPr eaLnBrk="1" hangingPunct="1"/>
            <a:endParaRPr lang="fr-FR" altLang="fr-FR" sz="1500" dirty="0">
              <a:latin typeface="Corbel" panose="020B0503020204020204" pitchFamily="34" charset="0"/>
            </a:endParaRPr>
          </a:p>
          <a:p>
            <a:pPr eaLnBrk="1" hangingPunct="1"/>
            <a:r>
              <a:rPr lang="fr-FR" altLang="fr-FR" b="1" dirty="0">
                <a:solidFill>
                  <a:srgbClr val="08A1D9"/>
                </a:solidFill>
                <a:latin typeface="Corbel" panose="020B0503020204020204" pitchFamily="34" charset="0"/>
              </a:rPr>
              <a:t>Pathologies concernées : </a:t>
            </a:r>
            <a:r>
              <a:rPr lang="fr-FR" altLang="fr-FR" dirty="0">
                <a:latin typeface="Corbel" panose="020B0503020204020204" pitchFamily="34" charset="0"/>
              </a:rPr>
              <a:t>Maladies du réseau FIMATHO (atrésie de l’œsophage, hernie de coupole diaphragmatique, omphalocèle, </a:t>
            </a:r>
            <a:r>
              <a:rPr lang="fr-FR" altLang="fr-FR" dirty="0" err="1">
                <a:latin typeface="Corbel" panose="020B0503020204020204" pitchFamily="34" charset="0"/>
              </a:rPr>
              <a:t>laparoschisis</a:t>
            </a:r>
            <a:r>
              <a:rPr lang="fr-FR" altLang="fr-FR" dirty="0">
                <a:latin typeface="Corbel" panose="020B0503020204020204" pitchFamily="34" charset="0"/>
              </a:rPr>
              <a:t>…) dans un premier temps puis ouverte à des pathologies d’autres filières</a:t>
            </a:r>
          </a:p>
          <a:p>
            <a:pPr eaLnBrk="1" hangingPunct="1"/>
            <a:endParaRPr lang="fr-FR" altLang="fr-FR" sz="1500" b="1" dirty="0">
              <a:latin typeface="Corbel" panose="020B0503020204020204" pitchFamily="34" charset="0"/>
            </a:endParaRPr>
          </a:p>
          <a:p>
            <a:pPr algn="just" eaLnBrk="1" hangingPunct="1"/>
            <a:r>
              <a:rPr lang="fr-FR" altLang="fr-FR" b="1" dirty="0">
                <a:solidFill>
                  <a:srgbClr val="08A1D9"/>
                </a:solidFill>
                <a:latin typeface="Corbel" panose="020B0503020204020204" pitchFamily="34" charset="0"/>
              </a:rPr>
              <a:t>Patientes concernées :  </a:t>
            </a:r>
            <a:r>
              <a:rPr lang="fr-FR" altLang="fr-FR" dirty="0">
                <a:latin typeface="Corbel" panose="020B0503020204020204" pitchFamily="34" charset="0"/>
              </a:rPr>
              <a:t>Toute patiente porteuse d’une malformation congénitale ou maladie rare abdomino-thoracique qui </a:t>
            </a:r>
            <a:r>
              <a:rPr lang="fr-FR" altLang="fr-FR" b="1" dirty="0">
                <a:latin typeface="Corbel" panose="020B0503020204020204" pitchFamily="34" charset="0"/>
              </a:rPr>
              <a:t>souhaite être enceinte ou est déjà enceinte</a:t>
            </a:r>
            <a:r>
              <a:rPr lang="fr-FR" altLang="fr-FR" dirty="0">
                <a:latin typeface="Corbel" panose="020B0503020204020204" pitchFamily="34" charset="0"/>
              </a:rPr>
              <a:t> et pour laquelle le </a:t>
            </a:r>
            <a:r>
              <a:rPr lang="fr-FR" altLang="fr-FR" b="1" dirty="0">
                <a:latin typeface="Corbel" panose="020B0503020204020204" pitchFamily="34" charset="0"/>
              </a:rPr>
              <a:t>médecin qui la suit se pose des questions concernant le suivi et/ou la prise en charge</a:t>
            </a:r>
          </a:p>
          <a:p>
            <a:pPr algn="just" eaLnBrk="1" hangingPunct="1"/>
            <a:endParaRPr lang="fr-FR" altLang="fr-FR" sz="1500" dirty="0">
              <a:latin typeface="Corbel" panose="020B0503020204020204" pitchFamily="34" charset="0"/>
            </a:endParaRPr>
          </a:p>
          <a:p>
            <a:pPr algn="just" eaLnBrk="1" hangingPunct="1"/>
            <a:r>
              <a:rPr lang="fr-FR" altLang="fr-FR" b="1" dirty="0">
                <a:solidFill>
                  <a:srgbClr val="08A1D9"/>
                </a:solidFill>
                <a:latin typeface="Corbel" panose="020B0503020204020204" pitchFamily="34" charset="0"/>
              </a:rPr>
              <a:t>Objectif : </a:t>
            </a:r>
            <a:r>
              <a:rPr lang="fr-FR" dirty="0">
                <a:latin typeface="Corbel" panose="020B0503020204020204" pitchFamily="34" charset="0"/>
              </a:rPr>
              <a:t>Evaluer les risques de la grossesse sur la maladie et/ou les conséquences de la maladie sur la grossesse</a:t>
            </a:r>
            <a:endParaRPr lang="fr-FR" altLang="fr-FR" i="1" dirty="0">
              <a:latin typeface="Corbel" panose="020B0503020204020204" pitchFamily="34" charset="0"/>
            </a:endParaRPr>
          </a:p>
          <a:p>
            <a:pPr eaLnBrk="1" hangingPunct="1"/>
            <a:endParaRPr lang="fr-FR" altLang="fr-FR" sz="1500" dirty="0">
              <a:latin typeface="Corbel" panose="020B0503020204020204" pitchFamily="34" charset="0"/>
            </a:endParaRPr>
          </a:p>
          <a:p>
            <a:pPr lvl="1" eaLnBrk="1" hangingPunct="1"/>
            <a:r>
              <a:rPr lang="fr-FR" altLang="fr-FR" b="1" dirty="0">
                <a:latin typeface="Corbel" panose="020B0503020204020204" pitchFamily="34" charset="0"/>
              </a:rPr>
              <a:t>Coordination </a:t>
            </a:r>
            <a:r>
              <a:rPr lang="fr-FR" altLang="fr-FR" dirty="0">
                <a:latin typeface="Corbel" panose="020B0503020204020204" pitchFamily="34" charset="0"/>
              </a:rPr>
              <a:t>: Pr </a:t>
            </a:r>
            <a:r>
              <a:rPr lang="fr-FR" altLang="fr-FR" dirty="0" err="1">
                <a:latin typeface="Corbel" panose="020B0503020204020204" pitchFamily="34" charset="0"/>
              </a:rPr>
              <a:t>Benachi</a:t>
            </a:r>
            <a:r>
              <a:rPr lang="fr-FR" altLang="fr-FR" dirty="0">
                <a:latin typeface="Corbel" panose="020B0503020204020204" pitchFamily="34" charset="0"/>
              </a:rPr>
              <a:t> et Pr </a:t>
            </a:r>
            <a:r>
              <a:rPr lang="fr-FR" altLang="fr-FR" dirty="0" err="1">
                <a:latin typeface="Corbel" panose="020B0503020204020204" pitchFamily="34" charset="0"/>
              </a:rPr>
              <a:t>Houfflin</a:t>
            </a:r>
            <a:r>
              <a:rPr lang="fr-FR" altLang="fr-FR" dirty="0">
                <a:latin typeface="Corbel" panose="020B0503020204020204" pitchFamily="34" charset="0"/>
              </a:rPr>
              <a:t> </a:t>
            </a:r>
            <a:r>
              <a:rPr lang="fr-FR" altLang="fr-FR" dirty="0" err="1">
                <a:latin typeface="Corbel" panose="020B0503020204020204" pitchFamily="34" charset="0"/>
              </a:rPr>
              <a:t>Debarge</a:t>
            </a:r>
            <a:endParaRPr lang="fr-FR" altLang="fr-FR" dirty="0">
              <a:latin typeface="Corbel" panose="020B0503020204020204" pitchFamily="34" charset="0"/>
            </a:endParaRPr>
          </a:p>
          <a:p>
            <a:pPr lvl="1" eaLnBrk="1" hangingPunct="1"/>
            <a:r>
              <a:rPr lang="fr-FR" altLang="fr-FR" b="1" dirty="0">
                <a:latin typeface="Corbel" panose="020B0503020204020204" pitchFamily="34" charset="0"/>
              </a:rPr>
              <a:t>Quorum : </a:t>
            </a:r>
            <a:r>
              <a:rPr lang="fr-FR" altLang="fr-FR" i="1" dirty="0">
                <a:latin typeface="Corbel" panose="020B0503020204020204" pitchFamily="34" charset="0"/>
              </a:rPr>
              <a:t>à définir</a:t>
            </a:r>
          </a:p>
          <a:p>
            <a:pPr lvl="1" eaLnBrk="1" hangingPunct="1"/>
            <a:r>
              <a:rPr lang="fr-FR" altLang="fr-FR" b="1" dirty="0">
                <a:latin typeface="Corbel" panose="020B0503020204020204" pitchFamily="34" charset="0"/>
              </a:rPr>
              <a:t>Fréquence : </a:t>
            </a:r>
            <a:r>
              <a:rPr lang="fr-FR" altLang="fr-FR" dirty="0">
                <a:latin typeface="Corbel" panose="020B0503020204020204" pitchFamily="34" charset="0"/>
              </a:rPr>
              <a:t>1 fois/2 mois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63" y="1420813"/>
            <a:ext cx="1067593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A8DF76AE-D755-4230-ACF8-5F1DAE21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86" y="6768148"/>
            <a:ext cx="6192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5850" indent="-3429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b="1" u="sng" dirty="0">
                <a:solidFill>
                  <a:srgbClr val="08A1D9"/>
                </a:solidFill>
                <a:latin typeface="Corbel" panose="020B0503020204020204" pitchFamily="34" charset="0"/>
              </a:rPr>
              <a:t>Lancement de la RCP prévu fin 2023 </a:t>
            </a:r>
            <a:endParaRPr lang="fr-FR" altLang="fr-FR" sz="2400" u="sng" dirty="0">
              <a:solidFill>
                <a:srgbClr val="08A1D9"/>
              </a:solidFill>
              <a:latin typeface="Corbel" panose="020B050302020402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0063DFC-5BB4-4666-8AA3-544828A495C2}"/>
              </a:ext>
            </a:extLst>
          </p:cNvPr>
          <p:cNvCxnSpPr/>
          <p:nvPr/>
        </p:nvCxnSpPr>
        <p:spPr>
          <a:xfrm>
            <a:off x="1026220" y="5700967"/>
            <a:ext cx="0" cy="887158"/>
          </a:xfrm>
          <a:prstGeom prst="line">
            <a:avLst/>
          </a:prstGeom>
          <a:ln w="57150">
            <a:solidFill>
              <a:srgbClr val="C836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46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DDCDBC9-EDAE-4238-A923-5D18A08445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124" y="138113"/>
            <a:ext cx="10337789" cy="914400"/>
          </a:xfrm>
        </p:spPr>
        <p:txBody>
          <a:bodyPr/>
          <a:lstStyle/>
          <a:p>
            <a:r>
              <a:rPr lang="fr-FR" dirty="0"/>
              <a:t>ORALITE</a:t>
            </a:r>
          </a:p>
          <a:p>
            <a:r>
              <a:rPr lang="fr-FR" dirty="0"/>
              <a:t>Application mobile TOPLA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89D6DD-8002-4724-A7A3-B9D7C992B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D5345-040D-4C5F-B0BD-70728E1362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58D35BF-5065-4195-AD98-F13441ACC42E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CDF49-C5B7-4FC0-A7C5-E6DF6B72C44E}"/>
              </a:ext>
            </a:extLst>
          </p:cNvPr>
          <p:cNvSpPr/>
          <p:nvPr/>
        </p:nvSpPr>
        <p:spPr>
          <a:xfrm>
            <a:off x="522164" y="1763960"/>
            <a:ext cx="102663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fr-F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 application mobile pour:</a:t>
            </a:r>
          </a:p>
          <a:p>
            <a:pPr lvl="1"/>
            <a:endParaRPr lang="fr-FR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soutenir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 parents au quotidien avec leur enfant présentant un trouble alimentaire pédiatrique </a:t>
            </a:r>
          </a:p>
          <a:p>
            <a:pPr marL="800100" lvl="1" indent="-342900">
              <a:buFontTx/>
              <a:buChar char="-"/>
            </a:pP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Aider à remettre </a:t>
            </a: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convivialité et le plaisir 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 centre des repas</a:t>
            </a:r>
          </a:p>
          <a:p>
            <a:pPr marL="800100" lvl="1" indent="-342900">
              <a:buFontTx/>
              <a:buChar char="-"/>
            </a:pP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Mettre à disposition des parents des sources</a:t>
            </a: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d’information fiables</a:t>
            </a:r>
            <a:r>
              <a:rPr lang="fr-FR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accessibles (gratuites).</a:t>
            </a:r>
          </a:p>
          <a:p>
            <a:pPr marL="800100" lvl="1" indent="-342900">
              <a:buFontTx/>
              <a:buChar char="-"/>
            </a:pPr>
            <a:endParaRPr lang="fr-F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1" indent="0"/>
            <a:endParaRPr lang="fr-F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Sponsors: Fondations Roquette et Groupama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Lancement prévu S1 2024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5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21D03-FCD6-48F9-B76C-3E1DDA5E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graphicFrame>
        <p:nvGraphicFramePr>
          <p:cNvPr id="5" name="Espace réservé du graphique SmartArt 4">
            <a:extLst>
              <a:ext uri="{FF2B5EF4-FFF2-40B4-BE49-F238E27FC236}">
                <a16:creationId xmlns:a16="http://schemas.microsoft.com/office/drawing/2014/main" id="{638C29E5-91B3-448F-B057-4532D9D2426D}"/>
              </a:ext>
            </a:extLst>
          </p:cNvPr>
          <p:cNvGraphicFramePr>
            <a:graphicFrameLocks noGrp="1"/>
          </p:cNvGraphicFramePr>
          <p:nvPr>
            <p:ph type="dgm" sz="quarter" idx="16"/>
            <p:extLst>
              <p:ext uri="{D42A27DB-BD31-4B8C-83A1-F6EECF244321}">
                <p14:modId xmlns:p14="http://schemas.microsoft.com/office/powerpoint/2010/main" val="251339226"/>
              </p:ext>
            </p:extLst>
          </p:nvPr>
        </p:nvGraphicFramePr>
        <p:xfrm>
          <a:off x="795338" y="1836738"/>
          <a:ext cx="9159875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88B2A4-3D0E-4EAC-9A79-8D862146B2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340F2DE1-A01D-4648-9212-BD8E80E9A326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8B4FC2-F1F5-4AF2-9088-69A559A09859}"/>
              </a:ext>
            </a:extLst>
          </p:cNvPr>
          <p:cNvSpPr txBox="1"/>
          <p:nvPr/>
        </p:nvSpPr>
        <p:spPr>
          <a:xfrm>
            <a:off x="1026220" y="212444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D05CE0-61DA-4108-B685-2D05AA2D343F}"/>
              </a:ext>
            </a:extLst>
          </p:cNvPr>
          <p:cNvSpPr txBox="1"/>
          <p:nvPr/>
        </p:nvSpPr>
        <p:spPr>
          <a:xfrm>
            <a:off x="1442793" y="292082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32626F-2D91-4072-B876-9DC9FA1F85AA}"/>
              </a:ext>
            </a:extLst>
          </p:cNvPr>
          <p:cNvSpPr txBox="1"/>
          <p:nvPr/>
        </p:nvSpPr>
        <p:spPr>
          <a:xfrm>
            <a:off x="1642274" y="3708994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311D5B-FAB3-4D58-86E6-58168B105277}"/>
              </a:ext>
            </a:extLst>
          </p:cNvPr>
          <p:cNvSpPr txBox="1"/>
          <p:nvPr/>
        </p:nvSpPr>
        <p:spPr>
          <a:xfrm>
            <a:off x="1622813" y="4477960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751E22-13F9-4A54-823C-1A2130188D60}"/>
              </a:ext>
            </a:extLst>
          </p:cNvPr>
          <p:cNvSpPr txBox="1"/>
          <p:nvPr/>
        </p:nvSpPr>
        <p:spPr>
          <a:xfrm>
            <a:off x="1442793" y="526612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927429-949F-4049-BD12-EEB563F21E06}"/>
              </a:ext>
            </a:extLst>
          </p:cNvPr>
          <p:cNvSpPr txBox="1"/>
          <p:nvPr/>
        </p:nvSpPr>
        <p:spPr>
          <a:xfrm>
            <a:off x="1026220" y="6012879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30312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2B7CF4-2C6C-4FF9-ADB4-D0A1F9D042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286" y="164163"/>
            <a:ext cx="10337789" cy="914400"/>
          </a:xfrm>
        </p:spPr>
        <p:txBody>
          <a:bodyPr/>
          <a:lstStyle/>
          <a:p>
            <a:r>
              <a:rPr lang="fr-FR" dirty="0" err="1"/>
              <a:t>Oralite</a:t>
            </a:r>
            <a:endParaRPr lang="fr-FR" dirty="0"/>
          </a:p>
          <a:p>
            <a:r>
              <a:rPr lang="fr-FR" dirty="0"/>
              <a:t>Application mobile TOPLA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11C4DE-170B-4D10-AAE0-AE43A1ADB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806" y="1568221"/>
            <a:ext cx="10369152" cy="28758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5CFD43-2ADC-4CB2-B933-56116CBD62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F1176-DF43-4A28-8499-D4E3BF53615F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8687329D-B4C8-49F1-B714-D94949755C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06340" y="6504143"/>
            <a:ext cx="7344816" cy="51736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Application gratuite &amp; accessible à tous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8DD3F4-8B40-455D-A3D6-2C6EB2A98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"/>
          <a:stretch/>
        </p:blipFill>
        <p:spPr>
          <a:xfrm>
            <a:off x="793094" y="1503828"/>
            <a:ext cx="8792351" cy="475856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E29EFB1-F0E4-48DC-B829-FB10E2339598}"/>
              </a:ext>
            </a:extLst>
          </p:cNvPr>
          <p:cNvSpPr/>
          <p:nvPr/>
        </p:nvSpPr>
        <p:spPr>
          <a:xfrm>
            <a:off x="2629254" y="1567959"/>
            <a:ext cx="5120030" cy="944442"/>
          </a:xfrm>
          <a:prstGeom prst="roundRect">
            <a:avLst/>
          </a:prstGeom>
          <a:solidFill>
            <a:srgbClr val="E3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42" dirty="0">
                <a:solidFill>
                  <a:sysClr val="windowText" lastClr="000000"/>
                </a:solidFill>
              </a:rPr>
              <a:t>Fonctionnalités élaborées par des professionnels de santé et en partenariat avec des parents concernés par les TAP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88FE72-9EBF-461B-95B2-2A760DBEA560}"/>
              </a:ext>
            </a:extLst>
          </p:cNvPr>
          <p:cNvSpPr/>
          <p:nvPr/>
        </p:nvSpPr>
        <p:spPr>
          <a:xfrm>
            <a:off x="8928989" y="1361249"/>
            <a:ext cx="632693" cy="695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42"/>
          </a:p>
        </p:txBody>
      </p:sp>
    </p:spTree>
    <p:extLst>
      <p:ext uri="{BB962C8B-B14F-4D97-AF65-F5344CB8AC3E}">
        <p14:creationId xmlns:p14="http://schemas.microsoft.com/office/powerpoint/2010/main" val="617875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1336675" y="1033223"/>
            <a:ext cx="8020050" cy="276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b" anchorCtr="0">
            <a:noAutofit/>
          </a:bodyPr>
          <a:lstStyle/>
          <a:p>
            <a:pPr>
              <a:buSzPts val="4400"/>
            </a:pPr>
            <a:r>
              <a:rPr lang="fr-FR" sz="3859" dirty="0"/>
              <a:t>PRÉVENTION DES TROUBLES ALIMENTAIRES PÉDIATRIQUES CHEZ LES ENFANTS A RISQUE</a:t>
            </a:r>
            <a:br>
              <a:rPr lang="fr-FR" sz="3859" dirty="0"/>
            </a:br>
            <a:r>
              <a:rPr lang="fr-FR" sz="3859" dirty="0"/>
              <a:t>(Hors prématurés)</a:t>
            </a:r>
            <a:endParaRPr sz="3859" dirty="0"/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336675" y="4539323"/>
            <a:ext cx="8020050" cy="145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rmAutofit/>
          </a:bodyPr>
          <a:lstStyle/>
          <a:p>
            <a:pPr marL="0" indent="0">
              <a:spcBef>
                <a:spcPts val="0"/>
              </a:spcBef>
              <a:buSzPts val="2240"/>
            </a:pPr>
            <a:r>
              <a:rPr lang="fr-FR" sz="2456"/>
              <a:t>Vers des recommandations nationales de bonne pratique. </a:t>
            </a:r>
            <a:endParaRPr sz="2456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2397CF-39C6-CB52-612F-0EEC205FB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099" y="5265443"/>
            <a:ext cx="1927412" cy="10095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A25CC6-F5A1-97C9-8373-C62378EBC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079" y="5265443"/>
            <a:ext cx="1371243" cy="10095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421845B-DB50-29A7-C22E-A78592D8B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888" y="5279654"/>
            <a:ext cx="1061506" cy="10067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532863" y="1307782"/>
            <a:ext cx="8661654" cy="118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ctr" anchorCtr="0">
            <a:normAutofit fontScale="90000"/>
          </a:bodyPr>
          <a:lstStyle/>
          <a:p>
            <a:pPr>
              <a:buSzPts val="4400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Objectif principal = établir des recommandations de bonnes pratiques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1002506" y="2577623"/>
            <a:ext cx="8659444" cy="386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/>
          <a:p>
            <a:pPr marL="40101" indent="0">
              <a:spcBef>
                <a:spcPts val="0"/>
              </a:spcBef>
              <a:buSzPts val="1760"/>
              <a:buNone/>
            </a:pPr>
            <a:r>
              <a:rPr lang="fr-FR" sz="2105" dirty="0">
                <a:solidFill>
                  <a:schemeClr val="accent1">
                    <a:lumMod val="50000"/>
                  </a:schemeClr>
                </a:solidFill>
              </a:rPr>
              <a:t>Pour les services prenant en charge:</a:t>
            </a:r>
            <a:endParaRPr sz="2105" dirty="0">
              <a:solidFill>
                <a:schemeClr val="accent1">
                  <a:lumMod val="50000"/>
                </a:schemeClr>
              </a:solidFill>
            </a:endParaRPr>
          </a:p>
          <a:p>
            <a:pPr marL="200505" indent="-171543">
              <a:buSzPts val="1960"/>
              <a:buFont typeface="Corbel"/>
              <a:buChar char="-"/>
            </a:pPr>
            <a:r>
              <a:rPr lang="fr-FR" sz="2105" dirty="0">
                <a:solidFill>
                  <a:schemeClr val="accent1">
                    <a:lumMod val="50000"/>
                  </a:schemeClr>
                </a:solidFill>
              </a:rPr>
              <a:t>Des nourrissons, né à terme, et âgé de 0 à 2 mois</a:t>
            </a:r>
            <a:endParaRPr sz="2105" dirty="0">
              <a:solidFill>
                <a:schemeClr val="accent1">
                  <a:lumMod val="50000"/>
                </a:schemeClr>
              </a:solidFill>
            </a:endParaRPr>
          </a:p>
          <a:p>
            <a:pPr marL="200505" indent="-171543">
              <a:buSzPts val="1960"/>
              <a:buFont typeface="Corbel"/>
              <a:buChar char="-"/>
            </a:pPr>
            <a:r>
              <a:rPr lang="fr-FR" sz="2105" dirty="0">
                <a:solidFill>
                  <a:schemeClr val="accent1">
                    <a:lumMod val="50000"/>
                  </a:schemeClr>
                </a:solidFill>
              </a:rPr>
              <a:t>Présentant des pathologies à risque de trouble alimentaire pédiatrique (hernie diaphragmatique, atrésie de l’œsophage, syndrome de grêle court hors ECUN du prématuré, maladie de Hirschsprung, omphalocèle, </a:t>
            </a:r>
            <a:r>
              <a:rPr lang="fr-FR" sz="2105" dirty="0" err="1">
                <a:solidFill>
                  <a:schemeClr val="accent1">
                    <a:lumMod val="50000"/>
                  </a:schemeClr>
                </a:solidFill>
              </a:rPr>
              <a:t>laparoschisis</a:t>
            </a:r>
            <a:r>
              <a:rPr lang="fr-FR" sz="2105" dirty="0">
                <a:solidFill>
                  <a:schemeClr val="accent1">
                    <a:lumMod val="50000"/>
                  </a:schemeClr>
                </a:solidFill>
              </a:rPr>
              <a:t>, diarrhées sévères du nouveau-né, POIC, fentes labio-palatines, syndrome de Pierre Robin, malformations </a:t>
            </a:r>
            <a:r>
              <a:rPr lang="fr-FR" sz="2105" dirty="0" err="1">
                <a:solidFill>
                  <a:schemeClr val="accent1">
                    <a:lumMod val="50000"/>
                  </a:schemeClr>
                </a:solidFill>
              </a:rPr>
              <a:t>cranio-faciales</a:t>
            </a:r>
            <a:r>
              <a:rPr lang="fr-FR" sz="2105" dirty="0">
                <a:solidFill>
                  <a:schemeClr val="accent1">
                    <a:lumMod val="50000"/>
                  </a:schemeClr>
                </a:solidFill>
              </a:rPr>
              <a:t> rares, cardiopathies congénitales complexes). </a:t>
            </a:r>
            <a:endParaRPr sz="2105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buSzPts val="1760"/>
              <a:buNone/>
            </a:pPr>
            <a:endParaRPr sz="2105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buSzPts val="1760"/>
              <a:buNone/>
            </a:pPr>
            <a:r>
              <a:rPr lang="fr-FR" sz="2105" dirty="0">
                <a:solidFill>
                  <a:schemeClr val="accent1">
                    <a:lumMod val="50000"/>
                  </a:schemeClr>
                </a:solidFill>
              </a:rPr>
              <a:t>Afin de limiter la prévalence des difficultés alimentaires. </a:t>
            </a:r>
            <a:endParaRPr sz="2105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/>
        </p:nvGrpSpPr>
        <p:grpSpPr>
          <a:xfrm>
            <a:off x="1005043" y="1254369"/>
            <a:ext cx="8654074" cy="1245444"/>
            <a:chOff x="2892" y="828619"/>
            <a:chExt cx="9866878" cy="1419984"/>
          </a:xfrm>
        </p:grpSpPr>
        <p:sp>
          <p:nvSpPr>
            <p:cNvPr id="115" name="Google Shape;115;p4"/>
            <p:cNvSpPr/>
            <p:nvPr/>
          </p:nvSpPr>
          <p:spPr>
            <a:xfrm>
              <a:off x="2892" y="83904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rgbClr val="525B1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16" name="Google Shape;116;p4"/>
            <p:cNvSpPr txBox="1"/>
            <p:nvPr/>
          </p:nvSpPr>
          <p:spPr>
            <a:xfrm>
              <a:off x="707669" y="83904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Etudes des pratiques professionnelles</a:t>
              </a:r>
              <a:endParaRPr sz="2017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155729" y="82861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rgbClr val="A4B72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18" name="Google Shape;118;p4"/>
            <p:cNvSpPr txBox="1"/>
            <p:nvPr/>
          </p:nvSpPr>
          <p:spPr>
            <a:xfrm>
              <a:off x="3860506" y="82861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Envoi du questionnaire </a:t>
              </a:r>
              <a:endParaRPr sz="2017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6345885" y="83904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rgbClr val="A4B72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20" name="Google Shape;120;p4"/>
            <p:cNvSpPr txBox="1"/>
            <p:nvPr/>
          </p:nvSpPr>
          <p:spPr>
            <a:xfrm>
              <a:off x="7050662" y="83904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Premiers résultats </a:t>
              </a:r>
              <a:endParaRPr sz="2017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21" name="Google Shape;121;p4"/>
          <p:cNvSpPr txBox="1">
            <a:spLocks noGrp="1"/>
          </p:cNvSpPr>
          <p:nvPr>
            <p:ph type="body" idx="1"/>
          </p:nvPr>
        </p:nvSpPr>
        <p:spPr>
          <a:xfrm>
            <a:off x="1002324" y="2868441"/>
            <a:ext cx="8659331" cy="3294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rmAutofit fontScale="92500" lnSpcReduction="20000"/>
          </a:bodyPr>
          <a:lstStyle/>
          <a:p>
            <a:pPr marL="40101" indent="0">
              <a:spcBef>
                <a:spcPts val="0"/>
              </a:spcBef>
              <a:buSzPts val="1760"/>
              <a:buNone/>
            </a:pP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Création d’un groupe de travail </a:t>
            </a:r>
            <a:r>
              <a:rPr lang="fr-FR" sz="2544" dirty="0" err="1">
                <a:solidFill>
                  <a:schemeClr val="accent1">
                    <a:lumMod val="50000"/>
                  </a:schemeClr>
                </a:solidFill>
              </a:rPr>
              <a:t>pluri-professionnel</a:t>
            </a: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 afin de créer le questionnaire:</a:t>
            </a: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spcBef>
                <a:spcPts val="0"/>
              </a:spcBef>
              <a:buSzPts val="1760"/>
              <a:buNone/>
            </a:pP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indent="-319694">
              <a:spcBef>
                <a:spcPts val="0"/>
              </a:spcBef>
              <a:buSzPts val="2140"/>
              <a:buChar char="-"/>
            </a:pP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4 orthophonistes</a:t>
            </a: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indent="-319694">
              <a:spcBef>
                <a:spcPts val="0"/>
              </a:spcBef>
              <a:buSzPts val="2140"/>
              <a:buChar char="-"/>
            </a:pP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6 pédiatres </a:t>
            </a: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indent="-319694">
              <a:spcBef>
                <a:spcPts val="0"/>
              </a:spcBef>
              <a:buSzPts val="2140"/>
              <a:buChar char="-"/>
            </a:pP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2 diététicienne</a:t>
            </a: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indent="-319694">
              <a:spcBef>
                <a:spcPts val="0"/>
              </a:spcBef>
              <a:buSzPts val="2140"/>
              <a:buChar char="-"/>
            </a:pP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4 IPDE ou IDE</a:t>
            </a: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indent="-319694">
              <a:spcBef>
                <a:spcPts val="0"/>
              </a:spcBef>
              <a:buSzPts val="2140"/>
              <a:buChar char="-"/>
            </a:pP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2 kinésithérapeutes</a:t>
            </a: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indent="-319694">
              <a:spcBef>
                <a:spcPts val="0"/>
              </a:spcBef>
              <a:buSzPts val="2140"/>
              <a:buChar char="-"/>
            </a:pP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2 psychomotriciennes</a:t>
            </a: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sz="2544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544" dirty="0">
                <a:solidFill>
                  <a:schemeClr val="accent1">
                    <a:lumMod val="50000"/>
                  </a:schemeClr>
                </a:solidFill>
              </a:rPr>
              <a:t>Venant de Paris, Lyon, Dijon, Lille et Limoges. </a:t>
            </a:r>
            <a:endParaRPr sz="2544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2147" y="3428099"/>
            <a:ext cx="3529516" cy="173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5"/>
          <p:cNvGrpSpPr/>
          <p:nvPr/>
        </p:nvGrpSpPr>
        <p:grpSpPr>
          <a:xfrm>
            <a:off x="1005043" y="1254369"/>
            <a:ext cx="8654074" cy="1245444"/>
            <a:chOff x="2892" y="828619"/>
            <a:chExt cx="9866878" cy="1419984"/>
          </a:xfrm>
        </p:grpSpPr>
        <p:sp>
          <p:nvSpPr>
            <p:cNvPr id="129" name="Google Shape;129;p5"/>
            <p:cNvSpPr/>
            <p:nvPr/>
          </p:nvSpPr>
          <p:spPr>
            <a:xfrm>
              <a:off x="2892" y="83904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30" name="Google Shape;130;p5"/>
            <p:cNvSpPr txBox="1"/>
            <p:nvPr/>
          </p:nvSpPr>
          <p:spPr>
            <a:xfrm>
              <a:off x="707669" y="83904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Etudes des pratiques professionnelles</a:t>
              </a:r>
              <a:endParaRPr sz="1842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155729" y="82861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rgbClr val="7C891D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3860506" y="82861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Envoi du questionnaire </a:t>
              </a:r>
              <a:endParaRPr sz="2017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6345885" y="83904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rgbClr val="A4B72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34" name="Google Shape;134;p5"/>
            <p:cNvSpPr txBox="1"/>
            <p:nvPr/>
          </p:nvSpPr>
          <p:spPr>
            <a:xfrm>
              <a:off x="7050662" y="83904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Premiers résultats </a:t>
              </a:r>
              <a:endParaRPr sz="2017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731488" y="3088130"/>
            <a:ext cx="9201218" cy="3035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rmAutofit/>
          </a:bodyPr>
          <a:lstStyle/>
          <a:p>
            <a:pPr marL="40101" indent="0">
              <a:spcBef>
                <a:spcPts val="0"/>
              </a:spcBef>
              <a:buSzPts val="1760"/>
              <a:buNone/>
            </a:pPr>
            <a:r>
              <a:rPr lang="fr-FR" sz="2631" u="sng" dirty="0">
                <a:solidFill>
                  <a:schemeClr val="accent1">
                    <a:lumMod val="50000"/>
                  </a:schemeClr>
                </a:solidFill>
              </a:rPr>
              <a:t>Questionnaire final: </a:t>
            </a: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buSzPts val="1760"/>
              <a:buNone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- Version en ligne</a:t>
            </a:r>
            <a:endParaRPr sz="263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00505" indent="-204961">
              <a:buSzPts val="2560"/>
              <a:buFont typeface="Corbel"/>
              <a:buChar char="-"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38 questions au total (dont 10 de présentation)</a:t>
            </a: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200505" indent="-204961">
              <a:buSzPts val="2560"/>
              <a:buFont typeface="Corbel"/>
              <a:buChar char="-"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Envoyé via la filière FIMATHO aux différents centres de références </a:t>
            </a: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200505" indent="-62379">
              <a:buSzPts val="1760"/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6"/>
          <p:cNvGrpSpPr/>
          <p:nvPr/>
        </p:nvGrpSpPr>
        <p:grpSpPr>
          <a:xfrm>
            <a:off x="1005043" y="1254369"/>
            <a:ext cx="8654074" cy="1245444"/>
            <a:chOff x="2892" y="828619"/>
            <a:chExt cx="9866878" cy="1419984"/>
          </a:xfrm>
        </p:grpSpPr>
        <p:sp>
          <p:nvSpPr>
            <p:cNvPr id="142" name="Google Shape;142;p6"/>
            <p:cNvSpPr/>
            <p:nvPr/>
          </p:nvSpPr>
          <p:spPr>
            <a:xfrm>
              <a:off x="2892" y="83904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43" name="Google Shape;143;p6"/>
            <p:cNvSpPr txBox="1"/>
            <p:nvPr/>
          </p:nvSpPr>
          <p:spPr>
            <a:xfrm>
              <a:off x="707669" y="83904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Etudes des pratiques professionnelles</a:t>
              </a:r>
              <a:endParaRPr sz="1842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3155729" y="82861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45" name="Google Shape;145;p6"/>
            <p:cNvSpPr txBox="1"/>
            <p:nvPr/>
          </p:nvSpPr>
          <p:spPr>
            <a:xfrm>
              <a:off x="3860506" y="82861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Envoi du questionnaire </a:t>
              </a:r>
              <a:endParaRPr sz="2017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6345885" y="839049"/>
              <a:ext cx="3523885" cy="1409554"/>
            </a:xfrm>
            <a:prstGeom prst="chevron">
              <a:avLst>
                <a:gd name="adj" fmla="val 50000"/>
              </a:avLst>
            </a:prstGeom>
            <a:solidFill>
              <a:srgbClr val="D3E06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80187" rIns="80187" bIns="8018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42"/>
            </a:p>
          </p:txBody>
        </p:sp>
        <p:sp>
          <p:nvSpPr>
            <p:cNvPr id="147" name="Google Shape;147;p6"/>
            <p:cNvSpPr txBox="1"/>
            <p:nvPr/>
          </p:nvSpPr>
          <p:spPr>
            <a:xfrm>
              <a:off x="7050662" y="839049"/>
              <a:ext cx="2114331" cy="1409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692" tIns="26883" rIns="26883" bIns="26883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17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Premiers résultats </a:t>
              </a:r>
              <a:endParaRPr sz="2017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48" name="Google Shape;148;p6"/>
          <p:cNvSpPr txBox="1">
            <a:spLocks noGrp="1"/>
          </p:cNvSpPr>
          <p:nvPr>
            <p:ph type="body" idx="1"/>
          </p:nvPr>
        </p:nvSpPr>
        <p:spPr>
          <a:xfrm>
            <a:off x="294898" y="2888681"/>
            <a:ext cx="8949144" cy="341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rmAutofit/>
          </a:bodyPr>
          <a:lstStyle/>
          <a:p>
            <a:pPr marL="40101" indent="0">
              <a:spcBef>
                <a:spcPts val="0"/>
              </a:spcBef>
              <a:buSzPts val="1760"/>
              <a:buNone/>
            </a:pP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spcBef>
                <a:spcPts val="0"/>
              </a:spcBef>
              <a:buSzPts val="1760"/>
              <a:buNone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151 questionnaires complétés partiellement ou complètement.</a:t>
            </a: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spcBef>
                <a:spcPts val="0"/>
              </a:spcBef>
              <a:buSzPts val="1760"/>
              <a:buNone/>
            </a:pP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spcBef>
                <a:spcPts val="0"/>
              </a:spcBef>
              <a:buSzPts val="1760"/>
              <a:buNone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Entre mi-mars 2022 et début juin 2022.</a:t>
            </a:r>
          </a:p>
          <a:p>
            <a:pPr marL="40101" indent="0">
              <a:spcBef>
                <a:spcPts val="0"/>
              </a:spcBef>
              <a:buSzPts val="1760"/>
              <a:buNone/>
            </a:pPr>
            <a:endParaRPr lang="fr-FR"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spcBef>
                <a:spcPts val="0"/>
              </a:spcBef>
              <a:buSzPts val="1760"/>
              <a:buNone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Revue complète de la littérature</a:t>
            </a: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buSzPts val="1760"/>
              <a:buNone/>
            </a:pP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>
              <a:buSzPts val="1760"/>
              <a:buNone/>
            </a:pPr>
            <a:endParaRPr dirty="0"/>
          </a:p>
          <a:p>
            <a:pPr marL="40101" indent="0">
              <a:buSzPts val="1760"/>
              <a:buNone/>
            </a:pPr>
            <a:endParaRPr dirty="0"/>
          </a:p>
        </p:txBody>
      </p:sp>
      <p:pic>
        <p:nvPicPr>
          <p:cNvPr id="149" name="Google Shape;14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0642" y="4245157"/>
            <a:ext cx="4112533" cy="205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1330aa77064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979" y="1217793"/>
            <a:ext cx="6933190" cy="490201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330aa77064_0_12"/>
          <p:cNvSpPr/>
          <p:nvPr/>
        </p:nvSpPr>
        <p:spPr>
          <a:xfrm>
            <a:off x="5109361" y="1217794"/>
            <a:ext cx="592031" cy="551773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57" name="Google Shape;157;g1330aa77064_0_12"/>
          <p:cNvSpPr/>
          <p:nvPr/>
        </p:nvSpPr>
        <p:spPr>
          <a:xfrm>
            <a:off x="5109361" y="2661473"/>
            <a:ext cx="474678" cy="42257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58" name="Google Shape;158;g1330aa77064_0_12"/>
          <p:cNvSpPr/>
          <p:nvPr/>
        </p:nvSpPr>
        <p:spPr>
          <a:xfrm>
            <a:off x="5243029" y="2156930"/>
            <a:ext cx="236813" cy="20523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59" name="Google Shape;159;g1330aa77064_0_12"/>
          <p:cNvSpPr/>
          <p:nvPr/>
        </p:nvSpPr>
        <p:spPr>
          <a:xfrm>
            <a:off x="4029759" y="2050738"/>
            <a:ext cx="343115" cy="31154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0" name="Google Shape;160;g1330aa77064_0_12"/>
          <p:cNvSpPr/>
          <p:nvPr/>
        </p:nvSpPr>
        <p:spPr>
          <a:xfrm>
            <a:off x="6204904" y="4029503"/>
            <a:ext cx="343115" cy="31154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1" name="Google Shape;161;g1330aa77064_0_12"/>
          <p:cNvSpPr/>
          <p:nvPr/>
        </p:nvSpPr>
        <p:spPr>
          <a:xfrm>
            <a:off x="6073341" y="3164173"/>
            <a:ext cx="474678" cy="42257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2" name="Google Shape;162;g1330aa77064_0_12"/>
          <p:cNvSpPr/>
          <p:nvPr/>
        </p:nvSpPr>
        <p:spPr>
          <a:xfrm>
            <a:off x="6908127" y="2548899"/>
            <a:ext cx="236813" cy="20523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3" name="Google Shape;163;g1330aa77064_0_12"/>
          <p:cNvSpPr/>
          <p:nvPr/>
        </p:nvSpPr>
        <p:spPr>
          <a:xfrm>
            <a:off x="6428516" y="2362168"/>
            <a:ext cx="236813" cy="20523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4" name="Google Shape;164;g1330aa77064_0_12"/>
          <p:cNvSpPr/>
          <p:nvPr/>
        </p:nvSpPr>
        <p:spPr>
          <a:xfrm>
            <a:off x="6665329" y="4341043"/>
            <a:ext cx="236813" cy="20523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5" name="Google Shape;165;g1330aa77064_0_12"/>
          <p:cNvSpPr/>
          <p:nvPr/>
        </p:nvSpPr>
        <p:spPr>
          <a:xfrm>
            <a:off x="5479841" y="4546281"/>
            <a:ext cx="236813" cy="20523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6" name="Google Shape;166;g1330aa77064_0_12"/>
          <p:cNvSpPr/>
          <p:nvPr/>
        </p:nvSpPr>
        <p:spPr>
          <a:xfrm>
            <a:off x="4691782" y="5327981"/>
            <a:ext cx="236813" cy="20523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7" name="Google Shape;167;g1330aa77064_0_12"/>
          <p:cNvSpPr/>
          <p:nvPr/>
        </p:nvSpPr>
        <p:spPr>
          <a:xfrm>
            <a:off x="4082910" y="3084051"/>
            <a:ext cx="236813" cy="20523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8" name="Google Shape;168;g1330aa77064_0_12"/>
          <p:cNvSpPr/>
          <p:nvPr/>
        </p:nvSpPr>
        <p:spPr>
          <a:xfrm>
            <a:off x="4767803" y="3084051"/>
            <a:ext cx="236813" cy="20523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42"/>
          </a:p>
        </p:txBody>
      </p:sp>
      <p:sp>
        <p:nvSpPr>
          <p:cNvPr id="169" name="Google Shape;169;g1330aa77064_0_12"/>
          <p:cNvSpPr txBox="1"/>
          <p:nvPr/>
        </p:nvSpPr>
        <p:spPr>
          <a:xfrm>
            <a:off x="664237" y="1345102"/>
            <a:ext cx="1974227" cy="56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80187" rIns="80187" bIns="8018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631" b="1">
                <a:solidFill>
                  <a:srgbClr val="38761D"/>
                </a:solidFill>
                <a:latin typeface="Corbel"/>
                <a:ea typeface="Corbel"/>
                <a:cs typeface="Corbel"/>
                <a:sym typeface="Corbel"/>
              </a:rPr>
              <a:t>IDE/ IPDE </a:t>
            </a:r>
            <a:endParaRPr sz="2631" b="1">
              <a:solidFill>
                <a:srgbClr val="38761D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0" name="Google Shape;170;g1330aa77064_0_12"/>
          <p:cNvSpPr txBox="1"/>
          <p:nvPr/>
        </p:nvSpPr>
        <p:spPr>
          <a:xfrm>
            <a:off x="488952" y="2450907"/>
            <a:ext cx="1974227" cy="553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80187" rIns="80187" bIns="8018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544" b="1">
                <a:solidFill>
                  <a:srgbClr val="A4B724"/>
                </a:solidFill>
                <a:latin typeface="Corbel"/>
                <a:ea typeface="Corbel"/>
                <a:cs typeface="Corbel"/>
                <a:sym typeface="Corbel"/>
              </a:rPr>
              <a:t>Pédiatre</a:t>
            </a:r>
            <a:endParaRPr sz="2544" b="1">
              <a:solidFill>
                <a:srgbClr val="A4B72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1" name="Google Shape;171;g1330aa77064_0_12"/>
          <p:cNvSpPr txBox="1"/>
          <p:nvPr/>
        </p:nvSpPr>
        <p:spPr>
          <a:xfrm>
            <a:off x="488952" y="5072224"/>
            <a:ext cx="2896743" cy="56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80187" rIns="80187" bIns="8018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631" b="1">
                <a:solidFill>
                  <a:srgbClr val="525B13"/>
                </a:solidFill>
                <a:latin typeface="Corbel"/>
                <a:ea typeface="Corbel"/>
                <a:cs typeface="Corbel"/>
                <a:sym typeface="Corbel"/>
              </a:rPr>
              <a:t>Orthophoniste</a:t>
            </a:r>
            <a:endParaRPr sz="2631" b="1">
              <a:solidFill>
                <a:srgbClr val="525B1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2" name="Google Shape;172;g1330aa77064_0_12"/>
          <p:cNvSpPr txBox="1"/>
          <p:nvPr/>
        </p:nvSpPr>
        <p:spPr>
          <a:xfrm>
            <a:off x="7237209" y="1345102"/>
            <a:ext cx="2763339" cy="56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80187" rIns="80187" bIns="8018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631" b="1">
                <a:solidFill>
                  <a:srgbClr val="525B13"/>
                </a:solidFill>
                <a:latin typeface="Corbel"/>
                <a:ea typeface="Corbel"/>
                <a:cs typeface="Corbel"/>
                <a:sym typeface="Corbel"/>
              </a:rPr>
              <a:t>Kinésithérapeute</a:t>
            </a:r>
            <a:endParaRPr sz="2631" b="1">
              <a:solidFill>
                <a:srgbClr val="525B1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3" name="Google Shape;173;g1330aa77064_0_12"/>
          <p:cNvSpPr txBox="1"/>
          <p:nvPr/>
        </p:nvSpPr>
        <p:spPr>
          <a:xfrm>
            <a:off x="7694257" y="2562867"/>
            <a:ext cx="2306291" cy="56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80187" rIns="80187" bIns="8018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631" b="1">
                <a:solidFill>
                  <a:srgbClr val="A4B724"/>
                </a:solidFill>
                <a:latin typeface="Corbel"/>
                <a:ea typeface="Corbel"/>
                <a:cs typeface="Corbel"/>
                <a:sym typeface="Corbel"/>
              </a:rPr>
              <a:t>Diététicien(ne)</a:t>
            </a:r>
            <a:endParaRPr sz="2631" b="1">
              <a:solidFill>
                <a:srgbClr val="A4B72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4" name="Google Shape;174;g1330aa77064_0_12"/>
          <p:cNvSpPr txBox="1"/>
          <p:nvPr/>
        </p:nvSpPr>
        <p:spPr>
          <a:xfrm>
            <a:off x="8173934" y="4838788"/>
            <a:ext cx="1346937" cy="56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80187" rIns="80187" bIns="8018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631" b="1">
                <a:solidFill>
                  <a:srgbClr val="525B13"/>
                </a:solidFill>
                <a:latin typeface="Corbel"/>
                <a:ea typeface="Corbel"/>
                <a:cs typeface="Corbel"/>
                <a:sym typeface="Corbel"/>
              </a:rPr>
              <a:t>AS/ AP</a:t>
            </a:r>
            <a:endParaRPr sz="2631" b="1">
              <a:solidFill>
                <a:srgbClr val="525B1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5" name="Google Shape;175;g1330aa77064_0_12"/>
          <p:cNvSpPr txBox="1"/>
          <p:nvPr/>
        </p:nvSpPr>
        <p:spPr>
          <a:xfrm>
            <a:off x="7601900" y="3780631"/>
            <a:ext cx="2398648" cy="56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80187" rIns="80187" bIns="8018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631" b="1">
                <a:solidFill>
                  <a:srgbClr val="7C891D"/>
                </a:solidFill>
                <a:latin typeface="Corbel"/>
                <a:ea typeface="Corbel"/>
                <a:cs typeface="Corbel"/>
                <a:sym typeface="Corbel"/>
              </a:rPr>
              <a:t>Psychologue</a:t>
            </a:r>
            <a:endParaRPr sz="2631" b="1">
              <a:solidFill>
                <a:srgbClr val="7C891D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6" name="Google Shape;176;g1330aa77064_0_12"/>
          <p:cNvSpPr txBox="1"/>
          <p:nvPr/>
        </p:nvSpPr>
        <p:spPr>
          <a:xfrm>
            <a:off x="488952" y="3754856"/>
            <a:ext cx="3302745" cy="56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80187" rIns="80187" bIns="8018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631" b="1">
                <a:solidFill>
                  <a:srgbClr val="7C891D"/>
                </a:solidFill>
                <a:latin typeface="Corbel"/>
                <a:ea typeface="Corbel"/>
                <a:cs typeface="Corbel"/>
                <a:sym typeface="Corbel"/>
              </a:rPr>
              <a:t>Psychomotricienne </a:t>
            </a:r>
            <a:endParaRPr sz="2631" b="1">
              <a:solidFill>
                <a:srgbClr val="7C891D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>
            <a:spLocks noGrp="1"/>
          </p:cNvSpPr>
          <p:nvPr>
            <p:ph type="title"/>
          </p:nvPr>
        </p:nvSpPr>
        <p:spPr>
          <a:xfrm>
            <a:off x="1002506" y="1307782"/>
            <a:ext cx="8661654" cy="118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ctr" anchorCtr="0">
            <a:normAutofit/>
          </a:bodyPr>
          <a:lstStyle/>
          <a:p>
            <a:pPr>
              <a:buSzPts val="4400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La suite… 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2" name="Google Shape;182;p7"/>
          <p:cNvSpPr txBox="1">
            <a:spLocks noGrp="1"/>
          </p:cNvSpPr>
          <p:nvPr>
            <p:ph type="body" idx="1"/>
          </p:nvPr>
        </p:nvSpPr>
        <p:spPr>
          <a:xfrm>
            <a:off x="1002506" y="2174675"/>
            <a:ext cx="8659331" cy="420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rmAutofit fontScale="92500" lnSpcReduction="10000"/>
          </a:bodyPr>
          <a:lstStyle/>
          <a:p>
            <a:pPr marL="40101" indent="0">
              <a:spcBef>
                <a:spcPts val="0"/>
              </a:spcBef>
              <a:buSzPts val="1760"/>
              <a:buNone/>
            </a:pPr>
            <a:endParaRPr dirty="0"/>
          </a:p>
          <a:p>
            <a:pPr marL="40101" indent="0" algn="ctr">
              <a:buSzPts val="1760"/>
              <a:buNone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Réalisation de recommandations par le groupe de travail en se basant sur les résultats du questionnaire et sur la revue de  littérature qui a été faite</a:t>
            </a:r>
          </a:p>
          <a:p>
            <a:pPr marL="40101" indent="0" algn="ctr">
              <a:buSzPts val="1760"/>
              <a:buNone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 algn="ctr">
              <a:buSzPts val="1760"/>
              <a:buNone/>
            </a:pPr>
            <a:r>
              <a:rPr lang="fr-FR" sz="2631" dirty="0">
                <a:solidFill>
                  <a:schemeClr val="accent1">
                    <a:lumMod val="50000"/>
                  </a:schemeClr>
                </a:solidFill>
              </a:rPr>
              <a:t>puis validation par un groupe d’expert via la méthode DELPHI </a:t>
            </a:r>
          </a:p>
          <a:p>
            <a:pPr marL="40101" indent="0" algn="ctr">
              <a:buSzPts val="1760"/>
              <a:buNone/>
            </a:pPr>
            <a:endParaRPr lang="fr-FR" sz="263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 algn="ctr">
              <a:buSzPts val="1760"/>
              <a:buNone/>
            </a:pPr>
            <a:r>
              <a:rPr lang="fr-FR" sz="2807" b="1" dirty="0">
                <a:solidFill>
                  <a:schemeClr val="accent1">
                    <a:lumMod val="50000"/>
                  </a:schemeClr>
                </a:solidFill>
              </a:rPr>
              <a:t>Qui est intéressé ?</a:t>
            </a:r>
          </a:p>
          <a:p>
            <a:pPr marL="40101" indent="0" algn="ctr">
              <a:buSzPts val="1760"/>
              <a:buNone/>
            </a:pPr>
            <a:endParaRPr lang="fr-FR" sz="2807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0101" indent="0" algn="ctr">
              <a:buSzPts val="1760"/>
              <a:buNone/>
            </a:pPr>
            <a:r>
              <a:rPr lang="fr-FR" sz="2807" dirty="0">
                <a:solidFill>
                  <a:schemeClr val="accent1">
                    <a:lumMod val="50000"/>
                  </a:schemeClr>
                </a:solidFill>
              </a:rPr>
              <a:t>sebastien.mur@chu-lille.fr</a:t>
            </a:r>
            <a:endParaRPr sz="2807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330aa77064_0_33"/>
          <p:cNvSpPr txBox="1">
            <a:spLocks noGrp="1"/>
          </p:cNvSpPr>
          <p:nvPr>
            <p:ph type="title"/>
          </p:nvPr>
        </p:nvSpPr>
        <p:spPr>
          <a:xfrm>
            <a:off x="1246040" y="1105242"/>
            <a:ext cx="8201343" cy="783323"/>
          </a:xfrm>
          <a:prstGeom prst="rect">
            <a:avLst/>
          </a:prstGeom>
        </p:spPr>
        <p:txBody>
          <a:bodyPr spcFirstLastPara="1" wrap="square" lIns="80187" tIns="40083" rIns="80187" bIns="40083" anchor="ctr" anchorCtr="0"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Merci de votre attention 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9" name="Google Shape;189;g1330aa77064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793" y="1967843"/>
            <a:ext cx="5443816" cy="3625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Soutien de la filière pour l’ETP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623930-19C5-4767-8B90-9EF267D53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185D18B8-A7D3-4DD4-B86A-1344BEAC285E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7806" y="1848109"/>
            <a:ext cx="99159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Chargée de mission dédiée à l’ETP pour :</a:t>
            </a:r>
          </a:p>
        </p:txBody>
      </p:sp>
      <p:sp>
        <p:nvSpPr>
          <p:cNvPr id="8" name="Flèche : pentagone 7">
            <a:extLst>
              <a:ext uri="{FF2B5EF4-FFF2-40B4-BE49-F238E27FC236}">
                <a16:creationId xmlns:a16="http://schemas.microsoft.com/office/drawing/2014/main" id="{55ADCDA1-03D2-4D35-BD57-8BA033A56DB6}"/>
              </a:ext>
            </a:extLst>
          </p:cNvPr>
          <p:cNvSpPr/>
          <p:nvPr/>
        </p:nvSpPr>
        <p:spPr>
          <a:xfrm>
            <a:off x="777448" y="3344955"/>
            <a:ext cx="9177765" cy="792088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Accompagner les CRMR et CCMR de filière dans la digitalisation de leurs programmes en assurant le suivi avec le prestataire</a:t>
            </a:r>
          </a:p>
        </p:txBody>
      </p:sp>
      <p:sp>
        <p:nvSpPr>
          <p:cNvPr id="9" name="Flèche : pentagone 8">
            <a:extLst>
              <a:ext uri="{FF2B5EF4-FFF2-40B4-BE49-F238E27FC236}">
                <a16:creationId xmlns:a16="http://schemas.microsoft.com/office/drawing/2014/main" id="{D0BE8328-1423-4DD9-B2AE-31408837FD65}"/>
              </a:ext>
            </a:extLst>
          </p:cNvPr>
          <p:cNvSpPr/>
          <p:nvPr/>
        </p:nvSpPr>
        <p:spPr>
          <a:xfrm>
            <a:off x="777448" y="4267118"/>
            <a:ext cx="9177765" cy="792088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Favoriser l’échange d’outils / de programmes entre les centres, mettre en relation les différents centres en fonction des besoins exprimés et des ressources disponibles</a:t>
            </a:r>
          </a:p>
        </p:txBody>
      </p:sp>
      <p:sp>
        <p:nvSpPr>
          <p:cNvPr id="10" name="Flèche : pentagone 9">
            <a:extLst>
              <a:ext uri="{FF2B5EF4-FFF2-40B4-BE49-F238E27FC236}">
                <a16:creationId xmlns:a16="http://schemas.microsoft.com/office/drawing/2014/main" id="{00BDB85D-9892-4780-8D2C-31F8AECAEB04}"/>
              </a:ext>
            </a:extLst>
          </p:cNvPr>
          <p:cNvSpPr/>
          <p:nvPr/>
        </p:nvSpPr>
        <p:spPr>
          <a:xfrm>
            <a:off x="777447" y="2410303"/>
            <a:ext cx="9177765" cy="79208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Aider à l’élaboration des dossiers de déclaration à l’ARS, et à la rédaction des rapports annuels et quadriennaux</a:t>
            </a:r>
          </a:p>
        </p:txBody>
      </p:sp>
      <p:sp>
        <p:nvSpPr>
          <p:cNvPr id="11" name="Flèche : pentagone 10">
            <a:extLst>
              <a:ext uri="{FF2B5EF4-FFF2-40B4-BE49-F238E27FC236}">
                <a16:creationId xmlns:a16="http://schemas.microsoft.com/office/drawing/2014/main" id="{E6BECD9C-DF0C-4ECF-BA5E-07856EF75151}"/>
              </a:ext>
            </a:extLst>
          </p:cNvPr>
          <p:cNvSpPr/>
          <p:nvPr/>
        </p:nvSpPr>
        <p:spPr>
          <a:xfrm>
            <a:off x="777448" y="5219846"/>
            <a:ext cx="9177765" cy="7920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Recenser les programmes développés sur le territoire et identifier les besoins spécifiques aux centres maladies rares</a:t>
            </a:r>
          </a:p>
        </p:txBody>
      </p:sp>
      <p:sp>
        <p:nvSpPr>
          <p:cNvPr id="12" name="Flèche : pentagone 11">
            <a:extLst>
              <a:ext uri="{FF2B5EF4-FFF2-40B4-BE49-F238E27FC236}">
                <a16:creationId xmlns:a16="http://schemas.microsoft.com/office/drawing/2014/main" id="{E979155F-DDB5-4312-B5AF-24BC1A334447}"/>
              </a:ext>
            </a:extLst>
          </p:cNvPr>
          <p:cNvSpPr/>
          <p:nvPr/>
        </p:nvSpPr>
        <p:spPr>
          <a:xfrm>
            <a:off x="777447" y="6172573"/>
            <a:ext cx="9177765" cy="92042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Participer aux groupes de travail des CRMR et IFSMR en lien avec l’ETP, organiser des réunions de travail, réaliser une veille de AAP concernant l’ETP et aider à l’élaboration des réponses…</a:t>
            </a:r>
          </a:p>
        </p:txBody>
      </p:sp>
    </p:spTree>
    <p:extLst>
      <p:ext uri="{BB962C8B-B14F-4D97-AF65-F5344CB8AC3E}">
        <p14:creationId xmlns:p14="http://schemas.microsoft.com/office/powerpoint/2010/main" val="229364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Gouvernance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E55995B-EC4B-4E95-95B8-460CA0DA134A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5589" t="46689" r="25927" b="17398"/>
          <a:stretch/>
        </p:blipFill>
        <p:spPr>
          <a:xfrm>
            <a:off x="112465" y="1846569"/>
            <a:ext cx="8056070" cy="33566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5084" t="48803" r="25758" b="33240"/>
          <a:stretch/>
        </p:blipFill>
        <p:spPr>
          <a:xfrm>
            <a:off x="883593" y="5495556"/>
            <a:ext cx="9622482" cy="19772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03114" y="5212421"/>
            <a:ext cx="2520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Comité Scientifique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2465" y="1487061"/>
            <a:ext cx="3715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Comité de Direction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66180" y="5203265"/>
            <a:ext cx="9849415" cy="224395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701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Soutien de la filière pour l’ETP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623930-19C5-4767-8B90-9EF267D53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124" y="1683026"/>
            <a:ext cx="5688632" cy="287585"/>
          </a:xfrm>
        </p:spPr>
        <p:txBody>
          <a:bodyPr/>
          <a:lstStyle/>
          <a:p>
            <a:pPr algn="l"/>
            <a:r>
              <a:rPr lang="fr-FR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Digitalisation des programmes – e-ETP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185D18B8-A7D3-4DD4-B86A-1344BEAC285E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7806" y="2214746"/>
            <a:ext cx="10116838" cy="3084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Collaboration avec la société </a:t>
            </a:r>
            <a:r>
              <a:rPr lang="fr-FR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Stimulab</a:t>
            </a: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afin de proposer aux CRMR/CCMR d’accéder à la </a:t>
            </a:r>
            <a:r>
              <a:rPr lang="fr-FR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plateforme numérique et sécurisée </a:t>
            </a: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la digitalisation des programmes d’ETP, avec accès à un ensemble de fonctionnalités :</a:t>
            </a:r>
          </a:p>
          <a:p>
            <a:pPr marL="863600" lvl="1" indent="-34290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Coordination des programmes </a:t>
            </a:r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(espace collaboration et de partage, </a:t>
            </a:r>
            <a:r>
              <a:rPr lang="fr-FR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reporting</a:t>
            </a:r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pour l’ARS)</a:t>
            </a:r>
          </a:p>
          <a:p>
            <a:pPr marL="863600" lvl="1" indent="-34290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Visio-conférence et animation d’atelier à distance</a:t>
            </a:r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sans aucune installation nécessaire</a:t>
            </a:r>
          </a:p>
          <a:p>
            <a:pPr marL="863600" lvl="1" indent="-34290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Modules pédagogiques et éducatifs numériques, personnalisés</a:t>
            </a:r>
            <a:r>
              <a:rPr lang="fr-F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pour les séances en présentiel ou à distance (quizz, tableau blanc, photolangage, cartes de Barrow…) ;</a:t>
            </a:r>
            <a:endParaRPr lang="fr-F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AutoShape 2" descr="Stimulab">
            <a:extLst>
              <a:ext uri="{FF2B5EF4-FFF2-40B4-BE49-F238E27FC236}">
                <a16:creationId xmlns:a16="http://schemas.microsoft.com/office/drawing/2014/main" id="{727F299A-5A68-4205-882B-7D183873D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4" descr="Image">
            <a:extLst>
              <a:ext uri="{FF2B5EF4-FFF2-40B4-BE49-F238E27FC236}">
                <a16:creationId xmlns:a16="http://schemas.microsoft.com/office/drawing/2014/main" id="{CA12A74E-7CA8-455A-9B4A-93E66E3D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020" y="1557611"/>
            <a:ext cx="2193300" cy="5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903D0F3-0042-474B-B3BD-F7A840A20B68}"/>
              </a:ext>
            </a:extLst>
          </p:cNvPr>
          <p:cNvSpPr/>
          <p:nvPr/>
        </p:nvSpPr>
        <p:spPr>
          <a:xfrm>
            <a:off x="943430" y="5733467"/>
            <a:ext cx="8806540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programme digitalisé à Lille (ETP Troubles alimentaires pédiatriques)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programme commun en cours d’élaboration avec les </a:t>
            </a:r>
            <a:r>
              <a:rPr lang="fr-FR" sz="18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MaRDi</a:t>
            </a:r>
            <a:r>
              <a:rPr lang="fr-FR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(MICI pédiatrique)</a:t>
            </a:r>
          </a:p>
        </p:txBody>
      </p:sp>
    </p:spTree>
    <p:extLst>
      <p:ext uri="{BB962C8B-B14F-4D97-AF65-F5344CB8AC3E}">
        <p14:creationId xmlns:p14="http://schemas.microsoft.com/office/powerpoint/2010/main" val="1269674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Soutien de la filière pour l’ETP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623930-19C5-4767-8B90-9EF267D53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124" y="1683026"/>
            <a:ext cx="6624736" cy="287585"/>
          </a:xfrm>
        </p:spPr>
        <p:txBody>
          <a:bodyPr/>
          <a:lstStyle/>
          <a:p>
            <a:pPr algn="l"/>
            <a:r>
              <a:rPr lang="fr-FR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Animation de séances – Modules pédagogiques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185D18B8-A7D3-4DD4-B86A-1344BEAC285E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4" name="AutoShape 2" descr="Stimulab">
            <a:extLst>
              <a:ext uri="{FF2B5EF4-FFF2-40B4-BE49-F238E27FC236}">
                <a16:creationId xmlns:a16="http://schemas.microsoft.com/office/drawing/2014/main" id="{727F299A-5A68-4205-882B-7D183873D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753A2B-2429-4B88-9DAF-0DE20E594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97" y="2417433"/>
            <a:ext cx="9511605" cy="4288313"/>
          </a:xfrm>
          <a:prstGeom prst="rect">
            <a:avLst/>
          </a:prstGeom>
        </p:spPr>
      </p:pic>
      <p:pic>
        <p:nvPicPr>
          <p:cNvPr id="13" name="Picture 4" descr="Image">
            <a:extLst>
              <a:ext uri="{FF2B5EF4-FFF2-40B4-BE49-F238E27FC236}">
                <a16:creationId xmlns:a16="http://schemas.microsoft.com/office/drawing/2014/main" id="{7AC44EE8-FB9F-443D-B519-842D24B7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020" y="1557611"/>
            <a:ext cx="2193300" cy="5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93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Soutien de la filière pour l’ETP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623930-19C5-4767-8B90-9EF267D53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124" y="1683026"/>
            <a:ext cx="7128792" cy="287585"/>
          </a:xfrm>
        </p:spPr>
        <p:txBody>
          <a:bodyPr/>
          <a:lstStyle/>
          <a:p>
            <a:pPr algn="l"/>
            <a:r>
              <a:rPr lang="fr-FR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Animation de séances – Modules pédagogiques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185D18B8-A7D3-4DD4-B86A-1344BEAC285E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4" name="AutoShape 2" descr="Stimulab">
            <a:extLst>
              <a:ext uri="{FF2B5EF4-FFF2-40B4-BE49-F238E27FC236}">
                <a16:creationId xmlns:a16="http://schemas.microsoft.com/office/drawing/2014/main" id="{727F299A-5A68-4205-882B-7D183873D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4" descr="Image">
            <a:extLst>
              <a:ext uri="{FF2B5EF4-FFF2-40B4-BE49-F238E27FC236}">
                <a16:creationId xmlns:a16="http://schemas.microsoft.com/office/drawing/2014/main" id="{CA12A74E-7CA8-455A-9B4A-93E66E3D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020" y="1557611"/>
            <a:ext cx="2193300" cy="5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012CC3C9-C449-418F-8FEA-8AC429ABA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98" b="5709"/>
          <a:stretch/>
        </p:blipFill>
        <p:spPr>
          <a:xfrm>
            <a:off x="668221" y="2459846"/>
            <a:ext cx="9356958" cy="41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37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Soutien de la filière pour l’ETP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623930-19C5-4767-8B90-9EF267D53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124" y="1683026"/>
            <a:ext cx="7344816" cy="287585"/>
          </a:xfrm>
        </p:spPr>
        <p:txBody>
          <a:bodyPr/>
          <a:lstStyle/>
          <a:p>
            <a:pPr algn="l"/>
            <a:r>
              <a:rPr lang="fr-FR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Animation de séances – Modules pédagogiques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185D18B8-A7D3-4DD4-B86A-1344BEAC285E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AutoShape 2" descr="Stimulab">
            <a:extLst>
              <a:ext uri="{FF2B5EF4-FFF2-40B4-BE49-F238E27FC236}">
                <a16:creationId xmlns:a16="http://schemas.microsoft.com/office/drawing/2014/main" id="{727F299A-5A68-4205-882B-7D183873D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4" descr="Image">
            <a:extLst>
              <a:ext uri="{FF2B5EF4-FFF2-40B4-BE49-F238E27FC236}">
                <a16:creationId xmlns:a16="http://schemas.microsoft.com/office/drawing/2014/main" id="{CA12A74E-7CA8-455A-9B4A-93E66E3D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020" y="1557611"/>
            <a:ext cx="2193300" cy="5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ce réservé du contenu 7">
            <a:extLst>
              <a:ext uri="{FF2B5EF4-FFF2-40B4-BE49-F238E27FC236}">
                <a16:creationId xmlns:a16="http://schemas.microsoft.com/office/drawing/2014/main" id="{EB74A456-6340-49F1-AFBC-1BC28BDE4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98" b="6509"/>
          <a:stretch/>
        </p:blipFill>
        <p:spPr>
          <a:xfrm>
            <a:off x="562091" y="2367578"/>
            <a:ext cx="9569217" cy="42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3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Soutien de la filière pour l’ETP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623930-19C5-4767-8B90-9EF267D53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124" y="1683026"/>
            <a:ext cx="5688632" cy="287585"/>
          </a:xfrm>
        </p:spPr>
        <p:txBody>
          <a:bodyPr/>
          <a:lstStyle/>
          <a:p>
            <a:pPr algn="l"/>
            <a:r>
              <a:rPr lang="fr-FR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Favoriser l’échange d’outils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185D18B8-A7D3-4DD4-B86A-1344BEAC285E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7806" y="2044662"/>
            <a:ext cx="10116838" cy="1878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Formalisation d’une mallette « clé en mains » pour le programme ETP Troubles alimentaires pédiatriques du CHU de Lille </a:t>
            </a:r>
            <a:r>
              <a:rPr lang="fr-FR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diffusion aux centres intéressés et en mesure de mettre en place le programme</a:t>
            </a:r>
          </a:p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AutoShape 2" descr="Stimulab">
            <a:extLst>
              <a:ext uri="{FF2B5EF4-FFF2-40B4-BE49-F238E27FC236}">
                <a16:creationId xmlns:a16="http://schemas.microsoft.com/office/drawing/2014/main" id="{727F299A-5A68-4205-882B-7D183873D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903D0F3-0042-474B-B3BD-F7A840A20B68}"/>
              </a:ext>
            </a:extLst>
          </p:cNvPr>
          <p:cNvSpPr/>
          <p:nvPr/>
        </p:nvSpPr>
        <p:spPr>
          <a:xfrm>
            <a:off x="1674292" y="6247283"/>
            <a:ext cx="7837375" cy="9782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u="sng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Prochaines étapes :</a:t>
            </a:r>
            <a:r>
              <a:rPr lang="fr-FR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Finalisation de la mallette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Prise de contact avec les centres intéressés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25D227F-EAF7-4BFA-A518-40F9D9AC0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3649" y="3908850"/>
            <a:ext cx="2501525" cy="18761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B69526-C3E5-4070-8037-4E6B42C63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6247" y="3371423"/>
            <a:ext cx="2249256" cy="29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77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Soutien de la filière pour l’ETP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623930-19C5-4767-8B90-9EF267D53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22264" y="2988543"/>
            <a:ext cx="7848872" cy="287585"/>
          </a:xfrm>
        </p:spPr>
        <p:txBody>
          <a:bodyPr/>
          <a:lstStyle/>
          <a:p>
            <a:pPr algn="ctr"/>
            <a:r>
              <a:rPr lang="fr-FR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toute demande, question en lien avec l’ETP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185D18B8-A7D3-4DD4-B86A-1344BEAC285E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4" name="AutoShape 2" descr="Stimulab">
            <a:extLst>
              <a:ext uri="{FF2B5EF4-FFF2-40B4-BE49-F238E27FC236}">
                <a16:creationId xmlns:a16="http://schemas.microsoft.com/office/drawing/2014/main" id="{727F299A-5A68-4205-882B-7D183873D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59D57B-3EB9-4531-9B85-57FE3B2B524A}"/>
              </a:ext>
            </a:extLst>
          </p:cNvPr>
          <p:cNvSpPr/>
          <p:nvPr/>
        </p:nvSpPr>
        <p:spPr>
          <a:xfrm>
            <a:off x="288281" y="3627438"/>
            <a:ext cx="10116838" cy="1416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accent3"/>
              </a:buClr>
            </a:pP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Rachel PAMART</a:t>
            </a:r>
          </a:p>
          <a:p>
            <a:pPr algn="ctr">
              <a:lnSpc>
                <a:spcPct val="150000"/>
              </a:lnSpc>
              <a:buClr>
                <a:schemeClr val="accent3"/>
              </a:buClr>
            </a:pP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rachel.pamart@chu-lille.fr</a:t>
            </a:r>
            <a:endParaRPr lang="fr-F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lnSpc>
                <a:spcPct val="150000"/>
              </a:lnSpc>
              <a:buClr>
                <a:schemeClr val="accent3"/>
              </a:buClr>
            </a:pPr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06.24.17.64.47</a:t>
            </a:r>
          </a:p>
        </p:txBody>
      </p:sp>
      <p:pic>
        <p:nvPicPr>
          <p:cNvPr id="8" name="Graphique 7" descr="Courrier">
            <a:extLst>
              <a:ext uri="{FF2B5EF4-FFF2-40B4-BE49-F238E27FC236}">
                <a16:creationId xmlns:a16="http://schemas.microsoft.com/office/drawing/2014/main" id="{F6C548D3-A416-4B2C-9492-FD69ACD31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8939" y="4212679"/>
            <a:ext cx="305593" cy="305593"/>
          </a:xfrm>
          <a:prstGeom prst="rect">
            <a:avLst/>
          </a:prstGeom>
        </p:spPr>
      </p:pic>
      <p:pic>
        <p:nvPicPr>
          <p:cNvPr id="13" name="Graphique 12" descr="Smartphone">
            <a:extLst>
              <a:ext uri="{FF2B5EF4-FFF2-40B4-BE49-F238E27FC236}">
                <a16:creationId xmlns:a16="http://schemas.microsoft.com/office/drawing/2014/main" id="{DF636A70-3E16-49CF-B466-0E57D3996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0556" y="4677557"/>
            <a:ext cx="325039" cy="32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05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463" y="1420813"/>
            <a:ext cx="1067593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fr-FR" dirty="0">
                <a:latin typeface="Corbel" panose="020B0503020204020204" pitchFamily="34" charset="0"/>
              </a:rPr>
              <a:t>Actions Reconduites en 2023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FB82FC-D679-43D5-89A4-2B33C4584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CDFCFBD-9D25-4F30-9B73-6691EAD1F53F}" type="slidenum">
              <a:rPr lang="fr-FR" altLang="fr-FR"/>
              <a:pPr/>
              <a:t>36</a:t>
            </a:fld>
            <a:endParaRPr lang="fr-FR" altLang="fr-FR"/>
          </a:p>
        </p:txBody>
      </p:sp>
      <p:sp>
        <p:nvSpPr>
          <p:cNvPr id="6" name="Rectangle 5"/>
          <p:cNvSpPr/>
          <p:nvPr/>
        </p:nvSpPr>
        <p:spPr>
          <a:xfrm>
            <a:off x="0" y="1620838"/>
            <a:ext cx="106934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7110" name="Espace réservé du contenu 2"/>
          <p:cNvSpPr>
            <a:spLocks noGrp="1"/>
          </p:cNvSpPr>
          <p:nvPr/>
        </p:nvSpPr>
        <p:spPr bwMode="auto">
          <a:xfrm>
            <a:off x="507127" y="1563688"/>
            <a:ext cx="10168810" cy="591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1000" dirty="0">
              <a:latin typeface="Corbel" panose="020B0503020204020204" pitchFamily="34" charset="0"/>
            </a:endParaRPr>
          </a:p>
          <a:p>
            <a:pPr algn="just" defTabSz="914400" eaLnBrk="1" hangingPunct="1">
              <a:spcBef>
                <a:spcPct val="20000"/>
              </a:spcBef>
            </a:pPr>
            <a:endParaRPr lang="fr-FR" altLang="fr-FR" sz="1000" b="1" dirty="0">
              <a:solidFill>
                <a:srgbClr val="C8368D"/>
              </a:solidFill>
              <a:latin typeface="Corbel" panose="020B0503020204020204" pitchFamily="34" charset="0"/>
            </a:endParaRP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r-FR" altLang="fr-FR" b="1" dirty="0">
                <a:solidFill>
                  <a:srgbClr val="C8368D"/>
                </a:solidFill>
                <a:latin typeface="Corbel" panose="020B0503020204020204" pitchFamily="34" charset="0"/>
              </a:rPr>
              <a:t>Observatoire des traitements </a:t>
            </a:r>
          </a:p>
          <a:p>
            <a:pPr algn="just" defTabSz="914400" eaLnBrk="1" hangingPunct="1">
              <a:spcBef>
                <a:spcPct val="20000"/>
              </a:spcBef>
            </a:pPr>
            <a:endParaRPr lang="fr-FR" altLang="fr-FR" b="1" dirty="0">
              <a:solidFill>
                <a:srgbClr val="C8368D"/>
              </a:solidFill>
              <a:latin typeface="Corbel" panose="020B0503020204020204" pitchFamily="34" charset="0"/>
            </a:endParaRP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r-FR" altLang="fr-FR" b="1" dirty="0">
                <a:solidFill>
                  <a:srgbClr val="C8368D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Formations parents-experts </a:t>
            </a:r>
          </a:p>
          <a:p>
            <a:pPr algn="just" defTabSz="914400" eaLnBrk="1" hangingPunct="1">
              <a:spcBef>
                <a:spcPct val="20000"/>
              </a:spcBef>
            </a:pPr>
            <a:endParaRPr lang="fr-FR" altLang="fr-FR" sz="1200" b="1" dirty="0">
              <a:solidFill>
                <a:srgbClr val="C8368D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r-FR" altLang="fr-FR" b="1" dirty="0">
                <a:solidFill>
                  <a:srgbClr val="C8368D"/>
                </a:solidFill>
                <a:latin typeface="Corbel" panose="020B0503020204020204" pitchFamily="34" charset="0"/>
              </a:rPr>
              <a:t>Journées transition </a:t>
            </a: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fr-FR" altLang="fr-FR" sz="1000" b="1" dirty="0">
              <a:solidFill>
                <a:srgbClr val="C8368D"/>
              </a:solidFill>
              <a:latin typeface="Corbel" panose="020B0503020204020204" pitchFamily="34" charset="0"/>
            </a:endParaRP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r-FR" altLang="fr-FR" b="1" dirty="0">
                <a:solidFill>
                  <a:srgbClr val="C8368D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Journées oralité </a:t>
            </a: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fr-FR" altLang="fr-FR" sz="1000" b="1" dirty="0">
              <a:solidFill>
                <a:srgbClr val="C8368D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fr-FR" altLang="fr-FR" sz="1000" b="1" dirty="0">
              <a:solidFill>
                <a:srgbClr val="C8368D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r-FR" altLang="fr-FR" b="1" dirty="0">
                <a:solidFill>
                  <a:srgbClr val="C8368D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Appel à projets 2023 : 7 projets soutenus (78000</a:t>
            </a:r>
            <a:r>
              <a:rPr lang="fr-FR" altLang="fr-FR" b="1" baseline="30000" dirty="0">
                <a:solidFill>
                  <a:srgbClr val="C8368D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E</a:t>
            </a:r>
            <a:r>
              <a:rPr lang="fr-FR" altLang="fr-FR" b="1" dirty="0">
                <a:solidFill>
                  <a:srgbClr val="C8368D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)</a:t>
            </a:r>
          </a:p>
          <a:p>
            <a:pPr algn="just" defTabSz="914400" eaLnBrk="1" hangingPunct="1">
              <a:spcBef>
                <a:spcPct val="20000"/>
              </a:spcBef>
            </a:pPr>
            <a:endParaRPr lang="fr-FR" altLang="fr-FR" sz="1000" b="1" dirty="0">
              <a:solidFill>
                <a:srgbClr val="C8368D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r-FR" altLang="fr-FR" b="1" dirty="0">
                <a:solidFill>
                  <a:srgbClr val="C8368D"/>
                </a:solidFill>
                <a:latin typeface="Corbel" panose="020B0503020204020204" pitchFamily="34" charset="0"/>
              </a:rPr>
              <a:t>Aide à l’édition ou publication d’articles scientifiques </a:t>
            </a:r>
          </a:p>
          <a:p>
            <a:pPr algn="just" defTabSz="914400" eaLnBrk="1" hangingPunct="1">
              <a:spcBef>
                <a:spcPct val="20000"/>
              </a:spcBef>
            </a:pPr>
            <a:endParaRPr lang="fr-FR" altLang="fr-FR" sz="1000" b="1" dirty="0">
              <a:solidFill>
                <a:srgbClr val="C8368D"/>
              </a:solidFill>
              <a:latin typeface="Corbel" panose="020B0503020204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b="1" dirty="0">
                <a:solidFill>
                  <a:srgbClr val="C8368D"/>
                </a:solidFill>
                <a:latin typeface="Corbel" pitchFamily="34" charset="0"/>
                <a:cs typeface="Arial" charset="0"/>
              </a:rPr>
              <a:t>Soutien aux projets de recherche clinique </a:t>
            </a:r>
          </a:p>
          <a:p>
            <a:pPr marL="108585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b="1" dirty="0">
                <a:latin typeface="Corbel" pitchFamily="34" charset="0"/>
                <a:cs typeface="Arial" charset="0"/>
              </a:rPr>
              <a:t>aide financière pour les déplacements dans le cadre de projets </a:t>
            </a:r>
            <a:r>
              <a:rPr lang="fr-FR" altLang="fr-FR" sz="2000" b="1" dirty="0" err="1">
                <a:latin typeface="Corbel" pitchFamily="34" charset="0"/>
                <a:cs typeface="Arial" charset="0"/>
              </a:rPr>
              <a:t>multi-centriques</a:t>
            </a:r>
            <a:endParaRPr lang="fr-FR" altLang="fr-FR" sz="2000" b="1" dirty="0">
              <a:latin typeface="Corbel" pitchFamily="34" charset="0"/>
              <a:cs typeface="Arial" charset="0"/>
            </a:endParaRPr>
          </a:p>
          <a:p>
            <a:pPr marL="108585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b="1" dirty="0">
                <a:latin typeface="Corbel" pitchFamily="34" charset="0"/>
                <a:cs typeface="Arial" charset="0"/>
              </a:rPr>
              <a:t>mise à disposition des </a:t>
            </a:r>
            <a:r>
              <a:rPr lang="fr-FR" altLang="fr-FR" sz="2000" b="1" dirty="0" err="1">
                <a:latin typeface="Corbel" pitchFamily="34" charset="0"/>
                <a:cs typeface="Arial" charset="0"/>
              </a:rPr>
              <a:t>ARCs</a:t>
            </a:r>
            <a:r>
              <a:rPr lang="fr-FR" altLang="fr-FR" sz="2000" b="1" dirty="0">
                <a:latin typeface="Corbel" pitchFamily="34" charset="0"/>
                <a:cs typeface="Arial" charset="0"/>
              </a:rPr>
              <a:t> FIMATHO</a:t>
            </a:r>
          </a:p>
          <a:p>
            <a:pPr algn="just" eaLnBrk="1" hangingPunct="1">
              <a:defRPr/>
            </a:pPr>
            <a:endParaRPr lang="fr-FR" altLang="fr-FR" sz="1000" b="1" dirty="0">
              <a:latin typeface="Corbel" pitchFamily="34" charset="0"/>
              <a:cs typeface="Arial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b="1" dirty="0">
                <a:solidFill>
                  <a:srgbClr val="C8368D"/>
                </a:solidFill>
                <a:latin typeface="Corbel" pitchFamily="34" charset="0"/>
                <a:cs typeface="Arial" charset="0"/>
              </a:rPr>
              <a:t>Aide au montage de projet</a:t>
            </a:r>
          </a:p>
          <a:p>
            <a:pPr algn="just" eaLnBrk="1" hangingPunct="1">
              <a:defRPr/>
            </a:pPr>
            <a:endParaRPr lang="fr-FR" altLang="fr-FR" b="1" dirty="0">
              <a:solidFill>
                <a:srgbClr val="92D050"/>
              </a:solidFill>
              <a:latin typeface="Corbel" pitchFamily="34" charset="0"/>
              <a:cs typeface="Arial" charset="0"/>
            </a:endParaRPr>
          </a:p>
          <a:p>
            <a:pPr algn="just" defTabSz="914400" eaLnBrk="1" hangingPunct="1">
              <a:spcBef>
                <a:spcPct val="20000"/>
              </a:spcBef>
            </a:pPr>
            <a:r>
              <a:rPr lang="fr-FR" altLang="fr-FR" b="1" dirty="0">
                <a:solidFill>
                  <a:srgbClr val="92D050"/>
                </a:solidFill>
                <a:latin typeface="Corbel" pitchFamily="34" charset="0"/>
                <a:cs typeface="Arial" charset="0"/>
              </a:rPr>
              <a:t> </a:t>
            </a:r>
          </a:p>
          <a:p>
            <a:pPr marL="342900" indent="-342900" algn="just" defTabSz="9144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fr-FR" altLang="fr-FR" b="1" dirty="0">
              <a:solidFill>
                <a:schemeClr val="accent3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algn="just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1000" b="1" dirty="0">
              <a:solidFill>
                <a:schemeClr val="accent3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algn="just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b="1" dirty="0">
              <a:solidFill>
                <a:schemeClr val="accent3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algn="just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b="1" dirty="0">
                <a:solidFill>
                  <a:schemeClr val="accent3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endParaRPr lang="fr-FR" altLang="fr-FR" b="1" dirty="0">
              <a:solidFill>
                <a:srgbClr val="92D050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algn="just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b="1" dirty="0">
              <a:solidFill>
                <a:srgbClr val="92D050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8264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93487" y="119024"/>
            <a:ext cx="10337789" cy="914400"/>
          </a:xfrm>
        </p:spPr>
        <p:txBody>
          <a:bodyPr/>
          <a:lstStyle/>
          <a:p>
            <a:r>
              <a:rPr lang="fr-FR" dirty="0"/>
              <a:t>Ressources sur Site Internet </a:t>
            </a:r>
          </a:p>
          <a:p>
            <a:r>
              <a:rPr lang="fr-FR" dirty="0"/>
              <a:t>Bon de commande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E55995B-EC4B-4E95-95B8-460CA0DA134A}" type="slidenum">
              <a:rPr lang="fr-FR" altLang="fr-FR" smtClean="0"/>
              <a:pPr>
                <a:defRPr/>
              </a:pPr>
              <a:t>37</a:t>
            </a:fld>
            <a:endParaRPr lang="fr-FR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7" y="1533061"/>
            <a:ext cx="10693400" cy="2052269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8875092" y="1447938"/>
            <a:ext cx="792088" cy="43204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5153235" y="1913346"/>
            <a:ext cx="3649849" cy="2227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24411" t="11692" r="25085" b="4509"/>
          <a:stretch/>
        </p:blipFill>
        <p:spPr>
          <a:xfrm>
            <a:off x="855316" y="3176611"/>
            <a:ext cx="4297919" cy="401139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24119" t="45913" r="24381" b="3440"/>
          <a:stretch/>
        </p:blipFill>
        <p:spPr>
          <a:xfrm>
            <a:off x="5528058" y="4568229"/>
            <a:ext cx="481622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84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0" y="971550"/>
            <a:ext cx="10693400" cy="1944688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fr-FR" sz="4000" dirty="0" err="1">
                <a:solidFill>
                  <a:srgbClr val="C8368D"/>
                </a:solidFill>
              </a:rPr>
              <a:t>MERCi</a:t>
            </a:r>
            <a:r>
              <a:rPr lang="fr-FR" sz="4000" dirty="0">
                <a:solidFill>
                  <a:srgbClr val="C8368D"/>
                </a:solidFill>
              </a:rPr>
              <a:t> de VOTRE ATTENTION</a:t>
            </a:r>
          </a:p>
          <a:p>
            <a:pPr algn="ctr" eaLnBrk="1" hangingPunct="1">
              <a:buFont typeface="Arial" charset="0"/>
              <a:buNone/>
              <a:defRPr/>
            </a:pPr>
            <a:endParaRPr lang="fr-FR" sz="2000" dirty="0">
              <a:solidFill>
                <a:srgbClr val="C8368D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1314450" y="4573588"/>
            <a:ext cx="8208963" cy="719137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fr-FR" sz="2400" cap="none" dirty="0">
                <a:solidFill>
                  <a:schemeClr val="accent5"/>
                </a:solidFill>
              </a:rPr>
              <a:t>www.fimatho.fr</a:t>
            </a:r>
            <a:endParaRPr lang="fr-FR" sz="2400" cap="none" dirty="0"/>
          </a:p>
          <a:p>
            <a:pPr algn="ctr" eaLnBrk="1" hangingPunct="1">
              <a:buFont typeface="Arial" charset="0"/>
              <a:buNone/>
              <a:defRPr/>
            </a:pPr>
            <a:r>
              <a:rPr lang="fr-FR" sz="2400" cap="none" dirty="0"/>
              <a:t>fimatho@chru-lille.fr</a:t>
            </a:r>
          </a:p>
        </p:txBody>
      </p:sp>
      <p:sp>
        <p:nvSpPr>
          <p:cNvPr id="61444" name="Espace réservé du numéro de diapositive 4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AF1E432-84EA-4101-8BEE-73C84D6E5CA4}" type="slidenum">
              <a:rPr lang="fr-FR" altLang="fr-FR"/>
              <a:pPr/>
              <a:t>38</a:t>
            </a:fld>
            <a:endParaRPr lang="fr-FR" altLang="fr-FR"/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6059488"/>
            <a:ext cx="928688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6019800"/>
            <a:ext cx="10112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600551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6059488"/>
            <a:ext cx="1014412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438" y="60325"/>
            <a:ext cx="1530350" cy="2136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21D03-FCD6-48F9-B76C-3E1DDA5E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graphicFrame>
        <p:nvGraphicFramePr>
          <p:cNvPr id="5" name="Espace réservé du graphique SmartArt 4">
            <a:extLst>
              <a:ext uri="{FF2B5EF4-FFF2-40B4-BE49-F238E27FC236}">
                <a16:creationId xmlns:a16="http://schemas.microsoft.com/office/drawing/2014/main" id="{638C29E5-91B3-448F-B057-4532D9D2426D}"/>
              </a:ext>
            </a:extLst>
          </p:cNvPr>
          <p:cNvGraphicFramePr>
            <a:graphicFrameLocks noGrp="1"/>
          </p:cNvGraphicFramePr>
          <p:nvPr>
            <p:ph type="dgm" sz="quarter" idx="16"/>
            <p:extLst>
              <p:ext uri="{D42A27DB-BD31-4B8C-83A1-F6EECF244321}">
                <p14:modId xmlns:p14="http://schemas.microsoft.com/office/powerpoint/2010/main" val="3353443215"/>
              </p:ext>
            </p:extLst>
          </p:nvPr>
        </p:nvGraphicFramePr>
        <p:xfrm>
          <a:off x="795338" y="1836738"/>
          <a:ext cx="9159875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88B2A4-3D0E-4EAC-9A79-8D862146B2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340F2DE1-A01D-4648-9212-BD8E80E9A326}" type="slidenum">
              <a:rPr lang="fr-FR" altLang="fr-FR" smtClean="0"/>
              <a:pPr>
                <a:defRPr/>
              </a:pPr>
              <a:t>39</a:t>
            </a:fld>
            <a:endParaRPr lang="fr-FR" alt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8B4FC2-F1F5-4AF2-9088-69A559A09859}"/>
              </a:ext>
            </a:extLst>
          </p:cNvPr>
          <p:cNvSpPr txBox="1"/>
          <p:nvPr/>
        </p:nvSpPr>
        <p:spPr>
          <a:xfrm>
            <a:off x="1026220" y="212444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D05CE0-61DA-4108-B685-2D05AA2D343F}"/>
              </a:ext>
            </a:extLst>
          </p:cNvPr>
          <p:cNvSpPr txBox="1"/>
          <p:nvPr/>
        </p:nvSpPr>
        <p:spPr>
          <a:xfrm>
            <a:off x="1442793" y="292082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32626F-2D91-4072-B876-9DC9FA1F85AA}"/>
              </a:ext>
            </a:extLst>
          </p:cNvPr>
          <p:cNvSpPr txBox="1"/>
          <p:nvPr/>
        </p:nvSpPr>
        <p:spPr>
          <a:xfrm>
            <a:off x="1642274" y="3708994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311D5B-FAB3-4D58-86E6-58168B105277}"/>
              </a:ext>
            </a:extLst>
          </p:cNvPr>
          <p:cNvSpPr txBox="1"/>
          <p:nvPr/>
        </p:nvSpPr>
        <p:spPr>
          <a:xfrm>
            <a:off x="1622813" y="4477960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751E22-13F9-4A54-823C-1A2130188D60}"/>
              </a:ext>
            </a:extLst>
          </p:cNvPr>
          <p:cNvSpPr txBox="1"/>
          <p:nvPr/>
        </p:nvSpPr>
        <p:spPr>
          <a:xfrm>
            <a:off x="1442793" y="526612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927429-949F-4049-BD12-EEB563F21E06}"/>
              </a:ext>
            </a:extLst>
          </p:cNvPr>
          <p:cNvSpPr txBox="1"/>
          <p:nvPr/>
        </p:nvSpPr>
        <p:spPr>
          <a:xfrm>
            <a:off x="1026220" y="6012879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545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Point sur la labellisation des CRMR 2022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5D18B8-A7D3-4DD4-B86A-1344BEAC285E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32181" y="2721822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CRACMO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6614" y="271960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MaRDi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78430" y="270051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HCD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54246" y="2726432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PaRaDis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5556" y="3134805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Paris  APHP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Hôpital R. Debré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 Jean-Pierre Hugot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266170" y="3134804"/>
            <a:ext cx="195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CHU de Lille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Hôpital Jeanne de Flandre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 Laurent Storme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428609" y="3132120"/>
            <a:ext cx="195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CHU de Lille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Hôpital Jeanne de Flandre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 Frédéric Gottrand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771884" y="3104381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Clichy, APHP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Hôpital Beaujon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 Vinciane Rebours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820820" y="269676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PolDiGenA</a:t>
            </a:r>
            <a:endParaRPr lang="fr-FR" sz="1800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625360" y="3072824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HCL, Lyon</a:t>
            </a:r>
          </a:p>
          <a:p>
            <a:r>
              <a:rPr lang="fr-FR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 Jean-Christophe Saurin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74511" y="3833881"/>
            <a:ext cx="1635384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+1 CRMR, Necker</a:t>
            </a:r>
          </a:p>
          <a:p>
            <a:pPr algn="r"/>
            <a:r>
              <a:rPr lang="fr-FR" sz="10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 CCMR (Pr Lapillonne)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45145" y="3822340"/>
            <a:ext cx="14291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+ 1 CRMR </a:t>
            </a:r>
            <a:r>
              <a:rPr lang="fr-FR" sz="11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Rouen </a:t>
            </a:r>
            <a:r>
              <a:rPr lang="fr-FR" sz="105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 </a:t>
            </a:r>
            <a:r>
              <a:rPr lang="fr-FR" sz="1050" i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Gourcerol</a:t>
            </a:r>
            <a:r>
              <a:rPr lang="fr-FR" sz="105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652470" y="4420059"/>
            <a:ext cx="186301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CRMR </a:t>
            </a:r>
            <a:r>
              <a:rPr lang="fr-FR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</a:t>
            </a:r>
            <a:endParaRPr lang="fr-F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 CCMR candidats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8710213" y="4420058"/>
            <a:ext cx="186301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CRMR </a:t>
            </a:r>
            <a:r>
              <a:rPr lang="fr-FR" sz="1600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</a:t>
            </a:r>
            <a:endParaRPr lang="fr-FR" sz="1600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 CCMR candidats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386595" y="4296949"/>
            <a:ext cx="198163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CRMR </a:t>
            </a:r>
            <a:r>
              <a:rPr lang="fr-FR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</a:t>
            </a:r>
            <a:endParaRPr lang="fr-F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CRMR </a:t>
            </a:r>
            <a:r>
              <a:rPr lang="fr-FR" sz="1600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</a:t>
            </a:r>
            <a:r>
              <a:rPr lang="fr-FR" sz="16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fr-F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33 CCMR candidats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2224892" y="4309820"/>
            <a:ext cx="198163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CRMR </a:t>
            </a:r>
            <a:r>
              <a:rPr lang="fr-FR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</a:t>
            </a:r>
            <a:endParaRPr lang="fr-F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CRMR </a:t>
            </a:r>
            <a:r>
              <a:rPr lang="fr-FR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</a:t>
            </a:r>
            <a:endParaRPr lang="fr-F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26 CCMR candidats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88004" y="4309820"/>
            <a:ext cx="198163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CRMR </a:t>
            </a:r>
            <a:r>
              <a:rPr lang="fr-FR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</a:t>
            </a:r>
            <a:endParaRPr lang="fr-F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 CRMR </a:t>
            </a:r>
            <a:r>
              <a:rPr lang="fr-FR" sz="1600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</a:t>
            </a:r>
            <a:r>
              <a:rPr lang="fr-FR" sz="16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fr-F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29 CCMR candidats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8391426" y="6075053"/>
            <a:ext cx="215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Bordeaux</a:t>
            </a:r>
            <a:r>
              <a:rPr lang="fr-FR" sz="11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05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 </a:t>
            </a:r>
            <a:r>
              <a:rPr lang="fr-FR" sz="105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Zerbib</a:t>
            </a:r>
            <a:r>
              <a:rPr lang="fr-FR" sz="105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Franck</a:t>
            </a:r>
          </a:p>
          <a:p>
            <a:r>
              <a:rPr lang="fr-FR" sz="11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Lille</a:t>
            </a:r>
            <a:r>
              <a:rPr lang="fr-FR" sz="11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05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 Branche Julien</a:t>
            </a:r>
          </a:p>
          <a:p>
            <a:r>
              <a:rPr lang="fr-FR" sz="11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Marseille</a:t>
            </a:r>
            <a:r>
              <a:rPr lang="fr-FR" sz="11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05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 Grandval Philippe</a:t>
            </a:r>
          </a:p>
          <a:p>
            <a:r>
              <a:rPr lang="fr-FR" sz="11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Nancy</a:t>
            </a:r>
            <a:r>
              <a:rPr lang="fr-FR" sz="11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9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 Muller Marie</a:t>
            </a:r>
            <a:endParaRPr lang="fr-FR" sz="8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1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Nantes</a:t>
            </a:r>
            <a:r>
              <a:rPr lang="fr-FR" sz="11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05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 </a:t>
            </a:r>
            <a:r>
              <a:rPr lang="fr-FR" sz="105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Cauchin</a:t>
            </a:r>
            <a:r>
              <a:rPr lang="fr-FR" sz="105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Estelle </a:t>
            </a:r>
          </a:p>
          <a:p>
            <a:r>
              <a:rPr lang="fr-FR" sz="11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Paris Cochin </a:t>
            </a:r>
            <a:r>
              <a:rPr lang="fr-FR" sz="9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 </a:t>
            </a:r>
            <a:r>
              <a:rPr lang="fr-FR" sz="9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Dhooge</a:t>
            </a:r>
            <a:r>
              <a:rPr lang="fr-FR" sz="9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Marion</a:t>
            </a:r>
          </a:p>
          <a:p>
            <a:r>
              <a:rPr lang="fr-FR" sz="11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Paris Avicenne </a:t>
            </a:r>
            <a:r>
              <a:rPr lang="fr-FR" sz="9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 </a:t>
            </a:r>
            <a:r>
              <a:rPr lang="fr-FR" sz="9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Benamouzig</a:t>
            </a:r>
            <a:r>
              <a:rPr lang="fr-FR" sz="9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Robert</a:t>
            </a:r>
          </a:p>
          <a:p>
            <a:r>
              <a:rPr lang="fr-FR" sz="11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Toulouse</a:t>
            </a:r>
            <a:r>
              <a:rPr lang="fr-FR" sz="11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9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 Bonnet Delphine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8393854" y="5893369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u="sng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CCMR (8)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6C5E824-AB25-4682-9076-C23B3CE26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9" y="1718416"/>
            <a:ext cx="1805302" cy="84532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B900785-A9C7-4A15-9670-79CC2F48E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84" y="1639979"/>
            <a:ext cx="1408582" cy="107016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81CA6CF-CD7C-448B-BC64-854727A7E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44" y="1599232"/>
            <a:ext cx="1878717" cy="939597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0DB9AE7B-891C-445D-AAD7-BBF96E32CD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28877" r="26085" b="32328"/>
          <a:stretch/>
        </p:blipFill>
        <p:spPr>
          <a:xfrm>
            <a:off x="6617194" y="1599232"/>
            <a:ext cx="1654621" cy="835803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D0CD8C80-E0B0-400C-AAF6-A994EF7E5438}"/>
              </a:ext>
            </a:extLst>
          </p:cNvPr>
          <p:cNvSpPr txBox="1"/>
          <p:nvPr/>
        </p:nvSpPr>
        <p:spPr>
          <a:xfrm>
            <a:off x="275555" y="5360070"/>
            <a:ext cx="139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 Associations de patients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BEE2EB1-5E8C-490C-8995-4B337E0F4B73}"/>
              </a:ext>
            </a:extLst>
          </p:cNvPr>
          <p:cNvSpPr txBox="1"/>
          <p:nvPr/>
        </p:nvSpPr>
        <p:spPr>
          <a:xfrm>
            <a:off x="2323020" y="5360070"/>
            <a:ext cx="139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Associations de patients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D714BDB-546A-4B19-8608-70FFA7633B92}"/>
              </a:ext>
            </a:extLst>
          </p:cNvPr>
          <p:cNvSpPr txBox="1"/>
          <p:nvPr/>
        </p:nvSpPr>
        <p:spPr>
          <a:xfrm>
            <a:off x="4592833" y="5360070"/>
            <a:ext cx="139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Associations de patients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AAA90F2-3DD2-47BF-9EBA-09FB18697E8C}"/>
              </a:ext>
            </a:extLst>
          </p:cNvPr>
          <p:cNvSpPr txBox="1"/>
          <p:nvPr/>
        </p:nvSpPr>
        <p:spPr>
          <a:xfrm>
            <a:off x="6754246" y="5360070"/>
            <a:ext cx="139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Association de patients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6AE9782-3550-41C9-819A-534A2E7B6754}"/>
              </a:ext>
            </a:extLst>
          </p:cNvPr>
          <p:cNvSpPr txBox="1"/>
          <p:nvPr/>
        </p:nvSpPr>
        <p:spPr>
          <a:xfrm>
            <a:off x="8785989" y="5355348"/>
            <a:ext cx="139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Associations de patients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4BAE54-BF80-4F9A-ABC4-5C38B6BA2798}"/>
              </a:ext>
            </a:extLst>
          </p:cNvPr>
          <p:cNvSpPr/>
          <p:nvPr/>
        </p:nvSpPr>
        <p:spPr>
          <a:xfrm>
            <a:off x="1108407" y="6929028"/>
            <a:ext cx="3496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CRMR Coord = centre de référence coordinateur</a:t>
            </a:r>
          </a:p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CRMR </a:t>
            </a:r>
            <a:r>
              <a:rPr lang="fr-FR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</a:t>
            </a:r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= centre de référence constitutif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D630C1F-BD0F-4936-B5D9-FC954760AC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0703" r="10199" b="29243"/>
          <a:stretch/>
        </p:blipFill>
        <p:spPr>
          <a:xfrm>
            <a:off x="8576449" y="1755006"/>
            <a:ext cx="1954381" cy="65882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82AF3FD-B9C6-471A-AD22-7C581C5A776A}"/>
              </a:ext>
            </a:extLst>
          </p:cNvPr>
          <p:cNvSpPr txBox="1"/>
          <p:nvPr/>
        </p:nvSpPr>
        <p:spPr>
          <a:xfrm rot="21192611">
            <a:off x="9566494" y="2284940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rgbClr val="FF0000"/>
                </a:solidFill>
              </a:rPr>
              <a:t>Logo non contractuel</a:t>
            </a:r>
          </a:p>
        </p:txBody>
      </p:sp>
    </p:spTree>
    <p:extLst>
      <p:ext uri="{BB962C8B-B14F-4D97-AF65-F5344CB8AC3E}">
        <p14:creationId xmlns:p14="http://schemas.microsoft.com/office/powerpoint/2010/main" val="233750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21D03-FCD6-48F9-B76C-3E1DDA5E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graphicFrame>
        <p:nvGraphicFramePr>
          <p:cNvPr id="5" name="Espace réservé du graphique SmartArt 4">
            <a:extLst>
              <a:ext uri="{FF2B5EF4-FFF2-40B4-BE49-F238E27FC236}">
                <a16:creationId xmlns:a16="http://schemas.microsoft.com/office/drawing/2014/main" id="{638C29E5-91B3-448F-B057-4532D9D2426D}"/>
              </a:ext>
            </a:extLst>
          </p:cNvPr>
          <p:cNvGraphicFramePr>
            <a:graphicFrameLocks noGrp="1"/>
          </p:cNvGraphicFramePr>
          <p:nvPr>
            <p:ph type="dgm" sz="quarter" idx="16"/>
            <p:extLst>
              <p:ext uri="{D42A27DB-BD31-4B8C-83A1-F6EECF244321}">
                <p14:modId xmlns:p14="http://schemas.microsoft.com/office/powerpoint/2010/main" val="583335164"/>
              </p:ext>
            </p:extLst>
          </p:nvPr>
        </p:nvGraphicFramePr>
        <p:xfrm>
          <a:off x="795338" y="1836738"/>
          <a:ext cx="9159875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88B2A4-3D0E-4EAC-9A79-8D862146B2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340F2DE1-A01D-4648-9212-BD8E80E9A326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8B4FC2-F1F5-4AF2-9088-69A559A09859}"/>
              </a:ext>
            </a:extLst>
          </p:cNvPr>
          <p:cNvSpPr txBox="1"/>
          <p:nvPr/>
        </p:nvSpPr>
        <p:spPr>
          <a:xfrm>
            <a:off x="1026220" y="212444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D05CE0-61DA-4108-B685-2D05AA2D343F}"/>
              </a:ext>
            </a:extLst>
          </p:cNvPr>
          <p:cNvSpPr txBox="1"/>
          <p:nvPr/>
        </p:nvSpPr>
        <p:spPr>
          <a:xfrm>
            <a:off x="1442793" y="292082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32626F-2D91-4072-B876-9DC9FA1F85AA}"/>
              </a:ext>
            </a:extLst>
          </p:cNvPr>
          <p:cNvSpPr txBox="1"/>
          <p:nvPr/>
        </p:nvSpPr>
        <p:spPr>
          <a:xfrm>
            <a:off x="1642274" y="3708994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311D5B-FAB3-4D58-86E6-58168B105277}"/>
              </a:ext>
            </a:extLst>
          </p:cNvPr>
          <p:cNvSpPr txBox="1"/>
          <p:nvPr/>
        </p:nvSpPr>
        <p:spPr>
          <a:xfrm>
            <a:off x="1622813" y="4477960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751E22-13F9-4A54-823C-1A2130188D60}"/>
              </a:ext>
            </a:extLst>
          </p:cNvPr>
          <p:cNvSpPr txBox="1"/>
          <p:nvPr/>
        </p:nvSpPr>
        <p:spPr>
          <a:xfrm>
            <a:off x="1442793" y="5266127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927429-949F-4049-BD12-EEB563F21E06}"/>
              </a:ext>
            </a:extLst>
          </p:cNvPr>
          <p:cNvSpPr txBox="1"/>
          <p:nvPr/>
        </p:nvSpPr>
        <p:spPr>
          <a:xfrm>
            <a:off x="1026220" y="6012879"/>
            <a:ext cx="360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318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77800" y="347663"/>
            <a:ext cx="10337800" cy="914400"/>
          </a:xfrm>
        </p:spPr>
        <p:txBody>
          <a:bodyPr/>
          <a:lstStyle/>
          <a:p>
            <a:pPr defTabSz="1043056" eaLnBrk="1" fontAlgn="auto" hangingPunct="1">
              <a:spcAft>
                <a:spcPts val="0"/>
              </a:spcAft>
              <a:defRPr/>
            </a:pPr>
            <a:r>
              <a:rPr lang="fr-FR" dirty="0">
                <a:latin typeface="Corbel" panose="020B0503020204020204" pitchFamily="34" charset="0"/>
              </a:rPr>
              <a:t>Une équipe projets</a:t>
            </a:r>
          </a:p>
        </p:txBody>
      </p:sp>
      <p:sp>
        <p:nvSpPr>
          <p:cNvPr id="27651" name="Espace réservé du numéro de diapositive 1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D5D1C4E-00FA-4E9D-AD44-0B21AC6EBFF2}" type="slidenum">
              <a:rPr lang="fr-FR" altLang="fr-FR" smtClean="0"/>
              <a:pPr/>
              <a:t>6</a:t>
            </a:fld>
            <a:endParaRPr lang="fr-FR" altLang="fr-FR"/>
          </a:p>
        </p:txBody>
      </p:sp>
      <p:sp>
        <p:nvSpPr>
          <p:cNvPr id="6" name="Rectangle 5"/>
          <p:cNvSpPr/>
          <p:nvPr/>
        </p:nvSpPr>
        <p:spPr>
          <a:xfrm>
            <a:off x="17463" y="1420813"/>
            <a:ext cx="1067593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2" name="Rectangle 21"/>
          <p:cNvSpPr/>
          <p:nvPr/>
        </p:nvSpPr>
        <p:spPr bwMode="auto">
          <a:xfrm>
            <a:off x="6426200" y="3492500"/>
            <a:ext cx="1851025" cy="73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Marine 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Gonzalez</a:t>
            </a: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Chargée de missions 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Est-Sud Est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8310563" y="3492500"/>
            <a:ext cx="2108200" cy="73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Ariane 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David</a:t>
            </a: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Chargée de missions 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Ouest-Sud Ouest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625975" y="3492500"/>
            <a:ext cx="1693863" cy="73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Rachel </a:t>
            </a:r>
            <a:r>
              <a:rPr lang="fr-FR" sz="1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Pamart</a:t>
            </a:r>
            <a:endParaRPr lang="fr-FR" sz="14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Chargée de missions 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Nord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2406030" y="6120279"/>
            <a:ext cx="211772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Charlotte 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Pereira de Moura</a:t>
            </a: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Orthophoniste (0.1 ETP)</a:t>
            </a:r>
            <a:endParaRPr lang="fr-FR" sz="1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4941" y="4610111"/>
            <a:ext cx="1439905" cy="1439905"/>
          </a:xfrm>
          <a:prstGeom prst="ellipse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243" y="1980431"/>
            <a:ext cx="1440095" cy="1440095"/>
          </a:xfrm>
          <a:prstGeom prst="ellipse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2379" y="1980525"/>
            <a:ext cx="1439907" cy="1439907"/>
          </a:xfrm>
          <a:prstGeom prst="ellipse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985" y="1980478"/>
            <a:ext cx="1440000" cy="1440000"/>
          </a:xfrm>
          <a:prstGeom prst="ellipse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568575" y="3492500"/>
            <a:ext cx="1906588" cy="73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Aurélie </a:t>
            </a:r>
            <a:r>
              <a:rPr lang="fr-FR" sz="1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Coussaert</a:t>
            </a:r>
            <a:endParaRPr lang="fr-FR" sz="14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Chargée de missions </a:t>
            </a:r>
            <a:r>
              <a:rPr lang="fr-FR" sz="1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IdF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/ Strasbourg</a:t>
            </a:r>
          </a:p>
        </p:txBody>
      </p:sp>
      <p:sp>
        <p:nvSpPr>
          <p:cNvPr id="27663" name="ZoneTexte 4"/>
          <p:cNvSpPr txBox="1">
            <a:spLocks noChangeArrowheads="1"/>
          </p:cNvSpPr>
          <p:nvPr/>
        </p:nvSpPr>
        <p:spPr bwMode="auto">
          <a:xfrm>
            <a:off x="90488" y="3535363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1">
                <a:latin typeface="Corbel" panose="020B0503020204020204" pitchFamily="34" charset="0"/>
              </a:rPr>
              <a:t>Pr. Frédéric Gottrand</a:t>
            </a:r>
          </a:p>
          <a:p>
            <a:pPr algn="ctr" eaLnBrk="1" hangingPunct="1"/>
            <a:r>
              <a:rPr lang="fr-FR" altLang="fr-FR" sz="1400">
                <a:latin typeface="Corbel" panose="020B0503020204020204" pitchFamily="34" charset="0"/>
              </a:rPr>
              <a:t>Coordonnateur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3850" y="6134100"/>
            <a:ext cx="1569728" cy="619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Audrey Barbet</a:t>
            </a: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Cheffe de projets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15" y="4610064"/>
            <a:ext cx="1440000" cy="1440000"/>
          </a:xfrm>
          <a:prstGeom prst="ellipse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412" y="1982692"/>
            <a:ext cx="1439806" cy="1439806"/>
          </a:xfrm>
          <a:prstGeom prst="ellipse">
            <a:avLst/>
          </a:prstGeom>
        </p:spPr>
      </p:pic>
      <p:sp>
        <p:nvSpPr>
          <p:cNvPr id="43" name="Rectangle 42"/>
          <p:cNvSpPr/>
          <p:nvPr/>
        </p:nvSpPr>
        <p:spPr bwMode="auto">
          <a:xfrm>
            <a:off x="6426200" y="6266984"/>
            <a:ext cx="185102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Sabrina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 Bennia</a:t>
            </a: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ARC 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Sud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625975" y="6266984"/>
            <a:ext cx="18068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Oumaima </a:t>
            </a:r>
            <a:r>
              <a:rPr lang="fr-FR" sz="1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Lmouataz</a:t>
            </a:r>
            <a:endParaRPr lang="fr-FR" sz="14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ARC </a:t>
            </a:r>
            <a:r>
              <a:rPr lang="fr-FR" sz="1400" b="1" dirty="0">
                <a:solidFill>
                  <a:schemeClr val="tx1"/>
                </a:solidFill>
                <a:latin typeface="Corbel" panose="020B0503020204020204" pitchFamily="34" charset="0"/>
              </a:rPr>
              <a:t>Nord</a:t>
            </a:r>
            <a:endParaRPr lang="fr-FR" sz="1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8475662" y="6230938"/>
            <a:ext cx="1851025" cy="738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Virginie </a:t>
            </a:r>
            <a:r>
              <a:rPr lang="fr-FR" sz="1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Godec</a:t>
            </a:r>
            <a:endParaRPr lang="fr-FR" sz="14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orbel" panose="020B0503020204020204" pitchFamily="34" charset="0"/>
              </a:rPr>
              <a:t>Assistante administrative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C10C61-8DEB-4E0F-B66D-6A70BE2256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18791" r="14364" b="23334"/>
          <a:stretch/>
        </p:blipFill>
        <p:spPr>
          <a:xfrm>
            <a:off x="6632379" y="4560799"/>
            <a:ext cx="1471458" cy="1568822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BD30E9-BC87-4A07-9EEC-4332A63598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23074" r="32100" b="42484"/>
          <a:stretch/>
        </p:blipFill>
        <p:spPr>
          <a:xfrm>
            <a:off x="8616289" y="4616587"/>
            <a:ext cx="1495391" cy="1586204"/>
          </a:xfrm>
          <a:prstGeom prst="ellipse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C8AB6D7-703F-4E11-BF4A-1B810210EC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694" b="21879"/>
          <a:stretch/>
        </p:blipFill>
        <p:spPr>
          <a:xfrm>
            <a:off x="4905887" y="4729464"/>
            <a:ext cx="1344359" cy="1473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10A3C8-7959-48C4-93FE-3617AA332FB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2" b="20874"/>
          <a:stretch/>
        </p:blipFill>
        <p:spPr>
          <a:xfrm>
            <a:off x="4781206" y="1946399"/>
            <a:ext cx="1381399" cy="1493733"/>
          </a:xfrm>
          <a:prstGeom prst="ellipse">
            <a:avLst/>
          </a:prstGeom>
        </p:spPr>
      </p:pic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B2C7896E-3F60-43DC-8645-1B3CC5B66ED4}"/>
              </a:ext>
            </a:extLst>
          </p:cNvPr>
          <p:cNvSpPr/>
          <p:nvPr/>
        </p:nvSpPr>
        <p:spPr>
          <a:xfrm>
            <a:off x="5424424" y="4182018"/>
            <a:ext cx="209924" cy="2980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 : 5 branches 27">
            <a:extLst>
              <a:ext uri="{FF2B5EF4-FFF2-40B4-BE49-F238E27FC236}">
                <a16:creationId xmlns:a16="http://schemas.microsoft.com/office/drawing/2014/main" id="{9E60096A-A3AC-42B8-8F0B-E1F65C8B9DA4}"/>
              </a:ext>
            </a:extLst>
          </p:cNvPr>
          <p:cNvSpPr/>
          <p:nvPr/>
        </p:nvSpPr>
        <p:spPr>
          <a:xfrm>
            <a:off x="5498243" y="6863639"/>
            <a:ext cx="209924" cy="2980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 : 5 branches 33">
            <a:extLst>
              <a:ext uri="{FF2B5EF4-FFF2-40B4-BE49-F238E27FC236}">
                <a16:creationId xmlns:a16="http://schemas.microsoft.com/office/drawing/2014/main" id="{A186F760-55F8-4029-909D-14B2046EE2C4}"/>
              </a:ext>
            </a:extLst>
          </p:cNvPr>
          <p:cNvSpPr/>
          <p:nvPr/>
        </p:nvSpPr>
        <p:spPr>
          <a:xfrm>
            <a:off x="7244306" y="6872484"/>
            <a:ext cx="209924" cy="2980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5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Associations de patients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E55995B-EC4B-4E95-95B8-460CA0DA134A}" type="slidenum">
              <a:rPr lang="fr-FR" altLang="fr-FR" smtClean="0"/>
              <a:pPr>
                <a:defRPr/>
              </a:pPr>
              <a:t>7</a:t>
            </a:fld>
            <a:endParaRPr lang="fr-FR" alt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84086" y="1663726"/>
            <a:ext cx="835292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050" dirty="0"/>
          </a:p>
          <a:p>
            <a:r>
              <a:rPr lang="fr-FR" dirty="0"/>
              <a:t>2 nouvelles associations de patients 										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	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799992-ABC0-4548-ADB7-4AA21A833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85" r="21718"/>
          <a:stretch/>
        </p:blipFill>
        <p:spPr>
          <a:xfrm>
            <a:off x="6546564" y="3948423"/>
            <a:ext cx="1202821" cy="14862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0CBA29-01B9-4EF7-9985-96EB0EDB1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94" r="41324" b="9343"/>
          <a:stretch/>
        </p:blipFill>
        <p:spPr>
          <a:xfrm>
            <a:off x="7713932" y="4103459"/>
            <a:ext cx="1411146" cy="13473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32A2E5-0ADD-475D-912C-DCDE6CBCD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7" r="62278" b="9343"/>
          <a:stretch/>
        </p:blipFill>
        <p:spPr>
          <a:xfrm>
            <a:off x="3731774" y="4098716"/>
            <a:ext cx="1306617" cy="13473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C418B0B-835F-4B05-880E-D80CBF103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549" b="9343"/>
          <a:stretch/>
        </p:blipFill>
        <p:spPr>
          <a:xfrm>
            <a:off x="2466380" y="4097862"/>
            <a:ext cx="1276860" cy="1347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7AACED-4EAF-481C-BA70-D1736DD9F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52" b="11115"/>
          <a:stretch/>
        </p:blipFill>
        <p:spPr>
          <a:xfrm>
            <a:off x="2530963" y="5793138"/>
            <a:ext cx="1330937" cy="13210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3699AC-C2D0-4EBE-A941-6656EE5FAB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99" t="17219" r="4325" b="6883"/>
          <a:stretch/>
        </p:blipFill>
        <p:spPr>
          <a:xfrm>
            <a:off x="9021106" y="5580831"/>
            <a:ext cx="1276861" cy="154525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4449B53-4F15-427D-B5E8-63F9C2587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92" t="17219" r="23071" b="21605"/>
          <a:stretch/>
        </p:blipFill>
        <p:spPr>
          <a:xfrm>
            <a:off x="6445624" y="5890259"/>
            <a:ext cx="1351711" cy="124551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3D453E7-BC0D-4E2D-8068-CC428FF89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25" t="17219" r="63007" b="12973"/>
          <a:stretch/>
        </p:blipFill>
        <p:spPr>
          <a:xfrm>
            <a:off x="7837795" y="5734400"/>
            <a:ext cx="1171687" cy="142126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1BA50DC-2C96-4613-9C00-0D43DB5D4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6" t="17219" r="81057" b="6883"/>
          <a:stretch/>
        </p:blipFill>
        <p:spPr>
          <a:xfrm>
            <a:off x="9116749" y="4023864"/>
            <a:ext cx="1276861" cy="14123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1144AB-1ACA-47C1-AD70-D309F1601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231" y="5857028"/>
            <a:ext cx="1066626" cy="127555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6835149-96EA-455D-9690-27C0100ACC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95" r="50390"/>
          <a:stretch/>
        </p:blipFill>
        <p:spPr>
          <a:xfrm>
            <a:off x="3839977" y="5625078"/>
            <a:ext cx="1451153" cy="150851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794DF20-232E-4A65-B099-39201FD22A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712"/>
          <a:stretch/>
        </p:blipFill>
        <p:spPr>
          <a:xfrm>
            <a:off x="4947528" y="3911947"/>
            <a:ext cx="1551300" cy="1521453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2394372" y="3852640"/>
            <a:ext cx="8057435" cy="345638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78A0411-61FD-4538-B87E-D64CD30208BD}"/>
              </a:ext>
            </a:extLst>
          </p:cNvPr>
          <p:cNvGrpSpPr/>
          <p:nvPr/>
        </p:nvGrpSpPr>
        <p:grpSpPr>
          <a:xfrm>
            <a:off x="655317" y="2856779"/>
            <a:ext cx="1557427" cy="3421102"/>
            <a:chOff x="673640" y="3896886"/>
            <a:chExt cx="1557427" cy="3421102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9252554-F559-4110-B2F8-589CF371E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67"/>
            <a:stretch/>
          </p:blipFill>
          <p:spPr>
            <a:xfrm>
              <a:off x="730000" y="5658617"/>
              <a:ext cx="1437280" cy="1659371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A396A3B-C3FB-4CDF-923F-BF69FE6FA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571" t="3187" r="25797"/>
            <a:stretch/>
          </p:blipFill>
          <p:spPr>
            <a:xfrm>
              <a:off x="730001" y="3950381"/>
              <a:ext cx="1437279" cy="1606486"/>
            </a:xfrm>
            <a:prstGeom prst="rect">
              <a:avLst/>
            </a:prstGeom>
          </p:spPr>
        </p:pic>
        <p:sp>
          <p:nvSpPr>
            <p:cNvPr id="13" name="Rectangle à coins arrondis 12"/>
            <p:cNvSpPr/>
            <p:nvPr/>
          </p:nvSpPr>
          <p:spPr>
            <a:xfrm>
              <a:off x="673640" y="3896886"/>
              <a:ext cx="1557427" cy="3412138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8870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93487" y="181098"/>
            <a:ext cx="10337789" cy="914400"/>
          </a:xfrm>
        </p:spPr>
        <p:txBody>
          <a:bodyPr/>
          <a:lstStyle/>
          <a:p>
            <a:r>
              <a:rPr lang="fr-FR" sz="3200" dirty="0"/>
              <a:t>PROJET KIDS RARE</a:t>
            </a:r>
          </a:p>
          <a:p>
            <a:r>
              <a:rPr lang="fr-FR" sz="3200" dirty="0"/>
              <a:t>Contexte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/>
              <a:t>Implication des jeunes patients/public en </a:t>
            </a:r>
            <a:r>
              <a:rPr lang="fr-FR" sz="2500" dirty="0"/>
              <a:t>recherche</a:t>
            </a:r>
            <a:r>
              <a:rPr lang="fr-FR" sz="2800" dirty="0"/>
              <a:t> clinique pédiatrique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116CE13-E215-45A9-9068-659DA73786B9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027820" y="1980431"/>
            <a:ext cx="9172575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90525" indent="-390525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846138" indent="-3254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3033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8240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2346325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Recherches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conduites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‘AVEC'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‘PAR'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les patients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le public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plutôt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‘POUR‘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‘A PROPOS'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d’eux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(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i.e.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participant à un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essai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clinique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algn="just">
              <a:defRPr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Conseillers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/co-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chercheurs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partenariat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actif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1" indent="0" algn="just">
              <a:buNone/>
              <a:defRPr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pédiatrie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</a:rPr>
              <a:t>Enfants</a:t>
            </a:r>
            <a:r>
              <a:rPr lang="en-US" sz="2400" dirty="0">
                <a:latin typeface="Calibri" panose="020F0502020204030204" pitchFamily="34" charset="0"/>
              </a:rPr>
              <a:t>, adolescents et parents </a:t>
            </a:r>
            <a:r>
              <a:rPr lang="en-US" sz="2400" dirty="0" err="1">
                <a:latin typeface="Calibri" panose="020F0502020204030204" pitchFamily="34" charset="0"/>
              </a:rPr>
              <a:t>sont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concernés</a:t>
            </a:r>
            <a:endParaRPr lang="en-US" sz="2400" dirty="0">
              <a:latin typeface="Calibri" panose="020F0502020204030204" pitchFamily="34" charset="0"/>
            </a:endParaRPr>
          </a:p>
          <a:p>
            <a:pPr algn="just">
              <a:defRPr/>
            </a:pPr>
            <a:endParaRPr lang="en-US" sz="800" dirty="0"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sz="2400" dirty="0" err="1">
                <a:latin typeface="Calibri" panose="020F0502020204030204" pitchFamily="34" charset="0"/>
              </a:rPr>
              <a:t>Nombreux</a:t>
            </a:r>
            <a:r>
              <a:rPr lang="en-US" sz="2400" dirty="0">
                <a:latin typeface="Calibri" panose="020F0502020204030204" pitchFamily="34" charset="0"/>
              </a:rPr>
              <a:t> guides sur “comment </a:t>
            </a:r>
            <a:r>
              <a:rPr lang="en-US" sz="2400" dirty="0" err="1">
                <a:latin typeface="Calibri" panose="020F0502020204030204" pitchFamily="34" charset="0"/>
              </a:rPr>
              <a:t>impliquer</a:t>
            </a:r>
            <a:r>
              <a:rPr lang="en-US" sz="2400" dirty="0">
                <a:latin typeface="Calibri" panose="020F0502020204030204" pitchFamily="34" charset="0"/>
              </a:rPr>
              <a:t> les patients </a:t>
            </a:r>
            <a:r>
              <a:rPr lang="en-US" sz="2400" dirty="0" err="1">
                <a:latin typeface="Calibri" panose="020F0502020204030204" pitchFamily="34" charset="0"/>
              </a:rPr>
              <a:t>en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recherche</a:t>
            </a:r>
            <a:r>
              <a:rPr lang="en-US" sz="2400" dirty="0">
                <a:latin typeface="Calibri" panose="020F0502020204030204" pitchFamily="34" charset="0"/>
              </a:rPr>
              <a:t>”</a:t>
            </a:r>
          </a:p>
          <a:p>
            <a:pPr lvl="1" algn="just">
              <a:defRPr/>
            </a:pP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Aucun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prend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compte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point de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vue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patients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eux-mêmes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defRPr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 les patients/public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pensent-ils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souhaitent-ils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s’impliquer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recherche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4" y="140512"/>
            <a:ext cx="4736847" cy="12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6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77806" y="252239"/>
            <a:ext cx="10337789" cy="914400"/>
          </a:xfrm>
        </p:spPr>
        <p:txBody>
          <a:bodyPr/>
          <a:lstStyle/>
          <a:p>
            <a:r>
              <a:rPr lang="fr-FR" sz="3200" dirty="0"/>
              <a:t>PROJET KIDS RARE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/>
              <a:t>Objectifs Kids Rare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116CE13-E215-45A9-9068-659DA73786B9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16194" y="2133715"/>
            <a:ext cx="9534948" cy="3663140"/>
          </a:xfrm>
          <a:prstGeom prst="rect">
            <a:avLst/>
          </a:prstGeom>
        </p:spPr>
        <p:txBody>
          <a:bodyPr>
            <a:normAutofit/>
          </a:bodyPr>
          <a:lstStyle>
            <a:lvl1pPr marL="390525" indent="-390525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846138" indent="-3254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3033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8240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2346325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Développer l’implication des jeunes patients et de leurs familles en recherche clinique pédiatrique dans le champ des maladies rares </a:t>
            </a:r>
          </a:p>
          <a:p>
            <a:pPr lvl="1" algn="just">
              <a:defRPr/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Construire l’implication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et le projet avec les jeunes patients et leurs familles,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définir leurs connaissances et leurs attentes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defRPr/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Formaliser et standardiser les méthodes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pour rechercher l’avis et la voix des patients et de leurs familles.</a:t>
            </a: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Apporter une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adaptée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aux jeunes patients et à leurs familles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ainsi qu’aux personnels des associations, des filières ou des structures de recherche souhaitant s’impliquer en recherche clinique.</a:t>
            </a: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10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1" indent="0" algn="just">
              <a:buNone/>
              <a:defRPr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5259" lvl="1" indent="0" algn="just">
              <a:buFont typeface="Wingdings" panose="05000000000000000000" pitchFamily="2" charset="2"/>
              <a:buNone/>
              <a:defRPr/>
            </a:pPr>
            <a:endParaRPr lang="fr-FR" sz="207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87083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 Présentation v5">
  <a:themeElements>
    <a:clrScheme name="FIMATHO">
      <a:dk1>
        <a:srgbClr val="5B5C5F"/>
      </a:dk1>
      <a:lt1>
        <a:sysClr val="window" lastClr="FFFFFF"/>
      </a:lt1>
      <a:dk2>
        <a:srgbClr val="0A6D9A"/>
      </a:dk2>
      <a:lt2>
        <a:srgbClr val="F2F2F2"/>
      </a:lt2>
      <a:accent1>
        <a:srgbClr val="A6A6A6"/>
      </a:accent1>
      <a:accent2>
        <a:srgbClr val="C8368D"/>
      </a:accent2>
      <a:accent3>
        <a:srgbClr val="92D050"/>
      </a:accent3>
      <a:accent4>
        <a:srgbClr val="00B0F0"/>
      </a:accent4>
      <a:accent5>
        <a:srgbClr val="0070C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_INTITULE_OFFIC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7563405-AF8A-491F-B70D-BA774E918841}" vid="{AFAF9CA4-A7A4-4028-9C0E-09CF0F82C0EC}"/>
    </a:ext>
  </a:extLst>
</a:theme>
</file>

<file path=ppt/theme/theme4.xml><?xml version="1.0" encoding="utf-8"?>
<a:theme xmlns:a="http://schemas.openxmlformats.org/drawingml/2006/main" name="5_TEMPLATE_INTITULE_OFFIC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6" id="{25DB2D80-B418-C445-B794-8EFE4AC572D3}" vid="{D7C109EF-1FF6-B140-BAA4-C929A0D91960}"/>
    </a:ext>
  </a:extLst>
</a:theme>
</file>

<file path=ppt/theme/theme5.xml><?xml version="1.0" encoding="utf-8"?>
<a:theme xmlns:a="http://schemas.openxmlformats.org/drawingml/2006/main" name="8_TEMPLATE_INTITULE_OFFIC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resentation ppt_DGOS.pptx" id="{B0064140-0F82-488E-B524-C6C2029099B4}" vid="{AA084E05-CF0D-4549-B783-425241C1B68D}"/>
    </a:ext>
  </a:extLst>
</a:theme>
</file>

<file path=ppt/theme/theme6.xml><?xml version="1.0" encoding="utf-8"?>
<a:theme xmlns:a="http://schemas.openxmlformats.org/drawingml/2006/main" name="12_TEMPLATE_INTITULE_OFFIC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6" id="{25DB2D80-B418-C445-B794-8EFE4AC572D3}" vid="{D7C109EF-1FF6-B140-BAA4-C929A0D91960}"/>
    </a:ext>
  </a:extLst>
</a:theme>
</file>

<file path=ppt/theme/theme7.xml><?xml version="1.0" encoding="utf-8"?>
<a:theme xmlns:a="http://schemas.openxmlformats.org/drawingml/2006/main" name="9_TEMPLATE_INTITULE_OFFIC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0607 VF COPIL.potx" id="{08372C10-F680-4E5E-9033-91185D9D4075}" vid="{9C82239C-B345-4C5F-9AE2-337BAD9D2B9F}"/>
    </a:ext>
  </a:extLst>
</a:theme>
</file>

<file path=ppt/theme/theme8.xml><?xml version="1.0" encoding="utf-8"?>
<a:theme xmlns:a="http://schemas.openxmlformats.org/drawingml/2006/main" name="7_TEMPLATE_INTITULE_OFFIC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0607 VF COPIL.potx" id="{08372C10-F680-4E5E-9033-91185D9D4075}" vid="{9C82239C-B345-4C5F-9AE2-337BAD9D2B9F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 Présentation v5</Template>
  <TotalTime>4769</TotalTime>
  <Words>2345</Words>
  <Application>Microsoft Office PowerPoint</Application>
  <PresentationFormat>Personnalisé</PresentationFormat>
  <Paragraphs>439</Paragraphs>
  <Slides>39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39</vt:i4>
      </vt:variant>
    </vt:vector>
  </HeadingPairs>
  <TitlesOfParts>
    <vt:vector size="61" baseType="lpstr">
      <vt:lpstr>Arial</vt:lpstr>
      <vt:lpstr>Calibri</vt:lpstr>
      <vt:lpstr>Candara</vt:lpstr>
      <vt:lpstr>Corbel</vt:lpstr>
      <vt:lpstr>Courier New</vt:lpstr>
      <vt:lpstr>Lato</vt:lpstr>
      <vt:lpstr>Lato Black</vt:lpstr>
      <vt:lpstr>Lato Medium</vt:lpstr>
      <vt:lpstr>Noto Sans Symbols</vt:lpstr>
      <vt:lpstr>Oswald</vt:lpstr>
      <vt:lpstr>Quattrocento Sans</vt:lpstr>
      <vt:lpstr>Segoe UI Light</vt:lpstr>
      <vt:lpstr>Symbol</vt:lpstr>
      <vt:lpstr>Wingdings</vt:lpstr>
      <vt:lpstr>MODELE Présentation v5</vt:lpstr>
      <vt:lpstr>Base</vt:lpstr>
      <vt:lpstr>TEMPLATE_INTITULE_OFFICIEL</vt:lpstr>
      <vt:lpstr>5_TEMPLATE_INTITULE_OFFICIEL</vt:lpstr>
      <vt:lpstr>8_TEMPLATE_INTITULE_OFFICIEL</vt:lpstr>
      <vt:lpstr>12_TEMPLATE_INTITULE_OFFICIEL</vt:lpstr>
      <vt:lpstr>9_TEMPLATE_INTITULE_OFFICIEL</vt:lpstr>
      <vt:lpstr>7_TEMPLATE_INTITULE_OFFICIEL</vt:lpstr>
      <vt:lpstr> Journée annuelle – 13 juin 2023</vt:lpstr>
      <vt:lpstr>AGENDA</vt:lpstr>
      <vt:lpstr>Présentation PowerPoint</vt:lpstr>
      <vt:lpstr>Présentation PowerPoint</vt:lpstr>
      <vt:lpstr>AGENDA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PRÉVENTION DES TROUBLES ALIMENTAIRES PÉDIATRIQUES CHEZ LES ENFANTS A RISQUE (Hors prématurés)</vt:lpstr>
      <vt:lpstr>Objectif principal = établir des recommandations de bonnes pratiques</vt:lpstr>
      <vt:lpstr>Présentation PowerPoint</vt:lpstr>
      <vt:lpstr>Présentation PowerPoint</vt:lpstr>
      <vt:lpstr>Présentation PowerPoint</vt:lpstr>
      <vt:lpstr>Présentation PowerPoint</vt:lpstr>
      <vt:lpstr>La suite… </vt:lpstr>
      <vt:lpstr>Merci de votre attention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AGENDA</vt:lpstr>
    </vt:vector>
  </TitlesOfParts>
  <Company>CHRU 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DIH49339</dc:creator>
  <cp:lastModifiedBy>GONZALEZ, Marine</cp:lastModifiedBy>
  <cp:revision>641</cp:revision>
  <dcterms:created xsi:type="dcterms:W3CDTF">2018-05-31T10:04:41Z</dcterms:created>
  <dcterms:modified xsi:type="dcterms:W3CDTF">2023-07-03T11:02:24Z</dcterms:modified>
</cp:coreProperties>
</file>