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7" r:id="rId3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QUELIN Ludivine" initials="ML" lastIdx="2" clrIdx="0">
    <p:extLst>
      <p:ext uri="{19B8F6BF-5375-455C-9EA6-DF929625EA0E}">
        <p15:presenceInfo xmlns:p15="http://schemas.microsoft.com/office/powerpoint/2012/main" userId="S-1-5-21-417992014-2979592463-1247859305-75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368B"/>
    <a:srgbClr val="9D1F7F"/>
    <a:srgbClr val="901C74"/>
    <a:srgbClr val="8E1E8E"/>
    <a:srgbClr val="7A1C90"/>
    <a:srgbClr val="941879"/>
    <a:srgbClr val="009EE3"/>
    <a:srgbClr val="A2C510"/>
    <a:srgbClr val="EF8505"/>
    <a:srgbClr val="713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01" autoAdjust="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B4E62DE-FCD7-41E0-8DC8-994C3478BE0C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B2DD9F9-C62B-438B-A39A-FB3693C09C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36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lieresmaladiesrares.fr/une-filiere-quest-ce-que-cest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sante.gouv.fr/soins-et-maladies/prises-en-charge-specialisees/maladies-rares/article/l-offre-de-soin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DD9F9-C62B-438B-A39A-FB3693C09C5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611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hlinkClick r:id="rId3"/>
              </a:rPr>
              <a:t>Une filière, qu’est-ce que c’est ? - Filières de Santé Maladies Rares (filieresmaladiesrares.fr)</a:t>
            </a:r>
            <a:endParaRPr lang="fr-FR" dirty="0"/>
          </a:p>
          <a:p>
            <a:r>
              <a:rPr lang="fr-FR" dirty="0">
                <a:hlinkClick r:id="rId4"/>
              </a:rPr>
              <a:t>Maladies rares : l'offre de soins en France (sante.gouv.fr)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2DD9F9-C62B-438B-A39A-FB3693C09C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376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73520"/>
            <a:ext cx="12192000" cy="284480"/>
          </a:xfrm>
          <a:prstGeom prst="rect">
            <a:avLst/>
          </a:prstGeom>
          <a:solidFill>
            <a:srgbClr val="E8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rgbClr val="E8368B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930" y="5087338"/>
            <a:ext cx="1972089" cy="1394741"/>
          </a:xfrm>
          <a:prstGeom prst="rect">
            <a:avLst/>
          </a:prstGeom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EBF1B1-D8E4-47A6-B1F2-C37E94D4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5D986E-9B89-4727-A9FE-73F1288BA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E06F06-6952-46E7-A11F-5BD4E9C5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72B80B-AFC8-44B4-A7DA-E35CE3EAB08B}"/>
              </a:ext>
            </a:extLst>
          </p:cNvPr>
          <p:cNvSpPr/>
          <p:nvPr userDrawn="1"/>
        </p:nvSpPr>
        <p:spPr>
          <a:xfrm>
            <a:off x="3814370" y="1218585"/>
            <a:ext cx="99397" cy="1584000"/>
          </a:xfrm>
          <a:prstGeom prst="rect">
            <a:avLst/>
          </a:prstGeom>
          <a:solidFill>
            <a:srgbClr val="009EE3"/>
          </a:solidFill>
          <a:ln>
            <a:solidFill>
              <a:srgbClr val="009E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rgbClr val="00B0F0"/>
              </a:solidFill>
            </a:endParaRP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39056906-2464-409A-85D2-695725ACE5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1218585"/>
            <a:ext cx="7315200" cy="1046052"/>
          </a:xfrm>
          <a:prstGeom prst="rect">
            <a:avLst/>
          </a:prstGeom>
        </p:spPr>
        <p:txBody>
          <a:bodyPr anchor="ctr"/>
          <a:lstStyle>
            <a:lvl1pPr>
              <a:defRPr sz="7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17F7043E-ACFA-47B9-A069-BA2CD3AFE0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8599" y="2349500"/>
            <a:ext cx="7315199" cy="46206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i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Modifiez le sous-titre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B85D4702-EC03-4BC8-B2A4-9108C56F5C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8600" y="2982913"/>
            <a:ext cx="7315198" cy="38413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i="1">
                <a:solidFill>
                  <a:schemeClr val="accent1"/>
                </a:solidFill>
              </a:defRPr>
            </a:lvl1pPr>
            <a:lvl2pPr>
              <a:defRPr i="1">
                <a:solidFill>
                  <a:schemeClr val="tx2"/>
                </a:solidFill>
              </a:defRPr>
            </a:lvl2pPr>
            <a:lvl3pPr>
              <a:defRPr i="1">
                <a:solidFill>
                  <a:schemeClr val="tx2"/>
                </a:solidFill>
              </a:defRPr>
            </a:lvl3pPr>
            <a:lvl4pPr>
              <a:defRPr i="1">
                <a:solidFill>
                  <a:schemeClr val="tx2"/>
                </a:solidFill>
              </a:defRPr>
            </a:lvl4pPr>
            <a:lvl5pPr>
              <a:defRPr i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Ajouter le lieu et la date du rendez-vous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2363574A-64D1-44CF-B794-ABA18BC9DC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040" y="5681707"/>
            <a:ext cx="1006748" cy="68845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DAB9E1A5-04B3-46FB-8DF8-7842524F586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015" y="5737934"/>
            <a:ext cx="1151707" cy="5760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59488A3A-06AF-4D99-9B5B-132E8A04D2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12"/>
          <a:stretch/>
        </p:blipFill>
        <p:spPr>
          <a:xfrm>
            <a:off x="6649980" y="5737934"/>
            <a:ext cx="1333541" cy="5760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92E814CC-3D42-42BC-9711-475CE004E7E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895" y="5737934"/>
            <a:ext cx="1230120" cy="576000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AF28670E-A170-4EF4-A974-1E9E34697BD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521" y="5737934"/>
            <a:ext cx="75815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9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170348" y="546144"/>
            <a:ext cx="7350094" cy="5765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02BE5298-4DD2-433F-B4F8-02FFEB2E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211D87D1-AF9A-4055-B261-6B814D74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2" name="Espace réservé du numéro de diapositive 6">
            <a:extLst>
              <a:ext uri="{FF2B5EF4-FFF2-40B4-BE49-F238E27FC236}">
                <a16:creationId xmlns:a16="http://schemas.microsoft.com/office/drawing/2014/main" id="{FE0D0386-147D-480F-9AD3-DC12E360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69EA6C37-BAA3-4FAE-96F8-E3797C8E7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1558" y="1538243"/>
            <a:ext cx="3367042" cy="4773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8E49EFD4-2F49-4DCB-8312-61A344BF1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58" y="546144"/>
            <a:ext cx="3367042" cy="882561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143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horizontal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FEA45B78-8362-4270-8DB7-BD9DE391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AE30AA9E-5E02-4F84-BFFB-74E76238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id="{B7503360-49CB-4DBC-AED0-48412529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AEF3BABF-ACD7-4A7A-AF17-8B0900194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F0EAF3DF-CCF4-46E6-B143-F4FF28B6DE0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4357" y="1110953"/>
            <a:ext cx="11847662" cy="5332576"/>
          </a:xfrm>
          <a:prstGeom prst="rect">
            <a:avLst/>
          </a:prstGeom>
        </p:spPr>
        <p:txBody>
          <a:bodyPr vert="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76031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et texte vertic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1185363" y="365125"/>
            <a:ext cx="876656" cy="5811838"/>
          </a:xfrm>
          <a:prstGeom prst="rect">
            <a:avLst/>
          </a:prstGeo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14357" y="365125"/>
            <a:ext cx="10826809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4E6C1ACC-1DD9-4F3C-8C36-0104472D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DFEF33C6-1BF0-4E1D-8B6F-678A7E42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id="{EAF20C10-18CE-4E27-A629-9F723386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45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A51F047A-1A2D-4807-B0C4-131E1AA533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9" name="Espace réservé du pied de page 2">
            <a:extLst>
              <a:ext uri="{FF2B5EF4-FFF2-40B4-BE49-F238E27FC236}">
                <a16:creationId xmlns:a16="http://schemas.microsoft.com/office/drawing/2014/main" id="{80455EAD-D31E-4BDF-ABDB-B13923FC5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052C5163-AC91-44E7-83DC-7C96DBA5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24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158EE-3D32-4460-9BD2-457BF0C55EB7}"/>
              </a:ext>
            </a:extLst>
          </p:cNvPr>
          <p:cNvSpPr/>
          <p:nvPr userDrawn="1"/>
        </p:nvSpPr>
        <p:spPr>
          <a:xfrm>
            <a:off x="0" y="6573520"/>
            <a:ext cx="12192000" cy="284480"/>
          </a:xfrm>
          <a:prstGeom prst="rect">
            <a:avLst/>
          </a:prstGeom>
          <a:solidFill>
            <a:srgbClr val="E8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rgbClr val="E8368B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357" y="1110953"/>
            <a:ext cx="11847662" cy="53325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4B5B3F83-D204-4A07-9C67-86ECAC5715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D0C6033F-1A4B-4F6E-B159-CD1CFD7B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2" name="Espace réservé du numéro de diapositive 6">
            <a:extLst>
              <a:ext uri="{FF2B5EF4-FFF2-40B4-BE49-F238E27FC236}">
                <a16:creationId xmlns:a16="http://schemas.microsoft.com/office/drawing/2014/main" id="{6053600C-E0F6-44E1-9BBE-4479898E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11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sous-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4F4E6E-D3A4-42E3-8743-9C01D594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78B3FC-97D6-4B9D-9D5B-6F6F7C9BF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B00CEF-A167-411D-A242-F50F46AE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4ABCBA0-B9D2-4242-A8F3-6EE2F24AB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A0DCCE1D-E5F8-498B-910E-71FE4D09B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57" y="1905711"/>
            <a:ext cx="11847662" cy="45378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D3A6111E-5CF1-47DF-A0CB-8EA6EC0DA70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4357" y="1081799"/>
            <a:ext cx="11847662" cy="69744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4350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4356" y="1166905"/>
            <a:ext cx="5696485" cy="496042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81159" y="1166906"/>
            <a:ext cx="5780860" cy="49604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7EF9A6A-69A1-4FDC-9033-513F97B05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11F481DE-84FC-4D1C-9C43-CC545726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2" name="Espace réservé du pied de page 2">
            <a:extLst>
              <a:ext uri="{FF2B5EF4-FFF2-40B4-BE49-F238E27FC236}">
                <a16:creationId xmlns:a16="http://schemas.microsoft.com/office/drawing/2014/main" id="{487C3FDF-62BC-4FC0-8F4F-BCC706FE9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3E02BD06-9FDB-43DF-81B0-0833B1AD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23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14356" y="1112725"/>
            <a:ext cx="5696485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81159" y="1112725"/>
            <a:ext cx="5780860" cy="82391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Espace réservé de la date 1">
            <a:extLst>
              <a:ext uri="{FF2B5EF4-FFF2-40B4-BE49-F238E27FC236}">
                <a16:creationId xmlns:a16="http://schemas.microsoft.com/office/drawing/2014/main" id="{18E46886-364B-4BA5-99E0-DD774A6C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1" name="Espace réservé du pied de page 2">
            <a:extLst>
              <a:ext uri="{FF2B5EF4-FFF2-40B4-BE49-F238E27FC236}">
                <a16:creationId xmlns:a16="http://schemas.microsoft.com/office/drawing/2014/main" id="{C34A84F1-C000-460A-A958-A8D21F99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2" name="Espace réservé du numéro de diapositive 6">
            <a:extLst>
              <a:ext uri="{FF2B5EF4-FFF2-40B4-BE49-F238E27FC236}">
                <a16:creationId xmlns:a16="http://schemas.microsoft.com/office/drawing/2014/main" id="{F199CCFE-3E36-43EB-8A61-41DB8A5F5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07FCF509-7AEA-42F6-8932-019059609099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14356" y="2061843"/>
            <a:ext cx="5696485" cy="43047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4" name="Espace réservé du contenu 3">
            <a:extLst>
              <a:ext uri="{FF2B5EF4-FFF2-40B4-BE49-F238E27FC236}">
                <a16:creationId xmlns:a16="http://schemas.microsoft.com/office/drawing/2014/main" id="{30B32050-9B73-4805-B4D9-8BA1B95B9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159" y="2061843"/>
            <a:ext cx="5780860" cy="430477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9E999A36-FE6E-46C0-9FB5-346A85B0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091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BF0B6655-3E35-4330-AD3A-E57C7017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57" y="104958"/>
            <a:ext cx="11847662" cy="882561"/>
          </a:xfrm>
          <a:prstGeom prst="rect">
            <a:avLst/>
          </a:prstGeom>
        </p:spPr>
        <p:txBody>
          <a:bodyPr anchor="ctr"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17F9CDD6-186E-4B19-AE7E-DD1A401A5E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8" name="Espace réservé du pied de page 2">
            <a:extLst>
              <a:ext uri="{FF2B5EF4-FFF2-40B4-BE49-F238E27FC236}">
                <a16:creationId xmlns:a16="http://schemas.microsoft.com/office/drawing/2014/main" id="{0B7906D8-3D54-4587-BA89-820AE732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9" name="Espace réservé du numéro de diapositive 6">
            <a:extLst>
              <a:ext uri="{FF2B5EF4-FFF2-40B4-BE49-F238E27FC236}">
                <a16:creationId xmlns:a16="http://schemas.microsoft.com/office/drawing/2014/main" id="{3AE8DBB3-8A24-4FF8-A216-0B16E24C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45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E573765C-99E3-410A-BAD9-9DFF76B3BB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0517F23F-CF2F-423F-AD07-3D2701281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81354B-18ED-496D-BA8E-4CF13D525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3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57244" y="546145"/>
            <a:ext cx="7316788" cy="57657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1558" y="1538243"/>
            <a:ext cx="3367042" cy="4773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6FB53D75-A640-4898-9189-36DE064AB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58" y="546144"/>
            <a:ext cx="3367042" cy="882561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1">
            <a:extLst>
              <a:ext uri="{FF2B5EF4-FFF2-40B4-BE49-F238E27FC236}">
                <a16:creationId xmlns:a16="http://schemas.microsoft.com/office/drawing/2014/main" id="{2B5BED63-2935-42DD-81FF-37AEF82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0" name="Espace réservé du pied de page 2">
            <a:extLst>
              <a:ext uri="{FF2B5EF4-FFF2-40B4-BE49-F238E27FC236}">
                <a16:creationId xmlns:a16="http://schemas.microsoft.com/office/drawing/2014/main" id="{5A89723B-19F5-4103-B527-7E36FAE8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340559C3-29B1-4637-827B-68D1B30B0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73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15000"/>
            <a:lum/>
          </a:blip>
          <a:srcRect/>
          <a:stretch>
            <a:fillRect l="-13000" t="23000" r="44000" b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D5254B7-455F-40F4-8EA3-6E749B107307}"/>
              </a:ext>
            </a:extLst>
          </p:cNvPr>
          <p:cNvSpPr/>
          <p:nvPr userDrawn="1"/>
        </p:nvSpPr>
        <p:spPr>
          <a:xfrm>
            <a:off x="0" y="6573520"/>
            <a:ext cx="12192000" cy="284480"/>
          </a:xfrm>
          <a:prstGeom prst="rect">
            <a:avLst/>
          </a:prstGeom>
          <a:solidFill>
            <a:srgbClr val="E836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rgbClr val="E8368B"/>
              </a:solidFill>
            </a:endParaRPr>
          </a:p>
        </p:txBody>
      </p:sp>
      <p:sp>
        <p:nvSpPr>
          <p:cNvPr id="14" name="Espace réservé de la date 1">
            <a:extLst>
              <a:ext uri="{FF2B5EF4-FFF2-40B4-BE49-F238E27FC236}">
                <a16:creationId xmlns:a16="http://schemas.microsoft.com/office/drawing/2014/main" id="{3D3AD332-81DB-42BB-89DF-B36EC333E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4357" y="6570000"/>
            <a:ext cx="2743200" cy="2880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02/03/2023</a:t>
            </a:r>
            <a:endParaRPr lang="fr-FR" dirty="0"/>
          </a:p>
        </p:txBody>
      </p:sp>
      <p:sp>
        <p:nvSpPr>
          <p:cNvPr id="15" name="Espace réservé du pied de page 2">
            <a:extLst>
              <a:ext uri="{FF2B5EF4-FFF2-40B4-BE49-F238E27FC236}">
                <a16:creationId xmlns:a16="http://schemas.microsoft.com/office/drawing/2014/main" id="{B8547C5E-737D-4559-90B6-34C81F0BF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0000"/>
            <a:ext cx="4114800" cy="288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Présentation FIMATHO – CHU de Reims</a:t>
            </a:r>
            <a:endParaRPr lang="fr-FR" dirty="0"/>
          </a:p>
        </p:txBody>
      </p:sp>
      <p:sp>
        <p:nvSpPr>
          <p:cNvPr id="16" name="Espace réservé du numéro de diapositive 6">
            <a:extLst>
              <a:ext uri="{FF2B5EF4-FFF2-40B4-BE49-F238E27FC236}">
                <a16:creationId xmlns:a16="http://schemas.microsoft.com/office/drawing/2014/main" id="{4AFDC3F5-5452-46B7-BFE4-1715E4859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8819" y="6559733"/>
            <a:ext cx="2743200" cy="288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2ABF1176-DF43-4A28-8499-D4E3BF5361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06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3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358775" indent="-358775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Symbol" panose="05050102010706020507" pitchFamily="18" charset="2"/>
        <a:buChar char="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Lato" panose="020F0502020204030203" pitchFamily="34" charset="0"/>
        <a:buChar char="→"/>
        <a:defRPr sz="16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D5EEB63A-F1AD-4FA2-B7D2-41A01278E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AAP FIMATHO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2549A31-4EE4-4ABB-8641-F07BC82515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Résultats 2023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10C6F6C4-2831-4FAB-83F8-F6DEA32E9D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Mardi 13 juin 2023 - Paris</a:t>
            </a:r>
          </a:p>
        </p:txBody>
      </p:sp>
    </p:spTree>
    <p:extLst>
      <p:ext uri="{BB962C8B-B14F-4D97-AF65-F5344CB8AC3E}">
        <p14:creationId xmlns:p14="http://schemas.microsoft.com/office/powerpoint/2010/main" val="185673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4">
            <a:extLst>
              <a:ext uri="{FF2B5EF4-FFF2-40B4-BE49-F238E27FC236}">
                <a16:creationId xmlns:a16="http://schemas.microsoft.com/office/drawing/2014/main" id="{5C57A9DA-9AAF-4E84-ABAC-E132F3298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Lauréats 2023</a:t>
            </a:r>
          </a:p>
        </p:txBody>
      </p:sp>
      <p:sp>
        <p:nvSpPr>
          <p:cNvPr id="16" name="Espace réservé du contenu 15">
            <a:extLst>
              <a:ext uri="{FF2B5EF4-FFF2-40B4-BE49-F238E27FC236}">
                <a16:creationId xmlns:a16="http://schemas.microsoft.com/office/drawing/2014/main" id="{7C5E248D-C19D-44D8-867F-4FFA55CF8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9" y="1110953"/>
            <a:ext cx="11189617" cy="5332576"/>
          </a:xfrm>
        </p:spPr>
        <p:txBody>
          <a:bodyPr/>
          <a:lstStyle/>
          <a:p>
            <a:r>
              <a:rPr lang="fr-FR" sz="2000" b="1" dirty="0"/>
              <a:t>Création d'une vidéo ludique expliquant la Hernie de Coupole Diaphragmatique</a:t>
            </a:r>
            <a:r>
              <a:rPr lang="fr-FR" sz="2000" dirty="0"/>
              <a:t> - Association Pour Encourager la recherche sur la Hernie Diaphragmatique (</a:t>
            </a:r>
            <a:r>
              <a:rPr lang="fr-FR" sz="2000" dirty="0" err="1"/>
              <a:t>APEHDia</a:t>
            </a:r>
            <a:r>
              <a:rPr lang="fr-FR" sz="2000" dirty="0"/>
              <a:t>).</a:t>
            </a:r>
          </a:p>
          <a:p>
            <a:r>
              <a:rPr lang="fr-FR" sz="2000" b="1" dirty="0"/>
              <a:t>Cuisine Thérapie</a:t>
            </a:r>
            <a:r>
              <a:rPr lang="fr-FR" sz="2000" dirty="0"/>
              <a:t> - Association Française de l'Atrésie de l'</a:t>
            </a:r>
            <a:r>
              <a:rPr lang="fr-FR" sz="2000" dirty="0" err="1"/>
              <a:t>Oesophage</a:t>
            </a:r>
            <a:r>
              <a:rPr lang="fr-FR" sz="2000" dirty="0"/>
              <a:t> (AFAO) ;</a:t>
            </a:r>
          </a:p>
          <a:p>
            <a:r>
              <a:rPr lang="fr-FR" sz="2000" b="1" dirty="0"/>
              <a:t>Révélations : vidéo humoristique</a:t>
            </a:r>
            <a:r>
              <a:rPr lang="fr-FR" sz="2000" dirty="0"/>
              <a:t> - Association Française de la Déficience Congénital en Saccharase et </a:t>
            </a:r>
            <a:r>
              <a:rPr lang="fr-FR" sz="2000" dirty="0" err="1"/>
              <a:t>Isomaltase</a:t>
            </a:r>
            <a:r>
              <a:rPr lang="fr-FR" sz="2000" dirty="0"/>
              <a:t> (AFDCSI) ;</a:t>
            </a:r>
          </a:p>
          <a:p>
            <a:r>
              <a:rPr lang="fr-FR" sz="2000" b="1" dirty="0"/>
              <a:t>Stage Ados pour mieux comprendre et mieux échanger autour de la maladie</a:t>
            </a:r>
            <a:r>
              <a:rPr lang="fr-FR" sz="2000" dirty="0"/>
              <a:t> - Association AFA </a:t>
            </a:r>
            <a:r>
              <a:rPr lang="fr-FR" sz="2000" dirty="0" err="1"/>
              <a:t>Crohn</a:t>
            </a:r>
            <a:r>
              <a:rPr lang="fr-FR" sz="2000" dirty="0"/>
              <a:t> RCH France ;</a:t>
            </a:r>
          </a:p>
          <a:p>
            <a:r>
              <a:rPr lang="fr-FR" sz="2000" b="1" dirty="0"/>
              <a:t>Caractérisation de l’activité autophagique dans la maladie de </a:t>
            </a:r>
            <a:r>
              <a:rPr lang="fr-FR" sz="2000" b="1" dirty="0" err="1"/>
              <a:t>Crohn</a:t>
            </a:r>
            <a:r>
              <a:rPr lang="fr-FR" sz="2000" b="1" dirty="0"/>
              <a:t> de l’enfant</a:t>
            </a:r>
            <a:r>
              <a:rPr lang="fr-FR" sz="2000" dirty="0"/>
              <a:t> -  Centre de référence constitutif </a:t>
            </a:r>
            <a:r>
              <a:rPr lang="fr-FR" sz="2000" dirty="0" err="1"/>
              <a:t>MaRDi</a:t>
            </a:r>
            <a:r>
              <a:rPr lang="fr-FR" sz="2000" dirty="0"/>
              <a:t> des Hospices Civils de Lyon et INSERM ;</a:t>
            </a:r>
          </a:p>
          <a:p>
            <a:r>
              <a:rPr lang="fr-FR" sz="2000" b="1" dirty="0"/>
              <a:t>CALECO : Chirurgie des Atrésies de l'œsophage complexes : Evaluation d'une aide à la prise en charge par une expertise nationale</a:t>
            </a:r>
            <a:r>
              <a:rPr lang="fr-FR" sz="2000" dirty="0"/>
              <a:t> - Centre de compétence CRACMO du CHU d'Angers ;</a:t>
            </a:r>
          </a:p>
          <a:p>
            <a:r>
              <a:rPr lang="fr-FR" sz="2000" b="1" dirty="0"/>
              <a:t>Accompagnement sophrologique des patients et aidants des CRMR </a:t>
            </a:r>
            <a:r>
              <a:rPr lang="fr-FR" sz="2000" b="1" dirty="0" err="1"/>
              <a:t>MaRDi</a:t>
            </a:r>
            <a:r>
              <a:rPr lang="fr-FR" sz="2000" b="1" dirty="0"/>
              <a:t> et CRACMO</a:t>
            </a:r>
            <a:r>
              <a:rPr lang="fr-FR" sz="2000" dirty="0"/>
              <a:t> - CHU de Lille ;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73703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FIMATHO">
      <a:dk1>
        <a:sysClr val="windowText" lastClr="000000"/>
      </a:dk1>
      <a:lt1>
        <a:sysClr val="window" lastClr="FFFFFF"/>
      </a:lt1>
      <a:dk2>
        <a:srgbClr val="626261"/>
      </a:dk2>
      <a:lt2>
        <a:srgbClr val="BEBEBE"/>
      </a:lt2>
      <a:accent1>
        <a:srgbClr val="E8368B"/>
      </a:accent1>
      <a:accent2>
        <a:srgbClr val="F39100"/>
      </a:accent2>
      <a:accent3>
        <a:srgbClr val="009EE3"/>
      </a:accent3>
      <a:accent4>
        <a:srgbClr val="A2C510"/>
      </a:accent4>
      <a:accent5>
        <a:srgbClr val="626261"/>
      </a:accent5>
      <a:accent6>
        <a:srgbClr val="FFFFFF"/>
      </a:accent6>
      <a:hlink>
        <a:srgbClr val="009EE3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0303 MODELE PPT FIMATHO V10" id="{2A44D559-E756-4E18-AF9A-CEAC3DD0FABD}" vid="{4DD594A0-B035-4865-9486-2DAABA3508C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20230303 MODELE PPT FIMATHO V9</Template>
  <TotalTime>62</TotalTime>
  <Words>202</Words>
  <Application>Microsoft Office PowerPoint</Application>
  <PresentationFormat>Grand écran</PresentationFormat>
  <Paragraphs>16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Lato</vt:lpstr>
      <vt:lpstr>Symbol</vt:lpstr>
      <vt:lpstr>Wingdings</vt:lpstr>
      <vt:lpstr>Thème Office</vt:lpstr>
      <vt:lpstr>AAP FIMATHO</vt:lpstr>
      <vt:lpstr>Lauréats 2023</vt:lpstr>
    </vt:vector>
  </TitlesOfParts>
  <Company>CHU de Lille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DAVID, Ariane</dc:creator>
  <cp:lastModifiedBy>DAVID, Ariane</cp:lastModifiedBy>
  <cp:revision>3</cp:revision>
  <dcterms:created xsi:type="dcterms:W3CDTF">2023-06-09T08:08:29Z</dcterms:created>
  <dcterms:modified xsi:type="dcterms:W3CDTF">2023-06-09T10:13:57Z</dcterms:modified>
</cp:coreProperties>
</file>