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1" r:id="rId4"/>
    <p:sldId id="259" r:id="rId5"/>
    <p:sldId id="260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4" r:id="rId20"/>
    <p:sldId id="278" r:id="rId21"/>
    <p:sldId id="264" r:id="rId22"/>
  </p:sldIdLst>
  <p:sldSz cx="10693400" cy="7561263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08A24"/>
    <a:srgbClr val="5B5C5F"/>
    <a:srgbClr val="0070C0"/>
    <a:srgbClr val="08A1D9"/>
    <a:srgbClr val="C8368D"/>
    <a:srgbClr val="92D050"/>
    <a:srgbClr val="A6A6A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6" autoAdjust="0"/>
    <p:restoredTop sz="94660" autoAdjust="0"/>
  </p:normalViewPr>
  <p:slideViewPr>
    <p:cSldViewPr>
      <p:cViewPr>
        <p:scale>
          <a:sx n="60" d="100"/>
          <a:sy n="60" d="100"/>
        </p:scale>
        <p:origin x="-608" y="-132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48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79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51609-FE8D-4953-A20A-7C95EE7A003C}" type="datetimeFigureOut">
              <a:rPr lang="fr-FR" smtClean="0"/>
              <a:pPr/>
              <a:t>13/06/2023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724DA-8F01-4F80-A8B5-23973C7DF1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3983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85D18B8-A7D3-4DD4-B86A-1344BEAC285E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9299247" y="-1"/>
            <a:ext cx="1394153" cy="5682230"/>
          </a:xfrm>
          <a:prstGeom prst="line">
            <a:avLst/>
          </a:prstGeom>
          <a:noFill/>
          <a:ln w="28575" cap="flat" cmpd="sng" algn="ctr">
            <a:solidFill>
              <a:srgbClr val="FFFFFF"/>
            </a:solidFill>
            <a:prstDash val="solid"/>
          </a:ln>
          <a:effectLst/>
        </p:spPr>
      </p:cxnSp>
      <p:sp>
        <p:nvSpPr>
          <p:cNvPr id="18" name="Espace réservé du texte 17"/>
          <p:cNvSpPr>
            <a:spLocks noGrp="1"/>
          </p:cNvSpPr>
          <p:nvPr userDrawn="1">
            <p:ph type="body" sz="quarter" idx="12"/>
          </p:nvPr>
        </p:nvSpPr>
        <p:spPr>
          <a:xfrm>
            <a:off x="2538388" y="1404368"/>
            <a:ext cx="7848872" cy="194421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cap="all" baseline="0">
                <a:solidFill>
                  <a:srgbClr val="5B5C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21528" indent="0">
              <a:buNone/>
              <a:defRPr sz="3200" b="1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043056" indent="0">
              <a:buNone/>
              <a:defRPr sz="3200" b="1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564584" indent="0">
              <a:buNone/>
              <a:defRPr sz="3200" b="1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86112" indent="0">
              <a:buNone/>
              <a:defRPr sz="3200" b="1">
                <a:solidFill>
                  <a:schemeClr val="bg1"/>
                </a:solidFill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2538388" y="3492599"/>
            <a:ext cx="7848872" cy="72008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cap="all" baseline="0">
                <a:solidFill>
                  <a:srgbClr val="5B5C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21528" indent="0">
              <a:buNone/>
              <a:defRPr sz="3200" b="1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043056" indent="0">
              <a:buNone/>
              <a:defRPr sz="3200" b="1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564584" indent="0">
              <a:buNone/>
              <a:defRPr sz="3200" b="1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86112" indent="0">
              <a:buNone/>
              <a:defRPr sz="3200" b="1">
                <a:solidFill>
                  <a:schemeClr val="bg1"/>
                </a:solidFill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85"/>
            <a:ext cx="2466380" cy="17341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130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52239"/>
            <a:ext cx="10693400" cy="1080000"/>
          </a:xfrm>
          <a:prstGeom prst="rect">
            <a:avLst/>
          </a:prstGeom>
          <a:solidFill>
            <a:srgbClr val="C83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955212" y="7020991"/>
            <a:ext cx="550911" cy="402567"/>
          </a:xfrm>
        </p:spPr>
        <p:txBody>
          <a:bodyPr/>
          <a:lstStyle>
            <a:lvl1pPr>
              <a:defRPr>
                <a:latin typeface="Oswald" panose="02000506000000020004" pitchFamily="2" charset="0"/>
              </a:defRPr>
            </a:lvl1pPr>
          </a:lstStyle>
          <a:p>
            <a:fld id="{185D18B8-A7D3-4DD4-B86A-1344BEAC285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77806" y="347675"/>
            <a:ext cx="10337789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 cap="small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21528" indent="0">
              <a:buNone/>
              <a:defRPr>
                <a:latin typeface="Candara" panose="020E0502030303020204" pitchFamily="34" charset="0"/>
              </a:defRPr>
            </a:lvl2pPr>
            <a:lvl3pPr marL="1043056" indent="0">
              <a:buNone/>
              <a:defRPr>
                <a:latin typeface="Candara" panose="020E0502030303020204" pitchFamily="34" charset="0"/>
              </a:defRPr>
            </a:lvl3pPr>
            <a:lvl4pPr marL="1564584" indent="0">
              <a:buNone/>
              <a:defRPr>
                <a:latin typeface="Candara" panose="020E0502030303020204" pitchFamily="34" charset="0"/>
              </a:defRPr>
            </a:lvl4pPr>
            <a:lvl5pPr marL="2086112" indent="0">
              <a:buNone/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" y="6806938"/>
            <a:ext cx="773704" cy="7181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2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52239"/>
            <a:ext cx="10693400" cy="1080000"/>
          </a:xfrm>
          <a:prstGeom prst="rect">
            <a:avLst/>
          </a:prstGeom>
          <a:solidFill>
            <a:srgbClr val="08A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955212" y="7020991"/>
            <a:ext cx="550911" cy="402567"/>
          </a:xfrm>
        </p:spPr>
        <p:txBody>
          <a:bodyPr/>
          <a:lstStyle>
            <a:lvl1pPr>
              <a:defRPr>
                <a:latin typeface="Oswald" panose="02000506000000020004" pitchFamily="2" charset="0"/>
              </a:defRPr>
            </a:lvl1pPr>
          </a:lstStyle>
          <a:p>
            <a:fld id="{185D18B8-A7D3-4DD4-B86A-1344BEAC285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77806" y="347675"/>
            <a:ext cx="10337789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 cap="small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21528" indent="0">
              <a:buNone/>
              <a:defRPr>
                <a:latin typeface="Candara" panose="020E0502030303020204" pitchFamily="34" charset="0"/>
              </a:defRPr>
            </a:lvl2pPr>
            <a:lvl3pPr marL="1043056" indent="0">
              <a:buNone/>
              <a:defRPr>
                <a:latin typeface="Candara" panose="020E0502030303020204" pitchFamily="34" charset="0"/>
              </a:defRPr>
            </a:lvl3pPr>
            <a:lvl4pPr marL="1564584" indent="0">
              <a:buNone/>
              <a:defRPr>
                <a:latin typeface="Candara" panose="020E0502030303020204" pitchFamily="34" charset="0"/>
              </a:defRPr>
            </a:lvl4pPr>
            <a:lvl5pPr marL="2086112" indent="0">
              <a:buNone/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1908423"/>
            <a:ext cx="10693400" cy="0"/>
          </a:xfrm>
          <a:prstGeom prst="line">
            <a:avLst/>
          </a:prstGeom>
          <a:ln w="19050">
            <a:solidFill>
              <a:srgbClr val="08A1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162124" y="1476375"/>
            <a:ext cx="10369152" cy="287585"/>
          </a:xfrm>
          <a:prstGeom prst="rect">
            <a:avLst/>
          </a:prstGeom>
        </p:spPr>
        <p:txBody>
          <a:bodyPr anchor="ctr"/>
          <a:lstStyle>
            <a:lvl1pPr>
              <a:defRPr lang="fr-FR" sz="2000" b="1" i="0" cap="small" baseline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r">
              <a:buNone/>
            </a:pPr>
            <a:r>
              <a:rPr lang="fr-FR" smtClean="0"/>
              <a:t>Modifiez les styles du texte du masque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" y="6806938"/>
            <a:ext cx="773704" cy="7181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8033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52239"/>
            <a:ext cx="10693400" cy="1080000"/>
          </a:xfrm>
          <a:prstGeom prst="rect">
            <a:avLst/>
          </a:prstGeom>
          <a:solidFill>
            <a:srgbClr val="08A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955212" y="7020991"/>
            <a:ext cx="550911" cy="402567"/>
          </a:xfrm>
        </p:spPr>
        <p:txBody>
          <a:bodyPr/>
          <a:lstStyle>
            <a:lvl1pPr>
              <a:defRPr>
                <a:latin typeface="Oswald" panose="02000506000000020004" pitchFamily="2" charset="0"/>
              </a:defRPr>
            </a:lvl1pPr>
          </a:lstStyle>
          <a:p>
            <a:fld id="{185D18B8-A7D3-4DD4-B86A-1344BEAC285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77806" y="347675"/>
            <a:ext cx="10337789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 cap="small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21528" indent="0">
              <a:buNone/>
              <a:defRPr>
                <a:latin typeface="Candara" panose="020E0502030303020204" pitchFamily="34" charset="0"/>
              </a:defRPr>
            </a:lvl2pPr>
            <a:lvl3pPr marL="1043056" indent="0">
              <a:buNone/>
              <a:defRPr>
                <a:latin typeface="Candara" panose="020E0502030303020204" pitchFamily="34" charset="0"/>
              </a:defRPr>
            </a:lvl3pPr>
            <a:lvl4pPr marL="1564584" indent="0">
              <a:buNone/>
              <a:defRPr>
                <a:latin typeface="Candara" panose="020E0502030303020204" pitchFamily="34" charset="0"/>
              </a:defRPr>
            </a:lvl4pPr>
            <a:lvl5pPr marL="2086112" indent="0">
              <a:buNone/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" y="6806938"/>
            <a:ext cx="773704" cy="7181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0329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52239"/>
            <a:ext cx="10693400" cy="1080000"/>
          </a:xfrm>
          <a:prstGeom prst="rect">
            <a:avLst/>
          </a:prstGeom>
          <a:solidFill>
            <a:srgbClr val="F08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955212" y="7020991"/>
            <a:ext cx="550911" cy="402567"/>
          </a:xfrm>
        </p:spPr>
        <p:txBody>
          <a:bodyPr/>
          <a:lstStyle>
            <a:lvl1pPr>
              <a:defRPr>
                <a:latin typeface="Oswald" panose="02000506000000020004" pitchFamily="2" charset="0"/>
              </a:defRPr>
            </a:lvl1pPr>
          </a:lstStyle>
          <a:p>
            <a:fld id="{185D18B8-A7D3-4DD4-B86A-1344BEAC285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77806" y="347675"/>
            <a:ext cx="10337789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 cap="small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21528" indent="0">
              <a:buNone/>
              <a:defRPr>
                <a:latin typeface="Candara" panose="020E0502030303020204" pitchFamily="34" charset="0"/>
              </a:defRPr>
            </a:lvl2pPr>
            <a:lvl3pPr marL="1043056" indent="0">
              <a:buNone/>
              <a:defRPr>
                <a:latin typeface="Candara" panose="020E0502030303020204" pitchFamily="34" charset="0"/>
              </a:defRPr>
            </a:lvl3pPr>
            <a:lvl4pPr marL="1564584" indent="0">
              <a:buNone/>
              <a:defRPr>
                <a:latin typeface="Candara" panose="020E0502030303020204" pitchFamily="34" charset="0"/>
              </a:defRPr>
            </a:lvl4pPr>
            <a:lvl5pPr marL="2086112" indent="0">
              <a:buNone/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0" y="1908423"/>
            <a:ext cx="10693400" cy="0"/>
          </a:xfrm>
          <a:prstGeom prst="line">
            <a:avLst/>
          </a:prstGeom>
          <a:ln w="19050">
            <a:solidFill>
              <a:srgbClr val="F08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162124" y="1476375"/>
            <a:ext cx="10369152" cy="287585"/>
          </a:xfrm>
          <a:prstGeom prst="rect">
            <a:avLst/>
          </a:prstGeom>
        </p:spPr>
        <p:txBody>
          <a:bodyPr anchor="ctr"/>
          <a:lstStyle>
            <a:lvl1pPr>
              <a:defRPr lang="fr-FR" sz="2000" b="1" i="0" cap="small" baseline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r">
              <a:buNone/>
            </a:pPr>
            <a:r>
              <a:rPr lang="fr-FR" smtClean="0"/>
              <a:t>Modifiez les styles du texte du masque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" y="6806938"/>
            <a:ext cx="773704" cy="7181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8033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52239"/>
            <a:ext cx="10693400" cy="1080000"/>
          </a:xfrm>
          <a:prstGeom prst="rect">
            <a:avLst/>
          </a:prstGeom>
          <a:solidFill>
            <a:srgbClr val="F08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955212" y="7020991"/>
            <a:ext cx="550911" cy="402567"/>
          </a:xfrm>
        </p:spPr>
        <p:txBody>
          <a:bodyPr/>
          <a:lstStyle>
            <a:lvl1pPr>
              <a:defRPr>
                <a:latin typeface="Oswald" panose="02000506000000020004" pitchFamily="2" charset="0"/>
              </a:defRPr>
            </a:lvl1pPr>
          </a:lstStyle>
          <a:p>
            <a:fld id="{185D18B8-A7D3-4DD4-B86A-1344BEAC285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77806" y="347675"/>
            <a:ext cx="10337789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 cap="small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21528" indent="0">
              <a:buNone/>
              <a:defRPr>
                <a:latin typeface="Candara" panose="020E0502030303020204" pitchFamily="34" charset="0"/>
              </a:defRPr>
            </a:lvl2pPr>
            <a:lvl3pPr marL="1043056" indent="0">
              <a:buNone/>
              <a:defRPr>
                <a:latin typeface="Candara" panose="020E0502030303020204" pitchFamily="34" charset="0"/>
              </a:defRPr>
            </a:lvl3pPr>
            <a:lvl4pPr marL="1564584" indent="0">
              <a:buNone/>
              <a:defRPr>
                <a:latin typeface="Candara" panose="020E0502030303020204" pitchFamily="34" charset="0"/>
              </a:defRPr>
            </a:lvl4pPr>
            <a:lvl5pPr marL="2086112" indent="0">
              <a:buNone/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" y="6806938"/>
            <a:ext cx="773704" cy="7181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9792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ctr"/>
          <a:lstStyle>
            <a:lvl1pPr algn="l">
              <a:defRPr sz="23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85D18B8-A7D3-4DD4-B86A-1344BEAC285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" y="6806938"/>
            <a:ext cx="773704" cy="7181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20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0231"/>
            <a:ext cx="10693400" cy="1260211"/>
          </a:xfrm>
        </p:spPr>
        <p:txBody>
          <a:bodyPr>
            <a:normAutofit/>
          </a:bodyPr>
          <a:lstStyle>
            <a:lvl1pPr>
              <a:defRPr sz="3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  <a:prstGeom prst="rect">
            <a:avLst/>
          </a:prstGeom>
        </p:spPr>
        <p:txBody>
          <a:bodyPr anchor="t"/>
          <a:lstStyle>
            <a:lvl1pPr>
              <a:defRPr lang="fr-FR" sz="2000" b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85D18B8-A7D3-4DD4-B86A-1344BEAC285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522164" y="2556495"/>
            <a:ext cx="4680520" cy="4392613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" y="6806938"/>
            <a:ext cx="773704" cy="7181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1005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04" y="144156"/>
            <a:ext cx="10693400" cy="1260211"/>
          </a:xfrm>
        </p:spPr>
        <p:txBody>
          <a:bodyPr>
            <a:normAutofit/>
          </a:bodyPr>
          <a:lstStyle>
            <a:lvl1pPr>
              <a:defRPr sz="3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85D18B8-A7D3-4DD4-B86A-1344BEAC285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" y="6806938"/>
            <a:ext cx="773704" cy="7181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6663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85D18B8-A7D3-4DD4-B86A-1344BEAC285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texte 2"/>
          <p:cNvSpPr>
            <a:spLocks noGrp="1"/>
          </p:cNvSpPr>
          <p:nvPr>
            <p:ph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864428" indent="-342900">
              <a:buFont typeface="Wingdings" panose="05000000000000000000" pitchFamily="2" charset="2"/>
              <a:buChar char="Ø"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385956" indent="-342900">
              <a:buFont typeface="Wingdings" panose="05000000000000000000" pitchFamily="2" charset="2"/>
              <a:buChar char="ü"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907484" indent="-342900">
              <a:buFont typeface="Wingdings" panose="05000000000000000000" pitchFamily="2" charset="2"/>
              <a:buChar char="§"/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29012" indent="-342900">
              <a:buFont typeface="Segoe UI Light" panose="020B0502040204020203" pitchFamily="34" charset="0"/>
              <a:buChar char="»"/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" y="6806938"/>
            <a:ext cx="773704" cy="7181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7307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ctr">
            <a:normAutofit/>
          </a:bodyPr>
          <a:lstStyle>
            <a:lvl1pPr algn="l">
              <a:defRPr sz="24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85D18B8-A7D3-4DD4-B86A-1344BEAC285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113" y="657374"/>
            <a:ext cx="6318283" cy="44425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8473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0231"/>
            <a:ext cx="10693400" cy="1260211"/>
          </a:xfrm>
        </p:spPr>
        <p:txBody>
          <a:bodyPr>
            <a:normAutofit/>
          </a:bodyPr>
          <a:lstStyle>
            <a:lvl1pPr>
              <a:defRPr sz="3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85D18B8-A7D3-4DD4-B86A-1344BEAC285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graphique SmartArt 3"/>
          <p:cNvSpPr>
            <a:spLocks noGrp="1"/>
          </p:cNvSpPr>
          <p:nvPr>
            <p:ph type="dgm" sz="quarter" idx="16"/>
          </p:nvPr>
        </p:nvSpPr>
        <p:spPr>
          <a:xfrm>
            <a:off x="795338" y="1836738"/>
            <a:ext cx="9159874" cy="4895850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" y="6806938"/>
            <a:ext cx="773704" cy="7181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632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348893"/>
            <a:ext cx="10693400" cy="1620771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 sz="240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85D18B8-A7D3-4DD4-B86A-1344BEAC285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209"/>
            <a:ext cx="1247793" cy="11581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35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e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0196" y="3708623"/>
            <a:ext cx="9089390" cy="1501751"/>
          </a:xfrm>
        </p:spPr>
        <p:txBody>
          <a:bodyPr anchor="t">
            <a:normAutofit/>
          </a:bodyPr>
          <a:lstStyle>
            <a:lvl1pPr algn="l">
              <a:defRPr sz="4000" b="1" cap="all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0196" y="2052439"/>
            <a:ext cx="9089390" cy="16540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209"/>
            <a:ext cx="1247793" cy="11581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868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4815"/>
            <a:ext cx="10693400" cy="108012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955212" y="7020991"/>
            <a:ext cx="550911" cy="402567"/>
          </a:xfrm>
        </p:spPr>
        <p:txBody>
          <a:bodyPr/>
          <a:lstStyle>
            <a:lvl1pPr>
              <a:defRPr>
                <a:latin typeface="Oswald" panose="02000506000000020004" pitchFamily="2" charset="0"/>
              </a:defRPr>
            </a:lvl1pPr>
          </a:lstStyle>
          <a:p>
            <a:fld id="{185D18B8-A7D3-4DD4-B86A-1344BEAC285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77806" y="347675"/>
            <a:ext cx="10337789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 cap="small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21528" indent="0">
              <a:buNone/>
              <a:defRPr>
                <a:latin typeface="Candara" panose="020E0502030303020204" pitchFamily="34" charset="0"/>
              </a:defRPr>
            </a:lvl2pPr>
            <a:lvl3pPr marL="1043056" indent="0">
              <a:buNone/>
              <a:defRPr>
                <a:latin typeface="Candara" panose="020E0502030303020204" pitchFamily="34" charset="0"/>
              </a:defRPr>
            </a:lvl3pPr>
            <a:lvl4pPr marL="1564584" indent="0">
              <a:buNone/>
              <a:defRPr>
                <a:latin typeface="Candara" panose="020E0502030303020204" pitchFamily="34" charset="0"/>
              </a:defRPr>
            </a:lvl4pPr>
            <a:lvl5pPr marL="2086112" indent="0">
              <a:buNone/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0" y="1908423"/>
            <a:ext cx="10693400" cy="0"/>
          </a:xfrm>
          <a:prstGeom prst="line">
            <a:avLst/>
          </a:prstGeom>
          <a:ln w="1905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162124" y="1476375"/>
            <a:ext cx="10369152" cy="28758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000" b="1" i="0" cap="small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21528" indent="0">
              <a:buNone/>
              <a:defRPr/>
            </a:lvl2pPr>
            <a:lvl3pPr marL="1043056" indent="0">
              <a:buNone/>
              <a:defRPr/>
            </a:lvl3pPr>
            <a:lvl4pPr marL="1564584" indent="0">
              <a:buNone/>
              <a:defRPr/>
            </a:lvl4pPr>
            <a:lvl5pPr marL="2086112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" y="6806938"/>
            <a:ext cx="773704" cy="7181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951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4815"/>
            <a:ext cx="10693400" cy="108012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955212" y="7020991"/>
            <a:ext cx="550911" cy="402567"/>
          </a:xfrm>
        </p:spPr>
        <p:txBody>
          <a:bodyPr/>
          <a:lstStyle>
            <a:lvl1pPr>
              <a:defRPr>
                <a:latin typeface="Oswald" panose="02000506000000020004" pitchFamily="2" charset="0"/>
              </a:defRPr>
            </a:lvl1pPr>
          </a:lstStyle>
          <a:p>
            <a:fld id="{185D18B8-A7D3-4DD4-B86A-1344BEAC285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77806" y="347675"/>
            <a:ext cx="10337789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 cap="small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21528" indent="0">
              <a:buNone/>
              <a:defRPr>
                <a:latin typeface="Candara" panose="020E0502030303020204" pitchFamily="34" charset="0"/>
              </a:defRPr>
            </a:lvl2pPr>
            <a:lvl3pPr marL="1043056" indent="0">
              <a:buNone/>
              <a:defRPr>
                <a:latin typeface="Candara" panose="020E0502030303020204" pitchFamily="34" charset="0"/>
              </a:defRPr>
            </a:lvl3pPr>
            <a:lvl4pPr marL="1564584" indent="0">
              <a:buNone/>
              <a:defRPr>
                <a:latin typeface="Candara" panose="020E0502030303020204" pitchFamily="34" charset="0"/>
              </a:defRPr>
            </a:lvl4pPr>
            <a:lvl5pPr marL="2086112" indent="0">
              <a:buNone/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" y="6806938"/>
            <a:ext cx="773704" cy="7181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310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52239"/>
            <a:ext cx="10693400" cy="10801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955212" y="7020991"/>
            <a:ext cx="550911" cy="402567"/>
          </a:xfrm>
        </p:spPr>
        <p:txBody>
          <a:bodyPr/>
          <a:lstStyle>
            <a:lvl1pPr>
              <a:defRPr>
                <a:latin typeface="Oswald" panose="02000506000000020004" pitchFamily="2" charset="0"/>
              </a:defRPr>
            </a:lvl1pPr>
          </a:lstStyle>
          <a:p>
            <a:fld id="{185D18B8-A7D3-4DD4-B86A-1344BEAC285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77806" y="347675"/>
            <a:ext cx="10337789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 cap="small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21528" indent="0">
              <a:buNone/>
              <a:defRPr>
                <a:latin typeface="Candara" panose="020E0502030303020204" pitchFamily="34" charset="0"/>
              </a:defRPr>
            </a:lvl2pPr>
            <a:lvl3pPr marL="1043056" indent="0">
              <a:buNone/>
              <a:defRPr>
                <a:latin typeface="Candara" panose="020E0502030303020204" pitchFamily="34" charset="0"/>
              </a:defRPr>
            </a:lvl3pPr>
            <a:lvl4pPr marL="1564584" indent="0">
              <a:buNone/>
              <a:defRPr>
                <a:latin typeface="Candara" panose="020E0502030303020204" pitchFamily="34" charset="0"/>
              </a:defRPr>
            </a:lvl4pPr>
            <a:lvl5pPr marL="2086112" indent="0">
              <a:buNone/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1908423"/>
            <a:ext cx="10693400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162124" y="1476375"/>
            <a:ext cx="10369152" cy="28758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000" b="1" i="0" cap="small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21528" indent="0">
              <a:buNone/>
              <a:defRPr/>
            </a:lvl2pPr>
            <a:lvl3pPr marL="1043056" indent="0">
              <a:buNone/>
              <a:defRPr/>
            </a:lvl3pPr>
            <a:lvl4pPr marL="1564584" indent="0">
              <a:buNone/>
              <a:defRPr/>
            </a:lvl4pPr>
            <a:lvl5pPr marL="2086112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" y="6806938"/>
            <a:ext cx="773704" cy="7181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107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52239"/>
            <a:ext cx="10693400" cy="10801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955212" y="7020991"/>
            <a:ext cx="550911" cy="402567"/>
          </a:xfrm>
        </p:spPr>
        <p:txBody>
          <a:bodyPr/>
          <a:lstStyle>
            <a:lvl1pPr>
              <a:defRPr>
                <a:latin typeface="Oswald" panose="02000506000000020004" pitchFamily="2" charset="0"/>
              </a:defRPr>
            </a:lvl1pPr>
          </a:lstStyle>
          <a:p>
            <a:fld id="{185D18B8-A7D3-4DD4-B86A-1344BEAC285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77806" y="347675"/>
            <a:ext cx="10337789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 cap="small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21528" indent="0">
              <a:buNone/>
              <a:defRPr>
                <a:latin typeface="Candara" panose="020E0502030303020204" pitchFamily="34" charset="0"/>
              </a:defRPr>
            </a:lvl2pPr>
            <a:lvl3pPr marL="1043056" indent="0">
              <a:buNone/>
              <a:defRPr>
                <a:latin typeface="Candara" panose="020E0502030303020204" pitchFamily="34" charset="0"/>
              </a:defRPr>
            </a:lvl3pPr>
            <a:lvl4pPr marL="1564584" indent="0">
              <a:buNone/>
              <a:defRPr>
                <a:latin typeface="Candara" panose="020E0502030303020204" pitchFamily="34" charset="0"/>
              </a:defRPr>
            </a:lvl4pPr>
            <a:lvl5pPr marL="2086112" indent="0">
              <a:buNone/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" y="6806938"/>
            <a:ext cx="773704" cy="7181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826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52239"/>
            <a:ext cx="10693400" cy="1080000"/>
          </a:xfrm>
          <a:prstGeom prst="rect">
            <a:avLst/>
          </a:prstGeom>
          <a:solidFill>
            <a:srgbClr val="C83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955212" y="7020991"/>
            <a:ext cx="550911" cy="402567"/>
          </a:xfrm>
        </p:spPr>
        <p:txBody>
          <a:bodyPr/>
          <a:lstStyle>
            <a:lvl1pPr>
              <a:defRPr>
                <a:latin typeface="Oswald" panose="02000506000000020004" pitchFamily="2" charset="0"/>
              </a:defRPr>
            </a:lvl1pPr>
          </a:lstStyle>
          <a:p>
            <a:fld id="{185D18B8-A7D3-4DD4-B86A-1344BEAC285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77806" y="347675"/>
            <a:ext cx="10337789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 cap="small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21528" indent="0">
              <a:buNone/>
              <a:defRPr>
                <a:latin typeface="Candara" panose="020E0502030303020204" pitchFamily="34" charset="0"/>
              </a:defRPr>
            </a:lvl2pPr>
            <a:lvl3pPr marL="1043056" indent="0">
              <a:buNone/>
              <a:defRPr>
                <a:latin typeface="Candara" panose="020E0502030303020204" pitchFamily="34" charset="0"/>
              </a:defRPr>
            </a:lvl3pPr>
            <a:lvl4pPr marL="1564584" indent="0">
              <a:buNone/>
              <a:defRPr>
                <a:latin typeface="Candara" panose="020E0502030303020204" pitchFamily="34" charset="0"/>
              </a:defRPr>
            </a:lvl4pPr>
            <a:lvl5pPr marL="2086112" indent="0">
              <a:buNone/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0" y="1908423"/>
            <a:ext cx="10693400" cy="0"/>
          </a:xfrm>
          <a:prstGeom prst="line">
            <a:avLst/>
          </a:prstGeom>
          <a:ln w="19050">
            <a:solidFill>
              <a:srgbClr val="C836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162124" y="1476375"/>
            <a:ext cx="10369152" cy="287585"/>
          </a:xfrm>
          <a:prstGeom prst="rect">
            <a:avLst/>
          </a:prstGeom>
        </p:spPr>
        <p:txBody>
          <a:bodyPr anchor="ctr"/>
          <a:lstStyle>
            <a:lvl1pPr>
              <a:defRPr lang="fr-FR" sz="2000" b="1" i="0" cap="small" baseline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r">
              <a:buNone/>
            </a:pPr>
            <a:r>
              <a:rPr lang="fr-FR" smtClean="0"/>
              <a:t>Modifiez les styles du texte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" y="6806938"/>
            <a:ext cx="773704" cy="7181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923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5688772"/>
            <a:ext cx="10693400" cy="1260211"/>
          </a:xfrm>
          <a:prstGeom prst="rect">
            <a:avLst/>
          </a:prstGeom>
          <a:solidFill>
            <a:srgbClr val="5B5C5F"/>
          </a:solidFill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506940" y="7020991"/>
            <a:ext cx="129614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875092" y="7008171"/>
            <a:ext cx="1283638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F5C69DD-8457-48D9-955C-9AFCBE8C3A3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74274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9" r:id="rId2"/>
    <p:sldLayoutId id="2147483649" r:id="rId3"/>
    <p:sldLayoutId id="2147483651" r:id="rId4"/>
    <p:sldLayoutId id="2147483654" r:id="rId5"/>
    <p:sldLayoutId id="2147483670" r:id="rId6"/>
    <p:sldLayoutId id="2147483660" r:id="rId7"/>
    <p:sldLayoutId id="2147483671" r:id="rId8"/>
    <p:sldLayoutId id="2147483661" r:id="rId9"/>
    <p:sldLayoutId id="2147483672" r:id="rId10"/>
    <p:sldLayoutId id="2147483662" r:id="rId11"/>
    <p:sldLayoutId id="2147483673" r:id="rId12"/>
    <p:sldLayoutId id="2147483663" r:id="rId13"/>
    <p:sldLayoutId id="2147483674" r:id="rId14"/>
    <p:sldLayoutId id="2147483656" r:id="rId15"/>
    <p:sldLayoutId id="2147483653" r:id="rId16"/>
    <p:sldLayoutId id="2147483652" r:id="rId17"/>
    <p:sldLayoutId id="2147483655" r:id="rId18"/>
    <p:sldLayoutId id="2147483657" r:id="rId19"/>
  </p:sldLayoutIdLst>
  <p:hf hdr="0" ftr="0" dt="0"/>
  <p:txStyles>
    <p:titleStyle>
      <a:lvl1pPr algn="just" defTabSz="1043056" rtl="0" eaLnBrk="1" latinLnBrk="0" hangingPunct="1">
        <a:spcBef>
          <a:spcPct val="0"/>
        </a:spcBef>
        <a:buNone/>
        <a:defRPr sz="3600" b="1" kern="1200" cap="all" baseline="0">
          <a:solidFill>
            <a:schemeClr val="bg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2000" dirty="0"/>
              <a:t>Une étude sur le registre national </a:t>
            </a:r>
            <a:r>
              <a:rPr lang="fr-FR" sz="2000" dirty="0" smtClean="0"/>
              <a:t>CRACMO</a:t>
            </a:r>
            <a:br>
              <a:rPr lang="fr-FR" sz="2000" dirty="0" smtClean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Investigateur principal: service de chirurgie pédiatrique du CHU </a:t>
            </a:r>
            <a:r>
              <a:rPr lang="fr-FR" sz="2000" dirty="0" smtClean="0"/>
              <a:t>d’Angers</a:t>
            </a:r>
            <a:endParaRPr lang="fr-FR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D18B8-A7D3-4DD4-B86A-1344BEAC285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394373" y="1836415"/>
            <a:ext cx="7848872" cy="3672408"/>
          </a:xfrm>
        </p:spPr>
        <p:txBody>
          <a:bodyPr/>
          <a:lstStyle/>
          <a:p>
            <a:pPr algn="just"/>
            <a:r>
              <a:rPr lang="fr-FR" sz="3600" dirty="0" err="1" smtClean="0">
                <a:solidFill>
                  <a:srgbClr val="0070C0"/>
                </a:solidFill>
              </a:rPr>
              <a:t>RestriMIS</a:t>
            </a:r>
            <a:endParaRPr lang="fr-FR" sz="3600" dirty="0" smtClean="0">
              <a:solidFill>
                <a:srgbClr val="0070C0"/>
              </a:solidFill>
            </a:endParaRPr>
          </a:p>
          <a:p>
            <a:pPr algn="just"/>
            <a:endParaRPr lang="fr-FR" dirty="0" smtClean="0"/>
          </a:p>
          <a:p>
            <a:pPr algn="just"/>
            <a:r>
              <a:rPr lang="fr-FR" sz="2800" dirty="0" smtClean="0"/>
              <a:t>Evaluation </a:t>
            </a:r>
            <a:r>
              <a:rPr lang="fr-FR" sz="2800" dirty="0"/>
              <a:t>du retentissement respiratoire des anomalies de la paroi thoracique consécutives à la cure chirurgicale classique ou mini-invasive des atrésies de </a:t>
            </a:r>
            <a:r>
              <a:rPr lang="fr-FR" sz="2800" dirty="0" smtClean="0"/>
              <a:t>l’œsophage</a:t>
            </a:r>
          </a:p>
          <a:p>
            <a:pPr algn="just"/>
            <a:endParaRPr lang="fr-FR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06140" y="3021602"/>
            <a:ext cx="1528230" cy="198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logo CHU Angers_Q_small_ZoneProtection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140" y="227225"/>
            <a:ext cx="1134693" cy="111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876" y="227225"/>
            <a:ext cx="2152677" cy="10695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75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2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/>
          <a:lstStyle/>
          <a:p>
            <a:r>
              <a:rPr lang="fr-FR" dirty="0" smtClean="0"/>
              <a:t>ANALYSE  des </a:t>
            </a:r>
            <a:r>
              <a:rPr lang="fr-FR" dirty="0" err="1" smtClean="0"/>
              <a:t>resultats</a:t>
            </a:r>
            <a:r>
              <a:rPr lang="fr-FR" dirty="0" smtClean="0"/>
              <a:t> 2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458268" y="3524825"/>
            <a:ext cx="8712968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 smtClean="0"/>
              <a:t>Pas de différence significative entre les groupes sur les données cliniques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fr-FR" sz="2000" dirty="0" smtClean="0"/>
              <a:t>A la naissance (poids, terme, malformations associées, RGO néonatal </a:t>
            </a:r>
            <a:r>
              <a:rPr lang="fr-FR" sz="2000" dirty="0" err="1" smtClean="0"/>
              <a:t>etc</a:t>
            </a:r>
            <a:r>
              <a:rPr lang="fr-FR" sz="2000" dirty="0" smtClean="0"/>
              <a:t>…)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fr-FR" sz="2000" dirty="0" smtClean="0"/>
              <a:t>Au suivi à un an et 6 ans (données </a:t>
            </a:r>
            <a:r>
              <a:rPr lang="fr-FR" sz="2000" dirty="0" err="1" smtClean="0"/>
              <a:t>auxologiques</a:t>
            </a:r>
            <a:r>
              <a:rPr lang="fr-FR" sz="2000" dirty="0" smtClean="0"/>
              <a:t>, nutritionnelles, complications chirurgicales)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fr-FR" sz="2000" dirty="0" smtClean="0"/>
              <a:t>Au suivi à 6 ans (données </a:t>
            </a:r>
            <a:r>
              <a:rPr lang="fr-FR" sz="2000" dirty="0" err="1" smtClean="0"/>
              <a:t>auxologiques</a:t>
            </a:r>
            <a:r>
              <a:rPr lang="fr-FR" sz="2000" dirty="0" smtClean="0"/>
              <a:t>, nutritionnelles, anomalies radiologiques)</a:t>
            </a:r>
            <a:endParaRPr lang="fr-FR" sz="2000" dirty="0"/>
          </a:p>
        </p:txBody>
      </p:sp>
      <p:pic>
        <p:nvPicPr>
          <p:cNvPr id="14" name="Image 13" descr="Flowchar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6740" y="324247"/>
            <a:ext cx="4584560" cy="23746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123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2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/>
          <a:lstStyle/>
          <a:p>
            <a:r>
              <a:rPr lang="fr-FR" dirty="0" smtClean="0"/>
              <a:t>ANALYSE  des </a:t>
            </a:r>
            <a:r>
              <a:rPr lang="fr-FR" dirty="0" err="1" smtClean="0"/>
              <a:t>resultats</a:t>
            </a:r>
            <a:r>
              <a:rPr lang="fr-FR" dirty="0" smtClean="0"/>
              <a:t> 2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810196" y="2844527"/>
            <a:ext cx="9433048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 smtClean="0"/>
              <a:t>Différences significative entre les groupes sur le suivi médical</a:t>
            </a:r>
          </a:p>
          <a:p>
            <a:pPr>
              <a:buFont typeface="Wingdings" pitchFamily="2" charset="2"/>
              <a:buChar char="ü"/>
            </a:pPr>
            <a:r>
              <a:rPr lang="fr-FR" sz="2000" b="1" dirty="0" smtClean="0"/>
              <a:t>A la chirurgie, dans le groupe sans </a:t>
            </a:r>
            <a:r>
              <a:rPr lang="fr-FR" sz="2000" b="1" dirty="0" err="1" smtClean="0"/>
              <a:t>EFRs</a:t>
            </a:r>
            <a:r>
              <a:rPr lang="fr-FR" sz="2000" dirty="0" smtClean="0"/>
              <a:t>: 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 smtClean="0"/>
              <a:t>3x plus de </a:t>
            </a:r>
            <a:r>
              <a:rPr lang="fr-FR" sz="1600" dirty="0" smtClean="0"/>
              <a:t>MIS </a:t>
            </a:r>
            <a:r>
              <a:rPr lang="fr-FR" sz="1600" dirty="0" smtClean="0"/>
              <a:t>(9% vs 3</a:t>
            </a:r>
            <a:r>
              <a:rPr lang="fr-FR" sz="1600" dirty="0" smtClean="0"/>
              <a:t>%, p=0,007</a:t>
            </a:r>
            <a:r>
              <a:rPr lang="fr-FR" sz="1600" dirty="0" smtClean="0"/>
              <a:t>), 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 smtClean="0"/>
              <a:t>moins de drains thoraciques (90% vs 96%, p=0,01), 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 smtClean="0"/>
              <a:t>et moins de chirurgies abdominales (28% vs 39%, p=0,01)</a:t>
            </a:r>
          </a:p>
          <a:p>
            <a:pPr>
              <a:buFont typeface="Wingdings" pitchFamily="2" charset="2"/>
              <a:buChar char="ü"/>
            </a:pPr>
            <a:endParaRPr lang="fr-FR" sz="2000" dirty="0" smtClean="0"/>
          </a:p>
          <a:p>
            <a:pPr>
              <a:buFont typeface="Wingdings" pitchFamily="2" charset="2"/>
              <a:buChar char="ü"/>
            </a:pPr>
            <a:r>
              <a:rPr lang="fr-FR" sz="2000" b="1" dirty="0" smtClean="0"/>
              <a:t>Au suivi à un an: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 smtClean="0"/>
              <a:t>2 fois plus d’hospitalisations pour pathologie respiratoire dans le groupe EFR+ (11% vs 5,5%, p=0,01)</a:t>
            </a:r>
          </a:p>
          <a:p>
            <a:pPr>
              <a:buFont typeface="Wingdings" pitchFamily="2" charset="2"/>
              <a:buChar char="ü"/>
            </a:pPr>
            <a:endParaRPr lang="fr-FR" sz="2000" dirty="0" smtClean="0"/>
          </a:p>
          <a:p>
            <a:pPr>
              <a:buFont typeface="Wingdings" pitchFamily="2" charset="2"/>
              <a:buChar char="ü"/>
            </a:pPr>
            <a:r>
              <a:rPr lang="fr-FR" sz="2000" dirty="0" smtClean="0"/>
              <a:t> </a:t>
            </a:r>
            <a:r>
              <a:rPr lang="fr-FR" sz="2000" b="1" dirty="0" smtClean="0"/>
              <a:t>Au suivi à 6 ans, dans le groupe EFR+: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 smtClean="0"/>
              <a:t>71% vs 29% d’ATCD respiratoires (p&lt;0,0001)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 smtClean="0"/>
              <a:t>3x plus de patients avec traitement respiratoire de fond (42%) et </a:t>
            </a:r>
            <a:r>
              <a:rPr lang="fr-FR" sz="1600" dirty="0" err="1" smtClean="0"/>
              <a:t>aigü</a:t>
            </a:r>
            <a:r>
              <a:rPr lang="fr-FR" sz="1600" dirty="0" smtClean="0"/>
              <a:t> (35%) </a:t>
            </a:r>
          </a:p>
          <a:p>
            <a:pPr>
              <a:buFont typeface="Wingdings" pitchFamily="2" charset="2"/>
              <a:buChar char="ü"/>
            </a:pPr>
            <a:r>
              <a:rPr lang="fr-FR" sz="1600" b="1" dirty="0" smtClean="0"/>
              <a:t>Mais aussi: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 smtClean="0"/>
              <a:t>90% vs 77% de radio thoracique de suivi (p&lt;0,0001)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 smtClean="0"/>
              <a:t>29% vs 19% de TOGD de contrôle (p=0,01)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 smtClean="0"/>
              <a:t>66% vs 42% de </a:t>
            </a:r>
            <a:r>
              <a:rPr lang="fr-FR" sz="1600" dirty="0" err="1" smtClean="0"/>
              <a:t>pHmétrie</a:t>
            </a:r>
            <a:r>
              <a:rPr lang="fr-FR" sz="1600" dirty="0" smtClean="0"/>
              <a:t> de suivi (p&lt;0,0001)</a:t>
            </a:r>
            <a:endParaRPr lang="fr-FR" sz="1600" dirty="0"/>
          </a:p>
        </p:txBody>
      </p:sp>
      <p:pic>
        <p:nvPicPr>
          <p:cNvPr id="14" name="Image 13" descr="Flowchar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6740" y="324247"/>
            <a:ext cx="4584560" cy="23746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123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2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/>
          <a:lstStyle/>
          <a:p>
            <a:r>
              <a:rPr lang="fr-FR" dirty="0" smtClean="0"/>
              <a:t>ANALYSE  des </a:t>
            </a:r>
            <a:r>
              <a:rPr lang="fr-FR" dirty="0" err="1" smtClean="0"/>
              <a:t>resultats</a:t>
            </a:r>
            <a:r>
              <a:rPr lang="fr-FR" dirty="0" smtClean="0"/>
              <a:t> 3</a:t>
            </a:r>
            <a:endParaRPr lang="fr-FR" dirty="0"/>
          </a:p>
        </p:txBody>
      </p:sp>
      <p:grpSp>
        <p:nvGrpSpPr>
          <p:cNvPr id="5" name="Groupe 7"/>
          <p:cNvGrpSpPr/>
          <p:nvPr/>
        </p:nvGrpSpPr>
        <p:grpSpPr>
          <a:xfrm>
            <a:off x="4986660" y="252239"/>
            <a:ext cx="5473922" cy="2376264"/>
            <a:chOff x="4986660" y="252239"/>
            <a:chExt cx="5473922" cy="2376264"/>
          </a:xfrm>
        </p:grpSpPr>
        <p:sp>
          <p:nvSpPr>
            <p:cNvPr id="2" name="Rectangle 1"/>
            <p:cNvSpPr/>
            <p:nvPr/>
          </p:nvSpPr>
          <p:spPr>
            <a:xfrm>
              <a:off x="4986660" y="252239"/>
              <a:ext cx="2664296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Recueil </a:t>
              </a:r>
              <a:r>
                <a:rPr lang="fr-FR" b="1" dirty="0" smtClean="0"/>
                <a:t>590</a:t>
              </a:r>
              <a:r>
                <a:rPr lang="fr-FR" dirty="0" smtClean="0"/>
                <a:t> patients</a:t>
              </a:r>
            </a:p>
            <a:p>
              <a:pPr algn="ctr"/>
              <a:r>
                <a:rPr lang="fr-FR" dirty="0" smtClean="0"/>
                <a:t>26 centres participants</a:t>
              </a:r>
              <a:endParaRPr lang="fr-FR" dirty="0"/>
            </a:p>
          </p:txBody>
        </p:sp>
        <p:cxnSp>
          <p:nvCxnSpPr>
            <p:cNvPr id="4" name="Connecteur droit avec flèche 3"/>
            <p:cNvCxnSpPr>
              <a:stCxn id="2" idx="2"/>
            </p:cNvCxnSpPr>
            <p:nvPr/>
          </p:nvCxnSpPr>
          <p:spPr>
            <a:xfrm>
              <a:off x="6318808" y="1044327"/>
              <a:ext cx="0" cy="7920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4999732" y="1836415"/>
              <a:ext cx="2664296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503</a:t>
              </a:r>
              <a:r>
                <a:rPr lang="fr-FR" dirty="0" smtClean="0"/>
                <a:t> patients</a:t>
              </a:r>
            </a:p>
            <a:p>
              <a:pPr algn="ctr"/>
              <a:r>
                <a:rPr lang="fr-FR" dirty="0" smtClean="0"/>
                <a:t>analysables</a:t>
              </a:r>
              <a:endParaRPr lang="fr-FR" dirty="0"/>
            </a:p>
          </p:txBody>
        </p:sp>
        <p:sp>
          <p:nvSpPr>
            <p:cNvPr id="9" name="Légende à une bordure 1 8"/>
            <p:cNvSpPr/>
            <p:nvPr/>
          </p:nvSpPr>
          <p:spPr>
            <a:xfrm>
              <a:off x="8085924" y="535229"/>
              <a:ext cx="2374658" cy="1810283"/>
            </a:xfrm>
            <a:prstGeom prst="accentCallout1">
              <a:avLst>
                <a:gd name="adj1" fmla="val 48432"/>
                <a:gd name="adj2" fmla="val -5525"/>
                <a:gd name="adj3" fmla="val 49980"/>
                <a:gd name="adj4" fmla="val -74658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tx1">
                      <a:lumMod val="75000"/>
                    </a:schemeClr>
                  </a:solidFill>
                </a:rPr>
                <a:t>Perdus de vue &lt;4ans: 54</a:t>
              </a:r>
            </a:p>
            <a:p>
              <a:pPr algn="ctr"/>
              <a:r>
                <a:rPr lang="fr-FR" sz="1600" dirty="0" smtClean="0">
                  <a:solidFill>
                    <a:schemeClr val="tx1">
                      <a:lumMod val="75000"/>
                    </a:schemeClr>
                  </a:solidFill>
                </a:rPr>
                <a:t>Absence de CRO: 16</a:t>
              </a:r>
            </a:p>
            <a:p>
              <a:pPr algn="ctr"/>
              <a:r>
                <a:rPr lang="fr-FR" sz="1600" dirty="0" smtClean="0">
                  <a:solidFill>
                    <a:schemeClr val="tx1">
                      <a:lumMod val="75000"/>
                    </a:schemeClr>
                  </a:solidFill>
                </a:rPr>
                <a:t>Décès &lt; 4ans: 8</a:t>
              </a:r>
            </a:p>
            <a:p>
              <a:pPr algn="ctr"/>
              <a:r>
                <a:rPr lang="fr-FR" sz="1600" dirty="0" smtClean="0">
                  <a:solidFill>
                    <a:schemeClr val="tx1">
                      <a:lumMod val="75000"/>
                    </a:schemeClr>
                  </a:solidFill>
                </a:rPr>
                <a:t>Long gap: 6</a:t>
              </a:r>
            </a:p>
            <a:p>
              <a:pPr algn="ctr"/>
              <a:r>
                <a:rPr lang="fr-FR" sz="1600" dirty="0" smtClean="0">
                  <a:solidFill>
                    <a:schemeClr val="tx1">
                      <a:lumMod val="75000"/>
                    </a:schemeClr>
                  </a:solidFill>
                </a:rPr>
                <a:t>Autres : 9</a:t>
              </a:r>
              <a:endParaRPr lang="fr-FR" sz="16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cxnSp>
        <p:nvCxnSpPr>
          <p:cNvPr id="12" name="Connecteur droit avec flèche 11"/>
          <p:cNvCxnSpPr/>
          <p:nvPr/>
        </p:nvCxnSpPr>
        <p:spPr>
          <a:xfrm flipH="1">
            <a:off x="5562724" y="2700511"/>
            <a:ext cx="792088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426820" y="2700511"/>
            <a:ext cx="792088" cy="2880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186460" y="3204567"/>
            <a:ext cx="29523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216</a:t>
            </a:r>
            <a:r>
              <a:rPr lang="fr-FR" dirty="0" smtClean="0"/>
              <a:t> patients</a:t>
            </a:r>
          </a:p>
          <a:p>
            <a:pPr algn="ctr"/>
            <a:r>
              <a:rPr lang="fr-FR" dirty="0" smtClean="0"/>
              <a:t>Avec </a:t>
            </a:r>
            <a:r>
              <a:rPr lang="fr-FR" dirty="0" err="1" smtClean="0"/>
              <a:t>EFRs</a:t>
            </a:r>
            <a:r>
              <a:rPr lang="fr-FR" dirty="0" smtClean="0"/>
              <a:t> interprétables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6570836" y="3204567"/>
            <a:ext cx="26642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287</a:t>
            </a:r>
            <a:r>
              <a:rPr lang="fr-FR" dirty="0" smtClean="0"/>
              <a:t> patients</a:t>
            </a:r>
          </a:p>
          <a:p>
            <a:pPr algn="ctr"/>
            <a:r>
              <a:rPr lang="fr-FR" dirty="0" smtClean="0"/>
              <a:t>Sans </a:t>
            </a:r>
            <a:r>
              <a:rPr lang="fr-FR" dirty="0" err="1" smtClean="0"/>
              <a:t>EFRs</a:t>
            </a:r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3906540" y="4212679"/>
            <a:ext cx="792088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4770636" y="4212679"/>
            <a:ext cx="792088" cy="2880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30276" y="4716735"/>
            <a:ext cx="295232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68</a:t>
            </a:r>
            <a:r>
              <a:rPr lang="fr-FR" dirty="0" smtClean="0"/>
              <a:t> patients</a:t>
            </a:r>
          </a:p>
          <a:p>
            <a:pPr algn="ctr"/>
            <a:r>
              <a:rPr lang="fr-FR" dirty="0" smtClean="0"/>
              <a:t>Avec composante restrictive (31,5%) 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4914652" y="4716735"/>
            <a:ext cx="266429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148</a:t>
            </a:r>
            <a:r>
              <a:rPr lang="fr-FR" dirty="0" smtClean="0"/>
              <a:t> patients</a:t>
            </a:r>
          </a:p>
          <a:p>
            <a:pPr algn="ctr"/>
            <a:r>
              <a:rPr lang="fr-FR" dirty="0" smtClean="0"/>
              <a:t>Sans composante restrictive (68,5%)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35123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2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/>
          <a:lstStyle/>
          <a:p>
            <a:r>
              <a:rPr lang="fr-FR" dirty="0" smtClean="0"/>
              <a:t>ANALYSE  des </a:t>
            </a:r>
            <a:r>
              <a:rPr lang="fr-FR" dirty="0" err="1" smtClean="0"/>
              <a:t>resultats</a:t>
            </a:r>
            <a:r>
              <a:rPr lang="fr-FR" dirty="0" smtClean="0"/>
              <a:t> 3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522164" y="1692399"/>
            <a:ext cx="39604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68</a:t>
            </a:r>
            <a:r>
              <a:rPr lang="fr-FR" dirty="0" smtClean="0"/>
              <a:t> patients (31,5%)</a:t>
            </a:r>
          </a:p>
          <a:p>
            <a:pPr algn="ctr"/>
            <a:r>
              <a:rPr lang="fr-FR" dirty="0" smtClean="0"/>
              <a:t>Avec composante restrictive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6066780" y="1692399"/>
            <a:ext cx="39604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148</a:t>
            </a:r>
            <a:r>
              <a:rPr lang="fr-FR" dirty="0" smtClean="0"/>
              <a:t> patients (68,5%)</a:t>
            </a:r>
          </a:p>
          <a:p>
            <a:pPr algn="ctr"/>
            <a:r>
              <a:rPr lang="fr-FR" dirty="0" smtClean="0"/>
              <a:t>Sans composante restrictive 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31845309"/>
              </p:ext>
            </p:extLst>
          </p:nvPr>
        </p:nvGraphicFramePr>
        <p:xfrm>
          <a:off x="378148" y="2700511"/>
          <a:ext cx="9721078" cy="4244677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689237"/>
                <a:gridCol w="1756524"/>
                <a:gridCol w="2530903"/>
                <a:gridCol w="1152128"/>
                <a:gridCol w="1800200"/>
                <a:gridCol w="792086"/>
              </a:tblGrid>
              <a:tr h="321851">
                <a:tc>
                  <a:txBody>
                    <a:bodyPr/>
                    <a:lstStyle/>
                    <a:p>
                      <a:pPr algn="ctr" fontAlgn="ctr"/>
                      <a:endParaRPr lang="fr-FR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300" b="1" u="none" strike="noStrike" dirty="0" smtClean="0">
                          <a:effectLst/>
                        </a:rPr>
                        <a:t>Analyse </a:t>
                      </a:r>
                      <a:r>
                        <a:rPr lang="fr-FR" sz="1300" b="1" u="none" strike="noStrike" dirty="0" err="1" smtClean="0">
                          <a:effectLst/>
                        </a:rPr>
                        <a:t>univariée</a:t>
                      </a:r>
                      <a:endParaRPr lang="fr-FR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u="none" strike="noStrike" dirty="0" smtClean="0">
                          <a:effectLst/>
                        </a:rPr>
                        <a:t>Analyse</a:t>
                      </a:r>
                      <a:r>
                        <a:rPr lang="fr-FR" sz="1300" b="1" u="none" strike="noStrike" baseline="0" dirty="0" smtClean="0">
                          <a:effectLst/>
                        </a:rPr>
                        <a:t> multivariée</a:t>
                      </a:r>
                      <a:endParaRPr lang="fr-FR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218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 dirty="0">
                          <a:effectLst/>
                        </a:rPr>
                        <a:t> 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u="none" strike="noStrike" dirty="0">
                          <a:effectLst/>
                        </a:rPr>
                        <a:t>Composante </a:t>
                      </a:r>
                      <a:r>
                        <a:rPr lang="fr-FR" sz="1300" b="1" u="none" strike="noStrike" dirty="0" smtClean="0">
                          <a:effectLst/>
                        </a:rPr>
                        <a:t>restrictive</a:t>
                      </a:r>
                      <a:endParaRPr lang="fr-FR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Pas de </a:t>
                      </a:r>
                      <a:r>
                        <a:rPr lang="fr-FR" sz="1300" b="1" u="none" strike="noStrike" dirty="0" smtClean="0">
                          <a:effectLst/>
                        </a:rPr>
                        <a:t>restriction</a:t>
                      </a:r>
                      <a:endParaRPr lang="fr-FR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u="none" strike="noStrike" dirty="0">
                          <a:effectLst/>
                        </a:rPr>
                        <a:t>p</a:t>
                      </a:r>
                      <a:r>
                        <a:rPr lang="fr-FR" sz="1300" b="1" u="none" strike="noStrike" dirty="0" smtClean="0">
                          <a:effectLst/>
                        </a:rPr>
                        <a:t>=</a:t>
                      </a:r>
                      <a:endParaRPr lang="fr-FR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u="none" strike="noStrike" dirty="0" err="1" smtClean="0">
                          <a:effectLst/>
                        </a:rPr>
                        <a:t>Odds</a:t>
                      </a:r>
                      <a:r>
                        <a:rPr lang="fr-FR" sz="1300" b="1" u="none" strike="noStrike" dirty="0" smtClean="0">
                          <a:effectLst/>
                        </a:rPr>
                        <a:t> ratio (IC 95%]</a:t>
                      </a:r>
                      <a:endParaRPr lang="fr-FR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u="none" strike="noStrike" dirty="0" smtClean="0">
                          <a:effectLst/>
                        </a:rPr>
                        <a:t>P=</a:t>
                      </a:r>
                      <a:endParaRPr lang="fr-FR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60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 dirty="0" smtClean="0">
                          <a:effectLst/>
                        </a:rPr>
                        <a:t>Poids naissance (g</a:t>
                      </a:r>
                      <a:r>
                        <a:rPr lang="fr-FR" sz="1300" u="none" strike="noStrike" dirty="0">
                          <a:effectLst/>
                        </a:rPr>
                        <a:t>)</a:t>
                      </a:r>
                      <a:endParaRPr lang="fr-FR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2271 +/- 641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2687 +/- 709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&lt;0,0001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 smtClean="0">
                          <a:effectLst/>
                        </a:rPr>
                        <a:t>0,99</a:t>
                      </a:r>
                      <a:r>
                        <a:rPr lang="fr-FR" sz="1300" u="none" strike="noStrike" baseline="0" dirty="0" smtClean="0">
                          <a:effectLst/>
                        </a:rPr>
                        <a:t> [0,98 – 1,00[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 smtClean="0">
                          <a:effectLst/>
                        </a:rPr>
                        <a:t>&lt;0,001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0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 dirty="0" smtClean="0">
                          <a:effectLst/>
                        </a:rPr>
                        <a:t>Age gestationnel </a:t>
                      </a:r>
                      <a:r>
                        <a:rPr lang="fr-FR" sz="1300" u="none" strike="noStrike" dirty="0">
                          <a:effectLst/>
                        </a:rPr>
                        <a:t>(SA)</a:t>
                      </a:r>
                      <a:endParaRPr lang="fr-FR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36,2 +/- 3,2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37,8 +/- 3,0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0,0001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0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 dirty="0" smtClean="0">
                          <a:effectLst/>
                        </a:rPr>
                        <a:t>Prématurité</a:t>
                      </a:r>
                      <a:endParaRPr lang="fr-FR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36 (52,9%)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>
                          <a:effectLst/>
                        </a:rPr>
                        <a:t>47 (31,8%)</a:t>
                      </a:r>
                      <a:endParaRPr lang="fr-FR" sz="13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0,004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0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 dirty="0">
                          <a:effectLst/>
                        </a:rPr>
                        <a:t>VACTERL</a:t>
                      </a:r>
                      <a:endParaRPr lang="fr-FR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21 (30,9%)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28 (18,9%)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&lt;0,0001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0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 dirty="0" smtClean="0">
                          <a:effectLst/>
                        </a:rPr>
                        <a:t>Malformations cardiaques</a:t>
                      </a:r>
                      <a:endParaRPr lang="fr-FR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24 (35,3%)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19 (12,8%)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0,0002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effectLst/>
                        </a:rPr>
                        <a:t> 6.57 [2,24 - 19,23]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 smtClean="0">
                          <a:effectLst/>
                        </a:rPr>
                        <a:t>0,001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29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 dirty="0" smtClean="0">
                          <a:effectLst/>
                        </a:rPr>
                        <a:t>Autres malformations</a:t>
                      </a:r>
                      <a:endParaRPr lang="fr-FR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16 (23,5%)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14 (9,5%)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0,0002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0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 dirty="0" smtClean="0">
                          <a:effectLst/>
                        </a:rPr>
                        <a:t>RGO néonatal</a:t>
                      </a:r>
                      <a:endParaRPr lang="fr-FR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>
                          <a:effectLst/>
                        </a:rPr>
                        <a:t>29 (42,6%)</a:t>
                      </a:r>
                      <a:endParaRPr lang="fr-FR" sz="13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40 (27,0%)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0,028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0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 dirty="0" err="1" smtClean="0">
                          <a:effectLst/>
                        </a:rPr>
                        <a:t>Rétab</a:t>
                      </a:r>
                      <a:r>
                        <a:rPr lang="fr-FR" sz="1300" u="none" strike="noStrike" dirty="0" smtClean="0">
                          <a:effectLst/>
                        </a:rPr>
                        <a:t>.</a:t>
                      </a:r>
                      <a:r>
                        <a:rPr lang="fr-FR" sz="1300" u="none" strike="noStrike" baseline="0" dirty="0" smtClean="0">
                          <a:effectLst/>
                        </a:rPr>
                        <a:t> continuité </a:t>
                      </a:r>
                      <a:r>
                        <a:rPr lang="fr-FR" sz="1300" u="none" strike="noStrike" baseline="0" dirty="0" err="1" smtClean="0">
                          <a:effectLst/>
                        </a:rPr>
                        <a:t>oesophagienne</a:t>
                      </a:r>
                      <a:endParaRPr lang="fr-FR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203 (94,0%)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59 (86,8%)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144 (97,3%)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0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 dirty="0" err="1" smtClean="0">
                          <a:effectLst/>
                        </a:rPr>
                        <a:t>Gastrostomie</a:t>
                      </a:r>
                      <a:endParaRPr lang="fr-FR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>
                          <a:effectLst/>
                        </a:rPr>
                        <a:t>12 (17,6%)</a:t>
                      </a:r>
                      <a:endParaRPr lang="fr-FR" sz="13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3 (2,0%)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&lt;0,0001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kern="1200" dirty="0" smtClean="0">
                          <a:effectLst/>
                        </a:rPr>
                        <a:t>10.87 [2.20 – 52.63], 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 smtClean="0">
                          <a:effectLst/>
                        </a:rPr>
                        <a:t>0,003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0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 dirty="0" smtClean="0">
                          <a:effectLst/>
                        </a:rPr>
                        <a:t>Chirurgie thoracique 2</a:t>
                      </a:r>
                      <a:endParaRPr lang="fr-FR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>
                          <a:effectLst/>
                        </a:rPr>
                        <a:t>12 (17,6%)</a:t>
                      </a:r>
                      <a:endParaRPr lang="fr-FR" sz="13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9 (6,1%)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0,012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0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 dirty="0" smtClean="0">
                          <a:effectLst/>
                        </a:rPr>
                        <a:t>Chirurgie cardiaque</a:t>
                      </a:r>
                      <a:endParaRPr lang="fr-FR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>
                          <a:effectLst/>
                        </a:rPr>
                        <a:t>11 (16,2%)</a:t>
                      </a:r>
                      <a:endParaRPr lang="fr-FR" sz="13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>
                          <a:effectLst/>
                        </a:rPr>
                        <a:t>6 (4,1%)</a:t>
                      </a:r>
                      <a:endParaRPr lang="fr-FR" sz="13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0,005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0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 dirty="0" smtClean="0">
                          <a:effectLst/>
                        </a:rPr>
                        <a:t>Chirurgies abdominales itératives</a:t>
                      </a:r>
                      <a:endParaRPr lang="fr-FR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>
                          <a:effectLst/>
                        </a:rPr>
                        <a:t>19 (27,9%)</a:t>
                      </a:r>
                      <a:endParaRPr lang="fr-FR" sz="13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>
                          <a:effectLst/>
                        </a:rPr>
                        <a:t>20 (13,5%)</a:t>
                      </a:r>
                      <a:endParaRPr lang="fr-FR" sz="13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0,01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0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 dirty="0">
                          <a:effectLst/>
                        </a:rPr>
                        <a:t>Durée </a:t>
                      </a:r>
                      <a:r>
                        <a:rPr lang="fr-FR" sz="1300" u="none" strike="noStrike" dirty="0" smtClean="0">
                          <a:effectLst/>
                        </a:rPr>
                        <a:t>médiane d’Intubation</a:t>
                      </a:r>
                      <a:endParaRPr lang="fr-FR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4 [0 - 84]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3 [0 - 37]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0,001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0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 dirty="0">
                          <a:effectLst/>
                        </a:rPr>
                        <a:t>Age sortie NN</a:t>
                      </a:r>
                      <a:endParaRPr lang="fr-FR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>
                          <a:effectLst/>
                        </a:rPr>
                        <a:t>31 [11 - 160]</a:t>
                      </a:r>
                      <a:endParaRPr lang="fr-FR" sz="13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19,5 [5 - 380]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0,0005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914652" y="612279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Facteurs néonataux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54212" y="6948983"/>
            <a:ext cx="9217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Analyse statistique: tests non paramétrique de Mann-Whitney et de Fisher; régression logistique par méthode descendante pas à pas.</a:t>
            </a:r>
            <a:endParaRPr lang="fr-FR" sz="1100" dirty="0"/>
          </a:p>
        </p:txBody>
      </p:sp>
    </p:spTree>
    <p:extLst>
      <p:ext uri="{BB962C8B-B14F-4D97-AF65-F5344CB8AC3E}">
        <p14:creationId xmlns="" xmlns:p14="http://schemas.microsoft.com/office/powerpoint/2010/main" val="135123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2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/>
          <a:lstStyle/>
          <a:p>
            <a:r>
              <a:rPr lang="fr-FR" dirty="0" smtClean="0"/>
              <a:t>ANALYSE  des </a:t>
            </a:r>
            <a:r>
              <a:rPr lang="fr-FR" dirty="0" err="1" smtClean="0"/>
              <a:t>resultats</a:t>
            </a:r>
            <a:r>
              <a:rPr lang="fr-FR" dirty="0" smtClean="0"/>
              <a:t> 3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522164" y="1692399"/>
            <a:ext cx="39604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68</a:t>
            </a:r>
            <a:r>
              <a:rPr lang="fr-FR" dirty="0" smtClean="0"/>
              <a:t> patients (31,5%)</a:t>
            </a:r>
          </a:p>
          <a:p>
            <a:pPr algn="ctr"/>
            <a:r>
              <a:rPr lang="fr-FR" dirty="0" smtClean="0"/>
              <a:t>Avec composante restrictive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6066780" y="1692399"/>
            <a:ext cx="39604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148</a:t>
            </a:r>
            <a:r>
              <a:rPr lang="fr-FR" dirty="0" smtClean="0"/>
              <a:t> patients (68,5%)</a:t>
            </a:r>
          </a:p>
          <a:p>
            <a:pPr algn="ctr"/>
            <a:r>
              <a:rPr lang="fr-FR" dirty="0" smtClean="0"/>
              <a:t>Sans composante restrictive 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33219004"/>
              </p:ext>
            </p:extLst>
          </p:nvPr>
        </p:nvGraphicFramePr>
        <p:xfrm>
          <a:off x="332312" y="3060551"/>
          <a:ext cx="9910933" cy="3310702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2350092"/>
                <a:gridCol w="1944216"/>
                <a:gridCol w="2088232"/>
                <a:gridCol w="1080120"/>
                <a:gridCol w="1512168"/>
                <a:gridCol w="936105"/>
              </a:tblGrid>
              <a:tr h="321851">
                <a:tc>
                  <a:txBody>
                    <a:bodyPr/>
                    <a:lstStyle/>
                    <a:p>
                      <a:pPr algn="ctr" fontAlgn="ctr"/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10430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u="none" strike="noStrike" dirty="0" smtClean="0">
                          <a:effectLst/>
                        </a:rPr>
                        <a:t>Analyse </a:t>
                      </a:r>
                      <a:r>
                        <a:rPr lang="fr-FR" sz="1300" b="1" u="none" strike="noStrike" dirty="0" err="1" smtClean="0">
                          <a:effectLst/>
                        </a:rPr>
                        <a:t>univariée</a:t>
                      </a:r>
                      <a:endParaRPr lang="fr-FR" sz="1300" b="1" u="none" strike="noStrike" dirty="0" smtClean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u="none" strike="noStrike" dirty="0" smtClean="0">
                          <a:effectLst/>
                        </a:rPr>
                        <a:t>Analyse</a:t>
                      </a:r>
                      <a:r>
                        <a:rPr lang="fr-FR" sz="1300" b="1" u="none" strike="noStrike" baseline="0" dirty="0" smtClean="0">
                          <a:effectLst/>
                        </a:rPr>
                        <a:t> multivariée</a:t>
                      </a:r>
                      <a:endParaRPr lang="fr-FR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218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 dirty="0">
                          <a:effectLst/>
                        </a:rPr>
                        <a:t> 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u="none" strike="noStrike" dirty="0" smtClean="0">
                          <a:effectLst/>
                        </a:rPr>
                        <a:t>Composante restrictive</a:t>
                      </a:r>
                      <a:endParaRPr lang="fr-FR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Pas de </a:t>
                      </a:r>
                      <a:r>
                        <a:rPr lang="fr-FR" sz="1300" b="1" u="none" strike="noStrike" dirty="0" smtClean="0">
                          <a:effectLst/>
                        </a:rPr>
                        <a:t>restriction </a:t>
                      </a:r>
                      <a:endParaRPr lang="fr-FR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u="none" strike="noStrike" dirty="0" smtClean="0">
                          <a:effectLst/>
                        </a:rPr>
                        <a:t>p =</a:t>
                      </a:r>
                      <a:endParaRPr lang="fr-FR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u="none" strike="noStrike" dirty="0" err="1" smtClean="0">
                          <a:effectLst/>
                        </a:rPr>
                        <a:t>Odds</a:t>
                      </a:r>
                      <a:r>
                        <a:rPr lang="fr-FR" sz="1300" b="1" u="none" strike="noStrike" dirty="0" smtClean="0">
                          <a:effectLst/>
                        </a:rPr>
                        <a:t> ratio (IC 95%]</a:t>
                      </a:r>
                      <a:endParaRPr lang="fr-FR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u="none" strike="noStrike" dirty="0" smtClean="0">
                          <a:effectLst/>
                        </a:rPr>
                        <a:t>p =</a:t>
                      </a:r>
                      <a:endParaRPr lang="fr-FR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60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 dirty="0">
                          <a:effectLst/>
                        </a:rPr>
                        <a:t>Complications avant l'âge de 1 an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23 (33,8%)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27 (18,2%)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0,015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1300" b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0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 dirty="0">
                          <a:effectLst/>
                        </a:rPr>
                        <a:t>Fuite anastomose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4 (5,9%)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1 (0,7%)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0,035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13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0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>
                          <a:effectLst/>
                        </a:rPr>
                        <a:t>Sténose anastomotique symptomatique</a:t>
                      </a:r>
                      <a:endParaRPr lang="fr-FR" sz="13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19 (27,9%)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22 (14,9%)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0,026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13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0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 smtClean="0">
                          <a:effectLst/>
                        </a:rPr>
                        <a:t>Dilatation œsophagienne</a:t>
                      </a:r>
                      <a:endParaRPr lang="fr-FR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30 (44,1%)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43 (29,1%)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0,043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13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0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 dirty="0">
                          <a:effectLst/>
                        </a:rPr>
                        <a:t>Chirurgie </a:t>
                      </a:r>
                      <a:r>
                        <a:rPr lang="fr-FR" sz="1300" u="none" strike="noStrike" dirty="0" err="1" smtClean="0">
                          <a:effectLst/>
                        </a:rPr>
                        <a:t>antireflux</a:t>
                      </a:r>
                      <a:r>
                        <a:rPr lang="fr-FR" sz="1300" u="none" strike="noStrike" dirty="0" smtClean="0">
                          <a:effectLst/>
                        </a:rPr>
                        <a:t> avant 12 mois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>
                          <a:effectLst/>
                        </a:rPr>
                        <a:t>8 (11,8%)</a:t>
                      </a:r>
                      <a:endParaRPr lang="fr-FR" sz="13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10 (6,8%)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0,047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13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0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 dirty="0" smtClean="0">
                          <a:effectLst/>
                        </a:rPr>
                        <a:t>Gastrostomie avant 12 mois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 12/43 (27,9%)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 6/107 (5,6%)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0,0004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kern="1200" dirty="0" smtClean="0">
                          <a:effectLst/>
                        </a:rPr>
                        <a:t>33.3 [1.36 – 333.3]</a:t>
                      </a:r>
                      <a:endParaRPr lang="fr-FR" sz="13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 smtClean="0">
                          <a:effectLst/>
                        </a:rPr>
                        <a:t>0,03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0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 dirty="0" smtClean="0">
                          <a:effectLst/>
                        </a:rPr>
                        <a:t>Hospitalisation (motif digestif)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11 (16,2%)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>
                          <a:effectLst/>
                        </a:rPr>
                        <a:t>10 (6,8%)</a:t>
                      </a:r>
                      <a:endParaRPr lang="fr-FR" sz="13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0,045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60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 dirty="0">
                          <a:effectLst/>
                        </a:rPr>
                        <a:t>Poids à 12 mois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8,2 [5,8 - 10,8]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8,84 [4,6 - 11,2]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0,03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60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 dirty="0">
                          <a:effectLst/>
                        </a:rPr>
                        <a:t>Nutrition entérale en cours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>
                          <a:effectLst/>
                        </a:rPr>
                        <a:t> 5/43 (11,6%)</a:t>
                      </a:r>
                      <a:endParaRPr lang="fr-FR" sz="13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 2/107 (1,9%)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0,02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60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>
                          <a:effectLst/>
                        </a:rPr>
                        <a:t>Antécédents de nutrition entérale</a:t>
                      </a:r>
                      <a:endParaRPr lang="fr-FR" sz="13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>
                          <a:effectLst/>
                        </a:rPr>
                        <a:t> 12/43 (27,9%)</a:t>
                      </a:r>
                      <a:endParaRPr lang="fr-FR" sz="13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 11/107 (10,3%)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0,01</a:t>
                      </a:r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914652" y="468263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Facteurs de suivi dans la première année de vie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54212" y="6444927"/>
            <a:ext cx="9217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Analyse statistique: tests non paramétrique de Mann-Whitney et de Fisher; régression logistique par méthode descendante pas à pas.</a:t>
            </a:r>
            <a:endParaRPr lang="fr-FR" sz="1100" dirty="0"/>
          </a:p>
        </p:txBody>
      </p:sp>
    </p:spTree>
    <p:extLst>
      <p:ext uri="{BB962C8B-B14F-4D97-AF65-F5344CB8AC3E}">
        <p14:creationId xmlns="" xmlns:p14="http://schemas.microsoft.com/office/powerpoint/2010/main" val="23142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2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/>
          <a:lstStyle/>
          <a:p>
            <a:r>
              <a:rPr lang="fr-FR" dirty="0" smtClean="0"/>
              <a:t>ANALYSE  des </a:t>
            </a:r>
            <a:r>
              <a:rPr lang="fr-FR" dirty="0" err="1" smtClean="0"/>
              <a:t>resultats</a:t>
            </a:r>
            <a:r>
              <a:rPr lang="fr-FR" dirty="0" smtClean="0"/>
              <a:t> 3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522164" y="1692399"/>
            <a:ext cx="39604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68</a:t>
            </a:r>
            <a:r>
              <a:rPr lang="fr-FR" dirty="0" smtClean="0"/>
              <a:t> patients (31,5%)</a:t>
            </a:r>
          </a:p>
          <a:p>
            <a:pPr algn="ctr"/>
            <a:r>
              <a:rPr lang="fr-FR" dirty="0" smtClean="0"/>
              <a:t>Avec composante restrictive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6066780" y="1692399"/>
            <a:ext cx="39604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148</a:t>
            </a:r>
            <a:r>
              <a:rPr lang="fr-FR" dirty="0" smtClean="0"/>
              <a:t> patients (68,5%)</a:t>
            </a:r>
          </a:p>
          <a:p>
            <a:pPr algn="ctr"/>
            <a:r>
              <a:rPr lang="fr-FR" dirty="0" smtClean="0"/>
              <a:t>Sans composante restrictive 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3663018"/>
              </p:ext>
            </p:extLst>
          </p:nvPr>
        </p:nvGraphicFramePr>
        <p:xfrm>
          <a:off x="882204" y="3060551"/>
          <a:ext cx="9334868" cy="3534112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2304256"/>
                <a:gridCol w="1728192"/>
                <a:gridCol w="1800200"/>
                <a:gridCol w="1296144"/>
                <a:gridCol w="1296144"/>
                <a:gridCol w="909932"/>
              </a:tblGrid>
              <a:tr h="321851"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10430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u="none" strike="noStrike" dirty="0" smtClean="0">
                          <a:effectLst/>
                        </a:rPr>
                        <a:t>Analyse </a:t>
                      </a:r>
                      <a:r>
                        <a:rPr lang="fr-FR" sz="1200" b="1" u="none" strike="noStrike" dirty="0" err="1" smtClean="0">
                          <a:effectLst/>
                        </a:rPr>
                        <a:t>univariée</a:t>
                      </a:r>
                      <a:endParaRPr lang="fr-FR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u="none" strike="noStrike" dirty="0" smtClean="0">
                          <a:effectLst/>
                        </a:rPr>
                        <a:t>Analyse</a:t>
                      </a:r>
                      <a:r>
                        <a:rPr lang="fr-FR" sz="1200" b="1" u="none" strike="noStrike" baseline="0" dirty="0" smtClean="0">
                          <a:effectLst/>
                        </a:rPr>
                        <a:t> multivariée</a:t>
                      </a:r>
                      <a:endParaRPr lang="fr-FR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18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 </a:t>
                      </a:r>
                      <a:endParaRPr lang="fr-FR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u="none" strike="noStrike" dirty="0" smtClean="0">
                          <a:effectLst/>
                        </a:rPr>
                        <a:t>Composante restrictive</a:t>
                      </a:r>
                      <a:endParaRPr lang="fr-FR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Pas de </a:t>
                      </a:r>
                      <a:r>
                        <a:rPr lang="fr-FR" sz="1200" b="1" u="none" strike="noStrike" dirty="0" smtClean="0">
                          <a:effectLst/>
                        </a:rPr>
                        <a:t>restriction</a:t>
                      </a:r>
                      <a:endParaRPr lang="fr-FR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p</a:t>
                      </a:r>
                      <a:r>
                        <a:rPr lang="fr-FR" sz="1200" b="1" u="none" strike="noStrike" dirty="0" smtClean="0">
                          <a:effectLst/>
                        </a:rPr>
                        <a:t>=</a:t>
                      </a:r>
                      <a:endParaRPr lang="fr-FR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 err="1" smtClean="0">
                          <a:effectLst/>
                        </a:rPr>
                        <a:t>Odds</a:t>
                      </a:r>
                      <a:r>
                        <a:rPr lang="fr-FR" sz="1200" b="1" u="none" strike="noStrike" dirty="0" smtClean="0">
                          <a:effectLst/>
                        </a:rPr>
                        <a:t> ratio (IC 95%]</a:t>
                      </a:r>
                      <a:endParaRPr lang="fr-FR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 smtClean="0">
                          <a:effectLst/>
                        </a:rPr>
                        <a:t>P=</a:t>
                      </a:r>
                      <a:endParaRPr lang="fr-FR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60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IMC médian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14,3 [12,2 - 25]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15,2 [12,4 - 26]</a:t>
                      </a:r>
                      <a:endParaRPr lang="fr-FR" sz="12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0,0005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120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0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IOTF répartition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Normal 51 (75,0%)     maigreur 13 (19,1%)       surpoids 2 (2,9%)      obésité 2 (2,9%)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Normal 121 (81,8%)         maigreur 10 (6,7%)         surpoids  15 (10,1%)          obésité 2 (1,4%)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0,01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0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ATCD </a:t>
                      </a:r>
                      <a:r>
                        <a:rPr lang="fr-FR" sz="1200" u="none" strike="noStrike" dirty="0" smtClean="0">
                          <a:effectLst/>
                        </a:rPr>
                        <a:t>respiratoires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58 (85,3%)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95 (64,2%)</a:t>
                      </a:r>
                      <a:endParaRPr lang="fr-FR" sz="12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120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0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Asthme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smtClean="0">
                          <a:effectLst/>
                        </a:rPr>
                        <a:t>47 </a:t>
                      </a:r>
                      <a:r>
                        <a:rPr lang="fr-FR" sz="1200" u="none" strike="noStrike" dirty="0">
                          <a:effectLst/>
                        </a:rPr>
                        <a:t>(69,1</a:t>
                      </a:r>
                      <a:r>
                        <a:rPr lang="fr-FR" sz="1200" u="none" strike="noStrike" dirty="0" smtClean="0">
                          <a:effectLst/>
                        </a:rPr>
                        <a:t>%)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smtClean="0">
                          <a:effectLst/>
                        </a:rPr>
                        <a:t>79 </a:t>
                      </a:r>
                      <a:r>
                        <a:rPr lang="fr-FR" sz="1200" u="none" strike="noStrike" dirty="0">
                          <a:effectLst/>
                        </a:rPr>
                        <a:t>(53,4</a:t>
                      </a:r>
                      <a:r>
                        <a:rPr lang="fr-FR" sz="1200" u="none" strike="noStrike" dirty="0" smtClean="0">
                          <a:effectLst/>
                        </a:rPr>
                        <a:t>%)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smtClean="0">
                          <a:effectLst/>
                        </a:rPr>
                        <a:t>0,037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200" kern="1200" dirty="0" smtClean="0">
                          <a:effectLst/>
                        </a:rPr>
                        <a:t>2.89 [1.12 – 7.52]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smtClean="0">
                          <a:effectLst/>
                        </a:rPr>
                        <a:t>0,028</a:t>
                      </a:r>
                      <a:endParaRPr lang="fr-FR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0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err="1" smtClean="0">
                          <a:effectLst/>
                        </a:rPr>
                        <a:t>Trachéomalacie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smtClean="0">
                          <a:effectLst/>
                        </a:rPr>
                        <a:t>27 (39,7%)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smtClean="0">
                          <a:effectLst/>
                        </a:rPr>
                        <a:t>26 (17,6%)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smtClean="0">
                          <a:effectLst/>
                        </a:rPr>
                        <a:t> 0,0006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200" kern="1200" dirty="0" smtClean="0">
                          <a:effectLst/>
                        </a:rPr>
                        <a:t>3.45 [1.43 - 8.26]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smtClean="0">
                          <a:effectLst/>
                        </a:rPr>
                        <a:t>0,006</a:t>
                      </a:r>
                      <a:endParaRPr lang="fr-FR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0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Infections respiratoires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smtClean="0">
                          <a:effectLst/>
                        </a:rPr>
                        <a:t>23 (33,8%)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smtClean="0">
                          <a:effectLst/>
                        </a:rPr>
                        <a:t>36 (24,3%)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smtClean="0">
                          <a:effectLst/>
                        </a:rPr>
                        <a:t>0,19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0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Anomalie radio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 29/43 (67,4%)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 85/122 (69,7%)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0,84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0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TOGD 6-9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19 (27,9%)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43 (29,1%)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0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err="1">
                          <a:effectLst/>
                        </a:rPr>
                        <a:t>Phmétrie</a:t>
                      </a:r>
                      <a:r>
                        <a:rPr lang="fr-FR" sz="1200" u="none" strike="noStrike" dirty="0">
                          <a:effectLst/>
                        </a:rPr>
                        <a:t>&lt;9 ans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46 (67,6%)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96 (64,5%)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0,76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Scolarité </a:t>
                      </a:r>
                      <a:r>
                        <a:rPr lang="fr-FR" sz="1200" u="none" strike="noStrike" dirty="0">
                          <a:effectLst/>
                        </a:rPr>
                        <a:t>aménagée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 5/67 (7,5%)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 4/145 (2,8%)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0,14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0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Handicap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activité normale 66     dépendance partielle 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activité normale 148     dépendance partielle 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0,098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914652" y="612279"/>
            <a:ext cx="49685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Facteurs de suivi à 6 – 9 ans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14252" y="6615365"/>
            <a:ext cx="9217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Analyse statistique: tests non paramétrique de Mann-Whitney et de Fisher; régression logistique par méthode descendante pas à pas.</a:t>
            </a:r>
            <a:endParaRPr lang="fr-FR" sz="1100" dirty="0"/>
          </a:p>
        </p:txBody>
      </p:sp>
    </p:spTree>
    <p:extLst>
      <p:ext uri="{BB962C8B-B14F-4D97-AF65-F5344CB8AC3E}">
        <p14:creationId xmlns="" xmlns:p14="http://schemas.microsoft.com/office/powerpoint/2010/main" val="279981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2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/>
          <a:lstStyle/>
          <a:p>
            <a:r>
              <a:rPr lang="fr-FR" dirty="0" smtClean="0"/>
              <a:t>ANALYSE  des </a:t>
            </a:r>
            <a:r>
              <a:rPr lang="fr-FR" dirty="0" err="1" smtClean="0"/>
              <a:t>resultats</a:t>
            </a:r>
            <a:r>
              <a:rPr lang="fr-FR" dirty="0" smtClean="0"/>
              <a:t> 4</a:t>
            </a:r>
            <a:endParaRPr lang="fr-FR" dirty="0"/>
          </a:p>
        </p:txBody>
      </p:sp>
      <p:grpSp>
        <p:nvGrpSpPr>
          <p:cNvPr id="5" name="Groupe 7"/>
          <p:cNvGrpSpPr/>
          <p:nvPr/>
        </p:nvGrpSpPr>
        <p:grpSpPr>
          <a:xfrm>
            <a:off x="4986660" y="252239"/>
            <a:ext cx="5473922" cy="2376264"/>
            <a:chOff x="4986660" y="252239"/>
            <a:chExt cx="5473922" cy="2376264"/>
          </a:xfrm>
        </p:grpSpPr>
        <p:sp>
          <p:nvSpPr>
            <p:cNvPr id="2" name="Rectangle 1"/>
            <p:cNvSpPr/>
            <p:nvPr/>
          </p:nvSpPr>
          <p:spPr>
            <a:xfrm>
              <a:off x="4986660" y="252239"/>
              <a:ext cx="2664296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Recueil </a:t>
              </a:r>
              <a:r>
                <a:rPr lang="fr-FR" b="1" dirty="0" smtClean="0"/>
                <a:t>590</a:t>
              </a:r>
              <a:r>
                <a:rPr lang="fr-FR" dirty="0" smtClean="0"/>
                <a:t> patients</a:t>
              </a:r>
            </a:p>
            <a:p>
              <a:pPr algn="ctr"/>
              <a:r>
                <a:rPr lang="fr-FR" dirty="0" smtClean="0"/>
                <a:t>26 centres participants</a:t>
              </a:r>
              <a:endParaRPr lang="fr-FR" dirty="0"/>
            </a:p>
          </p:txBody>
        </p:sp>
        <p:cxnSp>
          <p:nvCxnSpPr>
            <p:cNvPr id="4" name="Connecteur droit avec flèche 3"/>
            <p:cNvCxnSpPr>
              <a:stCxn id="2" idx="2"/>
            </p:cNvCxnSpPr>
            <p:nvPr/>
          </p:nvCxnSpPr>
          <p:spPr>
            <a:xfrm>
              <a:off x="6318808" y="1044327"/>
              <a:ext cx="0" cy="7920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4999732" y="1836415"/>
              <a:ext cx="2664296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503</a:t>
              </a:r>
              <a:r>
                <a:rPr lang="fr-FR" dirty="0" smtClean="0"/>
                <a:t> patients</a:t>
              </a:r>
            </a:p>
            <a:p>
              <a:pPr algn="ctr"/>
              <a:r>
                <a:rPr lang="fr-FR" dirty="0" smtClean="0"/>
                <a:t>analysables</a:t>
              </a:r>
              <a:endParaRPr lang="fr-FR" dirty="0"/>
            </a:p>
          </p:txBody>
        </p:sp>
        <p:sp>
          <p:nvSpPr>
            <p:cNvPr id="9" name="Légende à une bordure 1 8"/>
            <p:cNvSpPr/>
            <p:nvPr/>
          </p:nvSpPr>
          <p:spPr>
            <a:xfrm>
              <a:off x="8085924" y="535229"/>
              <a:ext cx="2374658" cy="1810283"/>
            </a:xfrm>
            <a:prstGeom prst="accentCallout1">
              <a:avLst>
                <a:gd name="adj1" fmla="val 48432"/>
                <a:gd name="adj2" fmla="val -5525"/>
                <a:gd name="adj3" fmla="val 49980"/>
                <a:gd name="adj4" fmla="val -74658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tx1">
                      <a:lumMod val="75000"/>
                    </a:schemeClr>
                  </a:solidFill>
                </a:rPr>
                <a:t>Perdus de vue &lt;4ans: 54</a:t>
              </a:r>
            </a:p>
            <a:p>
              <a:pPr algn="ctr"/>
              <a:r>
                <a:rPr lang="fr-FR" sz="1600" dirty="0" smtClean="0">
                  <a:solidFill>
                    <a:schemeClr val="tx1">
                      <a:lumMod val="75000"/>
                    </a:schemeClr>
                  </a:solidFill>
                </a:rPr>
                <a:t>Absence de CRO: 16</a:t>
              </a:r>
            </a:p>
            <a:p>
              <a:pPr algn="ctr"/>
              <a:r>
                <a:rPr lang="fr-FR" sz="1600" dirty="0" smtClean="0">
                  <a:solidFill>
                    <a:schemeClr val="tx1">
                      <a:lumMod val="75000"/>
                    </a:schemeClr>
                  </a:solidFill>
                </a:rPr>
                <a:t>Décès &lt; 4ans: 8</a:t>
              </a:r>
            </a:p>
            <a:p>
              <a:pPr algn="ctr"/>
              <a:r>
                <a:rPr lang="fr-FR" sz="1600" dirty="0" smtClean="0">
                  <a:solidFill>
                    <a:schemeClr val="tx1">
                      <a:lumMod val="75000"/>
                    </a:schemeClr>
                  </a:solidFill>
                </a:rPr>
                <a:t>Long gap: 6</a:t>
              </a:r>
            </a:p>
            <a:p>
              <a:pPr algn="ctr"/>
              <a:r>
                <a:rPr lang="fr-FR" sz="1600" dirty="0" smtClean="0">
                  <a:solidFill>
                    <a:schemeClr val="tx1">
                      <a:lumMod val="75000"/>
                    </a:schemeClr>
                  </a:solidFill>
                </a:rPr>
                <a:t>Autres : 9</a:t>
              </a:r>
              <a:endParaRPr lang="fr-FR" sz="16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cxnSp>
        <p:nvCxnSpPr>
          <p:cNvPr id="12" name="Connecteur droit avec flèche 11"/>
          <p:cNvCxnSpPr/>
          <p:nvPr/>
        </p:nvCxnSpPr>
        <p:spPr>
          <a:xfrm flipH="1">
            <a:off x="5562724" y="2700511"/>
            <a:ext cx="792088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426820" y="2700511"/>
            <a:ext cx="792088" cy="2880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186460" y="3204567"/>
            <a:ext cx="29523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26</a:t>
            </a:r>
            <a:r>
              <a:rPr lang="fr-FR" dirty="0" smtClean="0"/>
              <a:t> </a:t>
            </a:r>
            <a:r>
              <a:rPr lang="fr-FR" dirty="0" smtClean="0"/>
              <a:t>patients</a:t>
            </a:r>
          </a:p>
          <a:p>
            <a:pPr algn="ctr"/>
            <a:r>
              <a:rPr lang="fr-FR" dirty="0" smtClean="0"/>
              <a:t>avec </a:t>
            </a:r>
            <a:r>
              <a:rPr lang="fr-FR" dirty="0" err="1" smtClean="0"/>
              <a:t>thoracoscopie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6570836" y="3204567"/>
            <a:ext cx="26642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/>
              <a:t>52</a:t>
            </a:r>
            <a:r>
              <a:rPr lang="fr-FR" sz="1800" dirty="0" smtClean="0"/>
              <a:t> patients appariés     </a:t>
            </a:r>
            <a:r>
              <a:rPr lang="fr-FR" sz="1200" dirty="0" smtClean="0"/>
              <a:t>(terme et poids de naissance)</a:t>
            </a:r>
          </a:p>
          <a:p>
            <a:pPr algn="ctr"/>
            <a:r>
              <a:rPr lang="fr-FR" dirty="0" smtClean="0"/>
              <a:t>avec thoracotomie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EA697EA3-F1D5-D75F-2639-12F3D4EB2A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2655" t="5078" r="2857" b="7269"/>
          <a:stretch/>
        </p:blipFill>
        <p:spPr>
          <a:xfrm>
            <a:off x="2898428" y="2772519"/>
            <a:ext cx="599320" cy="902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ZoneTexte 14"/>
          <p:cNvSpPr txBox="1"/>
          <p:nvPr/>
        </p:nvSpPr>
        <p:spPr>
          <a:xfrm>
            <a:off x="1602284" y="4572719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dirty="0" smtClean="0"/>
              <a:t>Groupes comparables sur les données cliniques à la naissance</a:t>
            </a:r>
          </a:p>
          <a:p>
            <a:pPr algn="ctr">
              <a:spcAft>
                <a:spcPts val="1200"/>
              </a:spcAft>
              <a:buFont typeface="Wingdings" pitchFamily="2" charset="2"/>
              <a:buChar char="ü"/>
            </a:pPr>
            <a:r>
              <a:rPr lang="fr-FR" sz="2000" dirty="0" smtClean="0"/>
              <a:t>Sexe, gémellité, prématurité, malformations associées</a:t>
            </a:r>
          </a:p>
          <a:p>
            <a:pPr algn="ctr">
              <a:spcAft>
                <a:spcPts val="1200"/>
              </a:spcAft>
            </a:pPr>
            <a:r>
              <a:rPr lang="fr-FR" b="1" dirty="0" smtClean="0"/>
              <a:t>Différences </a:t>
            </a:r>
            <a:r>
              <a:rPr lang="fr-FR" b="1" dirty="0" err="1" smtClean="0"/>
              <a:t>peropératoires</a:t>
            </a:r>
            <a:endParaRPr lang="fr-FR" b="1" dirty="0" smtClean="0"/>
          </a:p>
          <a:p>
            <a:pPr algn="ctr">
              <a:spcAft>
                <a:spcPts val="1200"/>
              </a:spcAft>
            </a:pPr>
            <a:r>
              <a:rPr lang="fr-FR" sz="2000" dirty="0" smtClean="0"/>
              <a:t>Plus de gastrostomies et de rétablissement de continuité œsophagienne secondaire (2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</a:t>
            </a:r>
            <a:r>
              <a:rPr lang="fr-FR" sz="2000" dirty="0" err="1" smtClean="0"/>
              <a:t>thoracoscopie</a:t>
            </a:r>
            <a:r>
              <a:rPr lang="fr-FR" sz="2000" dirty="0" smtClean="0"/>
              <a:t>) dans le groupe </a:t>
            </a:r>
            <a:r>
              <a:rPr lang="fr-FR" sz="2000" dirty="0" err="1" smtClean="0"/>
              <a:t>thoracoscopie</a:t>
            </a:r>
            <a:r>
              <a:rPr lang="fr-FR" sz="2000" dirty="0" smtClean="0"/>
              <a:t>: </a:t>
            </a:r>
          </a:p>
          <a:p>
            <a:pPr algn="ctr">
              <a:spcAft>
                <a:spcPts val="1200"/>
              </a:spcAft>
            </a:pPr>
            <a:r>
              <a:rPr lang="fr-FR" sz="2000" dirty="0" smtClean="0"/>
              <a:t>3 (11,5%) vs 0, p=0,03.</a:t>
            </a:r>
            <a:endParaRPr lang="fr-FR" sz="2000" dirty="0"/>
          </a:p>
        </p:txBody>
      </p:sp>
    </p:spTree>
    <p:extLst>
      <p:ext uri="{BB962C8B-B14F-4D97-AF65-F5344CB8AC3E}">
        <p14:creationId xmlns="" xmlns:p14="http://schemas.microsoft.com/office/powerpoint/2010/main" val="353265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2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/>
          <a:lstStyle/>
          <a:p>
            <a:r>
              <a:rPr lang="fr-FR" dirty="0" smtClean="0"/>
              <a:t>ANALYSE  des </a:t>
            </a:r>
            <a:r>
              <a:rPr lang="fr-FR" dirty="0" err="1" smtClean="0"/>
              <a:t>resultats</a:t>
            </a:r>
            <a:r>
              <a:rPr lang="fr-FR" dirty="0" smtClean="0"/>
              <a:t> 4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026220" y="1836415"/>
            <a:ext cx="871296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dirty="0" smtClean="0"/>
              <a:t>Suivi </a:t>
            </a:r>
            <a:r>
              <a:rPr lang="fr-FR" b="1" dirty="0" err="1" smtClean="0"/>
              <a:t>gastro</a:t>
            </a:r>
            <a:r>
              <a:rPr lang="fr-FR" b="1" dirty="0" smtClean="0"/>
              <a:t>-</a:t>
            </a:r>
            <a:r>
              <a:rPr lang="fr-FR" b="1" dirty="0" err="1" smtClean="0"/>
              <a:t>entérologique</a:t>
            </a:r>
            <a:r>
              <a:rPr lang="fr-FR" b="1" dirty="0" smtClean="0"/>
              <a:t> et nutritionnel à 6 – 9 ans:</a:t>
            </a:r>
          </a:p>
          <a:p>
            <a:pPr algn="ctr">
              <a:spcAft>
                <a:spcPts val="1200"/>
              </a:spcAft>
              <a:buFont typeface="Wingdings" pitchFamily="2" charset="2"/>
              <a:buChar char="ü"/>
            </a:pPr>
            <a:r>
              <a:rPr lang="fr-FR" sz="2000" dirty="0" smtClean="0"/>
              <a:t>Pas de différence entre les </a:t>
            </a:r>
            <a:r>
              <a:rPr lang="fr-FR" sz="2000" dirty="0" smtClean="0"/>
              <a:t>groupes</a:t>
            </a:r>
            <a:endParaRPr lang="fr-FR" sz="2000" dirty="0" smtClean="0"/>
          </a:p>
        </p:txBody>
      </p:sp>
      <p:grpSp>
        <p:nvGrpSpPr>
          <p:cNvPr id="12" name="Groupe 11"/>
          <p:cNvGrpSpPr/>
          <p:nvPr/>
        </p:nvGrpSpPr>
        <p:grpSpPr>
          <a:xfrm>
            <a:off x="1178620" y="3581157"/>
            <a:ext cx="8712968" cy="3511842"/>
            <a:chOff x="1178620" y="3581157"/>
            <a:chExt cx="8712968" cy="3511842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xmlns="" id="{A74D8DED-2AD8-DAF6-AE5A-F4EAFE828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6380" y="4293635"/>
              <a:ext cx="5819775" cy="2781300"/>
            </a:xfrm>
            <a:prstGeom prst="rect">
              <a:avLst/>
            </a:prstGeom>
          </p:spPr>
        </p:pic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xmlns="" id="{AABB21B6-76C5-6861-1668-83E1F7204DDF}"/>
                </a:ext>
              </a:extLst>
            </p:cNvPr>
            <p:cNvSpPr/>
            <p:nvPr/>
          </p:nvSpPr>
          <p:spPr>
            <a:xfrm>
              <a:off x="7629846" y="4886623"/>
              <a:ext cx="391523" cy="25212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xmlns="" id="{64C99364-E134-FFCA-1319-634FA5A80CB6}"/>
                </a:ext>
              </a:extLst>
            </p:cNvPr>
            <p:cNvSpPr/>
            <p:nvPr/>
          </p:nvSpPr>
          <p:spPr>
            <a:xfrm>
              <a:off x="7629846" y="5138749"/>
              <a:ext cx="391523" cy="25212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xmlns="" id="{67E18AAE-6351-7DB6-F8C4-DB9A30CED163}"/>
                </a:ext>
              </a:extLst>
            </p:cNvPr>
            <p:cNvSpPr/>
            <p:nvPr/>
          </p:nvSpPr>
          <p:spPr>
            <a:xfrm>
              <a:off x="7629846" y="5605674"/>
              <a:ext cx="391523" cy="25212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xmlns="" id="{E79AE57B-45DD-F6E7-EB59-6065E906903F}"/>
                </a:ext>
              </a:extLst>
            </p:cNvPr>
            <p:cNvSpPr/>
            <p:nvPr/>
          </p:nvSpPr>
          <p:spPr>
            <a:xfrm>
              <a:off x="7629845" y="5857800"/>
              <a:ext cx="391523" cy="25212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xmlns="" id="{C822F888-7B3F-3537-DBA7-1148748404A7}"/>
                </a:ext>
              </a:extLst>
            </p:cNvPr>
            <p:cNvSpPr/>
            <p:nvPr/>
          </p:nvSpPr>
          <p:spPr>
            <a:xfrm>
              <a:off x="7629844" y="6840873"/>
              <a:ext cx="391523" cy="25212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178620" y="3581157"/>
              <a:ext cx="871296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fr-FR" b="1" dirty="0" smtClean="0"/>
                <a:t>Suivi </a:t>
              </a:r>
              <a:r>
                <a:rPr lang="fr-FR" b="1" dirty="0" smtClean="0"/>
                <a:t>orthopédique et radiologique</a:t>
              </a:r>
            </a:p>
          </p:txBody>
        </p:sp>
      </p:grpSp>
      <p:pic>
        <p:nvPicPr>
          <p:cNvPr id="13" name="Image 12" descr="flowchart cas contrô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2684" y="122917"/>
            <a:ext cx="5290082" cy="1209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265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2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/>
          <a:lstStyle/>
          <a:p>
            <a:r>
              <a:rPr lang="fr-FR" dirty="0" smtClean="0"/>
              <a:t>ANALYSE  des </a:t>
            </a:r>
            <a:r>
              <a:rPr lang="fr-FR" dirty="0" err="1" smtClean="0"/>
              <a:t>resultats</a:t>
            </a:r>
            <a:r>
              <a:rPr lang="fr-FR" dirty="0" smtClean="0"/>
              <a:t> 4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026220" y="1836415"/>
            <a:ext cx="87129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dirty="0" smtClean="0"/>
              <a:t>Suivi pneumologique à 6 – 9 ans: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4A8EEB3-5BED-378A-DA85-727407728A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8388" y="2412479"/>
            <a:ext cx="6192688" cy="4686358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A7CEEBEE-8D21-CD9F-88B4-A3491D1CADB0}"/>
              </a:ext>
            </a:extLst>
          </p:cNvPr>
          <p:cNvSpPr/>
          <p:nvPr/>
        </p:nvSpPr>
        <p:spPr>
          <a:xfrm>
            <a:off x="8155012" y="3276575"/>
            <a:ext cx="504056" cy="360040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n w="19050">
                <a:solidFill>
                  <a:schemeClr val="tx1"/>
                </a:solidFill>
              </a:ln>
            </a:endParaRPr>
          </a:p>
        </p:txBody>
      </p:sp>
      <p:pic>
        <p:nvPicPr>
          <p:cNvPr id="7" name="Image 6" descr="flowchart cas contrô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2684" y="122917"/>
            <a:ext cx="5290082" cy="1209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26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18B8-A7D3-4DD4-B86A-1344BEAC285E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50156" y="1933679"/>
            <a:ext cx="1008112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Importante série multicentrique d’atrésie de l’œsophage de type III – 503 patients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6,8% de </a:t>
            </a:r>
            <a:r>
              <a:rPr lang="fr-FR" dirty="0" err="1" smtClean="0"/>
              <a:t>thoracoscopies</a:t>
            </a:r>
            <a:r>
              <a:rPr lang="fr-FR" dirty="0" smtClean="0"/>
              <a:t> – chiffre attendu pour l’époque.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25 fibroscopie </a:t>
            </a:r>
            <a:r>
              <a:rPr lang="fr-FR" dirty="0" err="1" smtClean="0"/>
              <a:t>pré-opératoire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80% IPP en sortie de néonatalogie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52% </a:t>
            </a:r>
            <a:r>
              <a:rPr lang="fr-FR" dirty="0" err="1" smtClean="0"/>
              <a:t>pHmétrie</a:t>
            </a:r>
            <a:r>
              <a:rPr lang="fr-FR" dirty="0" smtClean="0"/>
              <a:t> &lt;6ans, 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43</a:t>
            </a:r>
            <a:r>
              <a:rPr lang="fr-FR" dirty="0" smtClean="0"/>
              <a:t>% EFR, 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83</a:t>
            </a:r>
            <a:r>
              <a:rPr lang="fr-FR" dirty="0" smtClean="0"/>
              <a:t>% radio thorax</a:t>
            </a:r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r>
              <a:rPr lang="fr-FR" b="1" dirty="0" smtClean="0"/>
              <a:t>Analyse des </a:t>
            </a:r>
            <a:r>
              <a:rPr lang="fr-FR" b="1" dirty="0" err="1" smtClean="0"/>
              <a:t>EFRs</a:t>
            </a:r>
            <a:r>
              <a:rPr lang="fr-FR" b="1" dirty="0" smtClean="0"/>
              <a:t> :</a:t>
            </a:r>
          </a:p>
          <a:p>
            <a:r>
              <a:rPr lang="fr-FR" dirty="0" smtClean="0"/>
              <a:t>Normales 63,4%; Syndrome restrictif 26,9%; </a:t>
            </a:r>
            <a:r>
              <a:rPr lang="fr-FR" dirty="0" err="1" smtClean="0"/>
              <a:t>Sd</a:t>
            </a:r>
            <a:r>
              <a:rPr lang="fr-FR" dirty="0" smtClean="0"/>
              <a:t> obstructif ou mixte 10%</a:t>
            </a:r>
          </a:p>
          <a:p>
            <a:r>
              <a:rPr lang="fr-FR" dirty="0" smtClean="0"/>
              <a:t>Ceux à qui on fait des </a:t>
            </a:r>
            <a:r>
              <a:rPr lang="fr-FR" dirty="0" err="1" smtClean="0"/>
              <a:t>EFRs</a:t>
            </a:r>
            <a:r>
              <a:rPr lang="fr-FR" dirty="0" smtClean="0"/>
              <a:t> ont plus de problèmes respiratoires… mais sont aussi mieux suivi par ailleurs sur le plan des examens complémentaires.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291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18B8-A7D3-4DD4-B86A-1344BEAC285E}" type="slidenum">
              <a:rPr lang="fr-FR" smtClean="0">
                <a:latin typeface="Lato" panose="020F0502020204030203" pitchFamily="34" charset="0"/>
              </a:rPr>
              <a:pPr/>
              <a:t>2</a:t>
            </a:fld>
            <a:endParaRPr lang="fr-FR" dirty="0">
              <a:latin typeface="Lato" panose="020F0502020204030203" pitchFamily="34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 cstate="email">
            <a:lum/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8148" y="2193544"/>
            <a:ext cx="4757987" cy="317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 cstate="screen">
            <a:lum/>
            <a:alphaModFix/>
          </a:blip>
          <a:srcRect/>
          <a:stretch>
            <a:fillRect/>
          </a:stretch>
        </p:blipFill>
        <p:spPr>
          <a:xfrm>
            <a:off x="539552" y="5297437"/>
            <a:ext cx="2520288" cy="20641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à coins arrondis 5"/>
          <p:cNvSpPr/>
          <p:nvPr/>
        </p:nvSpPr>
        <p:spPr>
          <a:xfrm>
            <a:off x="306140" y="5653199"/>
            <a:ext cx="4896544" cy="79172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3891A7"/>
          </a:solidFill>
          <a:ln w="25560">
            <a:solidFill>
              <a:srgbClr val="296B7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Gill Sans MT" pitchFamily="18"/>
                <a:ea typeface="Arial Unicode MS" pitchFamily="2"/>
                <a:cs typeface="Arial Unicode MS" pitchFamily="2"/>
              </a:rPr>
              <a:t>2/3 des patients porteurs d’une atrésie </a:t>
            </a:r>
            <a:r>
              <a:rPr lang="fr-FR" sz="1400" b="0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Gill Sans MT" pitchFamily="18"/>
                <a:ea typeface="Arial Unicode MS" pitchFamily="2"/>
                <a:cs typeface="Arial Unicode MS" pitchFamily="2"/>
              </a:rPr>
              <a:t>œsophagienne </a:t>
            </a:r>
            <a:r>
              <a:rPr lang="fr-FR" sz="14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Gill Sans MT" pitchFamily="18"/>
                <a:ea typeface="Arial Unicode MS" pitchFamily="2"/>
                <a:cs typeface="Arial Unicode MS" pitchFamily="2"/>
              </a:rPr>
              <a:t>ont des anomalies squelettiques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Gill Sans MT" pitchFamily="18"/>
                <a:ea typeface="Arial Unicode MS" pitchFamily="2"/>
                <a:cs typeface="Arial Unicode MS" pitchFamily="2"/>
              </a:rPr>
              <a:t>90% d’entre elles sont des séquelles de la chirurgie </a:t>
            </a:r>
            <a:r>
              <a:rPr lang="fr-FR" sz="1400" b="0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Gill Sans MT" pitchFamily="18"/>
                <a:ea typeface="Arial Unicode MS" pitchFamily="2"/>
                <a:cs typeface="Arial Unicode MS" pitchFamily="2"/>
              </a:rPr>
              <a:t>thoracique</a:t>
            </a:r>
          </a:p>
        </p:txBody>
      </p:sp>
      <p:sp>
        <p:nvSpPr>
          <p:cNvPr id="15" name="Rectangle à coins arrondis 5"/>
          <p:cNvSpPr/>
          <p:nvPr/>
        </p:nvSpPr>
        <p:spPr>
          <a:xfrm>
            <a:off x="6467806" y="2628503"/>
            <a:ext cx="3240000" cy="5038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E9D2"/>
              </a:gs>
              <a:gs pos="100000">
                <a:srgbClr val="FFDAB1"/>
              </a:gs>
            </a:gsLst>
            <a:path path="circle">
              <a:fillToRect l="50000" t="50000" r="50000" b="50000"/>
            </a:path>
          </a:gradFill>
          <a:ln w="9360">
            <a:solidFill>
              <a:srgbClr val="FEB80A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Gill Sans MT" pitchFamily="18"/>
                <a:ea typeface="Arial Unicode MS" pitchFamily="2"/>
                <a:cs typeface="Arial Unicode MS" pitchFamily="2"/>
              </a:rPr>
              <a:t>En France, moins de 10% des interventions en </a:t>
            </a:r>
            <a:r>
              <a:rPr lang="fr-FR" sz="14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Gill Sans MT" pitchFamily="18"/>
                <a:ea typeface="Arial Unicode MS" pitchFamily="2"/>
                <a:cs typeface="Arial Unicode MS" pitchFamily="2"/>
              </a:rPr>
              <a:t>thoracoscopie</a:t>
            </a:r>
            <a:endParaRPr lang="fr-FR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Gill Sans MT" pitchFamily="18"/>
              <a:ea typeface="Arial Unicode MS" pitchFamily="2"/>
              <a:cs typeface="Arial Unicode MS" pitchFamily="2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 l="1960" t="4394" r="821" b="2500"/>
          <a:stretch>
            <a:fillRect/>
          </a:stretch>
        </p:blipFill>
        <p:spPr>
          <a:xfrm>
            <a:off x="6138788" y="468263"/>
            <a:ext cx="3600000" cy="2075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6066780" y="3564607"/>
            <a:ext cx="4402440" cy="248472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à coins arrondis 12"/>
          <p:cNvSpPr/>
          <p:nvPr/>
        </p:nvSpPr>
        <p:spPr>
          <a:xfrm>
            <a:off x="5706740" y="6229139"/>
            <a:ext cx="4842644" cy="5038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DEF2C7"/>
              </a:gs>
              <a:gs pos="100000">
                <a:srgbClr val="CAF098"/>
              </a:gs>
            </a:gsLst>
            <a:path path="circle">
              <a:fillToRect l="50000" t="50000" r="50000" b="50000"/>
            </a:path>
          </a:gradFill>
          <a:ln w="9360">
            <a:solidFill>
              <a:srgbClr val="84AA33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Gill Sans MT" pitchFamily="18"/>
                <a:ea typeface="Arial Unicode MS" pitchFamily="2"/>
                <a:cs typeface="Arial Unicode MS" pitchFamily="2"/>
              </a:rPr>
              <a:t>Seulement 22% de séquelles pariétales après </a:t>
            </a:r>
            <a:r>
              <a:rPr lang="fr-FR" sz="1400" b="0" i="0" u="none" strike="noStrike" kern="1200" spc="0" dirty="0" err="1" smtClean="0">
                <a:ln>
                  <a:noFill/>
                </a:ln>
                <a:solidFill>
                  <a:srgbClr val="000000"/>
                </a:solidFill>
                <a:latin typeface="Gill Sans MT" pitchFamily="18"/>
                <a:ea typeface="Arial Unicode MS" pitchFamily="2"/>
                <a:cs typeface="Arial Unicode MS" pitchFamily="2"/>
              </a:rPr>
              <a:t>thoracoscopie</a:t>
            </a:r>
            <a:endParaRPr lang="fr-FR" sz="14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Gill Sans MT" pitchFamily="18"/>
              <a:ea typeface="Arial Unicode MS" pitchFamily="2"/>
              <a:cs typeface="Arial Unicode M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dirty="0">
                <a:solidFill>
                  <a:srgbClr val="000000"/>
                </a:solidFill>
                <a:latin typeface="Gill Sans MT" pitchFamily="18"/>
                <a:ea typeface="Arial Unicode MS" pitchFamily="2"/>
                <a:cs typeface="Arial Unicode MS" pitchFamily="2"/>
              </a:rPr>
              <a:t>v</a:t>
            </a:r>
            <a:r>
              <a:rPr lang="fr-FR" sz="1400" dirty="0" smtClean="0">
                <a:solidFill>
                  <a:srgbClr val="000000"/>
                </a:solidFill>
                <a:latin typeface="Gill Sans MT" pitchFamily="18"/>
                <a:ea typeface="Arial Unicode MS" pitchFamily="2"/>
                <a:cs typeface="Arial Unicode MS" pitchFamily="2"/>
              </a:rPr>
              <a:t>s 66% après thoracotomie</a:t>
            </a:r>
            <a:endParaRPr lang="fr-FR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Gill Sans MT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9" name="ZoneTexte 14"/>
          <p:cNvSpPr/>
          <p:nvPr/>
        </p:nvSpPr>
        <p:spPr>
          <a:xfrm>
            <a:off x="3546500" y="6804967"/>
            <a:ext cx="7056360" cy="2383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000" b="0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Gill Sans MT" pitchFamily="18"/>
                <a:ea typeface="Arial Unicode MS" pitchFamily="2"/>
                <a:cs typeface="Arial Unicode MS" pitchFamily="2"/>
              </a:rPr>
              <a:t>F. Bastard, thèse pour le diplôme de Docteur en médecine, Université d’Angers, 2016</a:t>
            </a:r>
          </a:p>
        </p:txBody>
      </p:sp>
    </p:spTree>
    <p:extLst>
      <p:ext uri="{BB962C8B-B14F-4D97-AF65-F5344CB8AC3E}">
        <p14:creationId xmlns="" xmlns:p14="http://schemas.microsoft.com/office/powerpoint/2010/main" val="255282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18B8-A7D3-4DD4-B86A-1344BEAC285E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50157" y="1764407"/>
            <a:ext cx="10081120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Ce qui peut être associé au syndrome restrictif: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Les données anamnestiques du patient (poids de naissance, malformation cardiaque, difficultés nutritionnelles initiales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Les complications opératoires et les données nutritionnelles avant un an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Les affections respiratoires (asthme et </a:t>
            </a:r>
            <a:r>
              <a:rPr lang="fr-FR" dirty="0" err="1" smtClean="0"/>
              <a:t>trachéomalacie</a:t>
            </a:r>
            <a:r>
              <a:rPr lang="fr-FR" dirty="0" smtClean="0"/>
              <a:t>), le statut nutritionnel à 6 ans</a:t>
            </a:r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r>
              <a:rPr lang="fr-FR" b="1" dirty="0" smtClean="0"/>
              <a:t>Mais ce qui n’est pas associé au syndrome restrictif: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La voie d’abord chirurgicale mini-invasive (</a:t>
            </a:r>
            <a:r>
              <a:rPr lang="fr-FR" dirty="0" err="1" smtClean="0"/>
              <a:t>pb</a:t>
            </a:r>
            <a:r>
              <a:rPr lang="fr-FR" dirty="0" smtClean="0"/>
              <a:t> nombre de données +++)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Les anomalies de la paroi thoracique</a:t>
            </a:r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r>
              <a:rPr lang="fr-FR" b="1" dirty="0" smtClean="0"/>
              <a:t>Conséquences à 6 – 9 ans des </a:t>
            </a:r>
            <a:r>
              <a:rPr lang="fr-FR" b="1" dirty="0" err="1" smtClean="0"/>
              <a:t>thoracoscopies</a:t>
            </a:r>
            <a:r>
              <a:rPr lang="fr-FR" b="1" dirty="0" smtClean="0"/>
              <a:t> </a:t>
            </a:r>
            <a:r>
              <a:rPr lang="fr-FR" b="1" smtClean="0"/>
              <a:t>/ </a:t>
            </a:r>
            <a:r>
              <a:rPr lang="fr-FR" b="1" smtClean="0"/>
              <a:t>thoracotomies</a:t>
            </a:r>
            <a:r>
              <a:rPr lang="fr-FR" b="1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20 vs 55% d’anomalies postopératoires de la paroi thoracique après </a:t>
            </a:r>
            <a:r>
              <a:rPr lang="fr-FR" dirty="0" err="1" smtClean="0"/>
              <a:t>thoracoscopie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Pas de différence sur les antécédents cliniques respiratoires, mais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20% vs 5% de syndrome restrictif dans le groupe des thoracotomies </a:t>
            </a:r>
            <a:r>
              <a:rPr lang="fr-FR" sz="1600" dirty="0" smtClean="0"/>
              <a:t>(manque de puissance +++)</a:t>
            </a:r>
          </a:p>
          <a:p>
            <a:pPr>
              <a:buFont typeface="Wingdings" pitchFamily="2" charset="2"/>
              <a:buChar char="Ø"/>
            </a:pPr>
            <a:endParaRPr lang="fr-FR" sz="1600" dirty="0" smtClean="0"/>
          </a:p>
          <a:p>
            <a:pPr>
              <a:buFont typeface="Wingdings" pitchFamily="2" charset="2"/>
              <a:buChar char="Ø"/>
            </a:pPr>
            <a:endParaRPr lang="fr-FR" sz="1600" dirty="0" smtClean="0"/>
          </a:p>
          <a:p>
            <a:pPr marL="720000">
              <a:buFont typeface="Wingdings" pitchFamily="2" charset="2"/>
              <a:buChar char="Ø"/>
            </a:pPr>
            <a:r>
              <a:rPr lang="fr-FR" sz="2000" b="1" dirty="0" smtClean="0"/>
              <a:t>A refaire dans 10 ans?</a:t>
            </a:r>
            <a:endParaRPr lang="fr-FR" sz="2000" b="1" dirty="0"/>
          </a:p>
        </p:txBody>
      </p:sp>
    </p:spTree>
    <p:extLst>
      <p:ext uri="{BB962C8B-B14F-4D97-AF65-F5344CB8AC3E}">
        <p14:creationId xmlns="" xmlns:p14="http://schemas.microsoft.com/office/powerpoint/2010/main" val="332911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2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959301"/>
          </a:xfrm>
        </p:spPr>
        <p:txBody>
          <a:bodyPr/>
          <a:lstStyle/>
          <a:p>
            <a:pPr algn="ctr"/>
            <a:r>
              <a:rPr lang="fr-FR" dirty="0" smtClean="0"/>
              <a:t>investigateurs angevins</a:t>
            </a:r>
            <a:endParaRPr lang="fr-FR" dirty="0"/>
          </a:p>
        </p:txBody>
      </p:sp>
      <p:sp>
        <p:nvSpPr>
          <p:cNvPr id="7" name="Rectangle 1"/>
          <p:cNvSpPr/>
          <p:nvPr/>
        </p:nvSpPr>
        <p:spPr>
          <a:xfrm>
            <a:off x="2709966" y="2440030"/>
            <a:ext cx="7272360" cy="3226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screen">
            <a:lum/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8014" r="6475"/>
          <a:stretch/>
        </p:blipFill>
        <p:spPr>
          <a:xfrm rot="5392800">
            <a:off x="1372826" y="1537027"/>
            <a:ext cx="1512014" cy="2300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e 8"/>
          <p:cNvGrpSpPr/>
          <p:nvPr/>
        </p:nvGrpSpPr>
        <p:grpSpPr>
          <a:xfrm>
            <a:off x="1170236" y="3729183"/>
            <a:ext cx="2151360" cy="407761"/>
            <a:chOff x="4580880" y="1124744"/>
            <a:chExt cx="2151360" cy="407761"/>
          </a:xfrm>
        </p:grpSpPr>
        <p:sp>
          <p:nvSpPr>
            <p:cNvPr id="10" name="Rectangle 9"/>
            <p:cNvSpPr/>
            <p:nvPr/>
          </p:nvSpPr>
          <p:spPr>
            <a:xfrm>
              <a:off x="4580880" y="1138464"/>
              <a:ext cx="2151360" cy="346321"/>
            </a:xfrm>
            <a:prstGeom prst="rect">
              <a:avLst/>
            </a:prstGeom>
            <a:solidFill>
              <a:srgbClr val="579D1C">
                <a:alpha val="35000"/>
              </a:srgbClr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4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616974" y="1124744"/>
              <a:ext cx="2109850" cy="40776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fr-FR" sz="1400" b="0" i="0" u="none" strike="noStrike" kern="1200" dirty="0" smtClean="0">
                  <a:ln>
                    <a:noFill/>
                  </a:ln>
                  <a:latin typeface="Segoe Print" panose="02000600000000000000" pitchFamily="2" charset="0"/>
                  <a:ea typeface="Arial Unicode MS" pitchFamily="2"/>
                  <a:cs typeface="Arial Unicode MS" pitchFamily="2"/>
                </a:rPr>
                <a:t>Chirurgiens pédiatres</a:t>
              </a:r>
              <a:endParaRPr lang="fr-FR" sz="1400" b="0" i="0" u="none" strike="noStrike" kern="1200" dirty="0">
                <a:ln>
                  <a:noFill/>
                </a:ln>
                <a:latin typeface="Segoe Print" panose="02000600000000000000" pitchFamily="2" charset="0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976585" y="1404367"/>
            <a:ext cx="2353891" cy="407761"/>
            <a:chOff x="1137989" y="1280904"/>
            <a:chExt cx="2353891" cy="407761"/>
          </a:xfrm>
        </p:grpSpPr>
        <p:sp>
          <p:nvSpPr>
            <p:cNvPr id="14" name="Rectangle 13"/>
            <p:cNvSpPr/>
            <p:nvPr/>
          </p:nvSpPr>
          <p:spPr>
            <a:xfrm>
              <a:off x="1137989" y="1328045"/>
              <a:ext cx="2353891" cy="346320"/>
            </a:xfrm>
            <a:prstGeom prst="rect">
              <a:avLst/>
            </a:prstGeom>
            <a:solidFill>
              <a:srgbClr val="579D1C">
                <a:alpha val="35000"/>
              </a:srgbClr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Segoe Print" panose="02000600000000000000" pitchFamily="2" charset="0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137989" y="1280904"/>
              <a:ext cx="2353891" cy="40776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fr-FR" sz="1400" b="0" i="0" u="none" strike="noStrike" kern="1200" dirty="0" smtClean="0">
                  <a:ln>
                    <a:noFill/>
                  </a:ln>
                  <a:latin typeface="Segoe Print" panose="02000600000000000000" pitchFamily="2" charset="0"/>
                  <a:ea typeface="Arial Unicode MS" pitchFamily="2"/>
                  <a:cs typeface="Arial Unicode MS" pitchFamily="2"/>
                </a:rPr>
                <a:t>Pneumologues pédiatres</a:t>
              </a:r>
              <a:endParaRPr lang="fr-FR" sz="1400" b="0" i="0" u="none" strike="noStrike" kern="1200" dirty="0">
                <a:ln>
                  <a:noFill/>
                </a:ln>
                <a:latin typeface="Segoe Print" panose="02000600000000000000" pitchFamily="2" charset="0"/>
                <a:ea typeface="Arial Unicode MS" pitchFamily="2"/>
                <a:cs typeface="Arial Unicode MS" pitchFamily="2"/>
              </a:endParaRPr>
            </a:p>
          </p:txBody>
        </p:sp>
      </p:grp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14690"/>
          <a:stretch/>
        </p:blipFill>
        <p:spPr>
          <a:xfrm flipV="1">
            <a:off x="755072" y="4305247"/>
            <a:ext cx="2970226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5922764" y="5896247"/>
            <a:ext cx="2098658" cy="148478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ZoneTexte 18"/>
          <p:cNvSpPr txBox="1"/>
          <p:nvPr/>
        </p:nvSpPr>
        <p:spPr>
          <a:xfrm>
            <a:off x="7434932" y="563309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Segoe Print" panose="02000600000000000000" pitchFamily="2" charset="0"/>
              </a:rPr>
              <a:t>Avec le soutien de </a:t>
            </a:r>
            <a:endParaRPr lang="fr-FR" sz="1400" dirty="0">
              <a:latin typeface="Segoe Print" panose="02000600000000000000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34132" y="6058753"/>
            <a:ext cx="4464496" cy="175432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fr-FR" sz="1200" dirty="0" smtClean="0">
                <a:latin typeface="Segoe Print" panose="02000600000000000000" pitchFamily="2" charset="0"/>
              </a:rPr>
              <a:t>Pr Guillaume Podevin</a:t>
            </a:r>
          </a:p>
          <a:p>
            <a:pPr algn="ctr"/>
            <a:r>
              <a:rPr lang="fr-FR" sz="1200" dirty="0" smtClean="0">
                <a:latin typeface="Segoe Print" panose="02000600000000000000" pitchFamily="2" charset="0"/>
              </a:rPr>
              <a:t>Dr Françoise </a:t>
            </a:r>
            <a:r>
              <a:rPr lang="fr-FR" sz="1200" dirty="0" err="1" smtClean="0">
                <a:latin typeface="Segoe Print" panose="02000600000000000000" pitchFamily="2" charset="0"/>
              </a:rPr>
              <a:t>Troussier</a:t>
            </a:r>
            <a:endParaRPr lang="fr-FR" sz="1200" dirty="0" smtClean="0">
              <a:latin typeface="Segoe Print" panose="02000600000000000000" pitchFamily="2" charset="0"/>
            </a:endParaRPr>
          </a:p>
          <a:p>
            <a:pPr algn="ctr"/>
            <a:r>
              <a:rPr lang="fr-FR" sz="1200" dirty="0" smtClean="0">
                <a:latin typeface="Segoe Print" panose="02000600000000000000" pitchFamily="2" charset="0"/>
              </a:rPr>
              <a:t>Dr </a:t>
            </a:r>
            <a:r>
              <a:rPr lang="fr-FR" sz="1200" dirty="0" smtClean="0">
                <a:latin typeface="Segoe Print" panose="02000600000000000000" pitchFamily="2" charset="0"/>
              </a:rPr>
              <a:t>Françoise </a:t>
            </a:r>
            <a:r>
              <a:rPr lang="fr-FR" sz="1200" dirty="0" smtClean="0">
                <a:latin typeface="Segoe Print" panose="02000600000000000000" pitchFamily="2" charset="0"/>
              </a:rPr>
              <a:t>Schmitt</a:t>
            </a:r>
          </a:p>
          <a:p>
            <a:pPr algn="ctr"/>
            <a:r>
              <a:rPr lang="fr-FR" sz="1200" dirty="0" smtClean="0">
                <a:latin typeface="Segoe Print" panose="02000600000000000000" pitchFamily="2" charset="0"/>
              </a:rPr>
              <a:t>Dr François Bastard</a:t>
            </a:r>
          </a:p>
          <a:p>
            <a:pPr algn="ctr"/>
            <a:r>
              <a:rPr lang="fr-FR" sz="1200" dirty="0" smtClean="0">
                <a:latin typeface="Segoe Print" panose="02000600000000000000" pitchFamily="2" charset="0"/>
              </a:rPr>
              <a:t>Dr Thomas </a:t>
            </a:r>
            <a:r>
              <a:rPr lang="fr-FR" sz="1200" dirty="0">
                <a:latin typeface="Segoe Print" panose="02000600000000000000" pitchFamily="2" charset="0"/>
              </a:rPr>
              <a:t>Brigly </a:t>
            </a:r>
            <a:endParaRPr lang="fr-FR" sz="1200" dirty="0" smtClean="0">
              <a:latin typeface="Segoe Print" panose="02000600000000000000" pitchFamily="2" charset="0"/>
            </a:endParaRPr>
          </a:p>
          <a:p>
            <a:pPr algn="ctr"/>
            <a:endParaRPr lang="fr-FR" sz="1200" dirty="0" smtClean="0">
              <a:latin typeface="Segoe Print" panose="02000600000000000000" pitchFamily="2" charset="0"/>
            </a:endParaRPr>
          </a:p>
          <a:p>
            <a:pPr algn="ctr"/>
            <a:endParaRPr lang="fr-FR" sz="1200" dirty="0" smtClean="0">
              <a:latin typeface="Segoe Print" panose="02000600000000000000" pitchFamily="2" charset="0"/>
            </a:endParaRPr>
          </a:p>
          <a:p>
            <a:pPr algn="ctr"/>
            <a:endParaRPr lang="fr-FR" sz="1200" dirty="0" smtClean="0">
              <a:latin typeface="Segoe Print" panose="02000600000000000000" pitchFamily="2" charset="0"/>
            </a:endParaRPr>
          </a:p>
          <a:p>
            <a:pPr algn="ctr"/>
            <a:endParaRPr lang="fr-FR" sz="1200" dirty="0" smtClean="0">
              <a:latin typeface="Segoe Print" panose="02000600000000000000" pitchFamily="2" charset="0"/>
            </a:endParaRPr>
          </a:p>
          <a:p>
            <a:pPr algn="ctr"/>
            <a:r>
              <a:rPr lang="fr-FR" sz="1200" dirty="0" smtClean="0">
                <a:latin typeface="Segoe Print" panose="02000600000000000000" pitchFamily="2" charset="0"/>
              </a:rPr>
              <a:t>Dr Patrick </a:t>
            </a:r>
            <a:r>
              <a:rPr lang="fr-FR" sz="1200" dirty="0" err="1" smtClean="0">
                <a:latin typeface="Segoe Print" panose="02000600000000000000" pitchFamily="2" charset="0"/>
              </a:rPr>
              <a:t>Desbordes</a:t>
            </a:r>
            <a:r>
              <a:rPr lang="fr-FR" sz="1200" dirty="0" smtClean="0">
                <a:latin typeface="Segoe Print" panose="02000600000000000000" pitchFamily="2" charset="0"/>
              </a:rPr>
              <a:t> de </a:t>
            </a:r>
            <a:r>
              <a:rPr lang="fr-FR" sz="1200" dirty="0" err="1" smtClean="0">
                <a:latin typeface="Segoe Print" panose="02000600000000000000" pitchFamily="2" charset="0"/>
              </a:rPr>
              <a:t>Cespoy</a:t>
            </a:r>
            <a:endParaRPr lang="fr-FR" sz="1200" dirty="0">
              <a:latin typeface="Segoe Print" panose="02000600000000000000" pitchFamily="2" charset="0"/>
            </a:endParaRPr>
          </a:p>
          <a:p>
            <a:pPr algn="ctr"/>
            <a:r>
              <a:rPr lang="fr-FR" sz="1200" dirty="0" smtClean="0">
                <a:latin typeface="Segoe Print" panose="02000600000000000000" pitchFamily="2" charset="0"/>
              </a:rPr>
              <a:t>Dr Jeanne Goulin </a:t>
            </a:r>
          </a:p>
          <a:p>
            <a:pPr algn="ctr"/>
            <a:endParaRPr lang="fr-FR" sz="1200" dirty="0">
              <a:latin typeface="Segoe Print" panose="02000600000000000000" pitchFamily="2" charset="0"/>
            </a:endParaRPr>
          </a:p>
          <a:p>
            <a:pPr algn="ctr"/>
            <a:r>
              <a:rPr lang="fr-FR" sz="1200" dirty="0" smtClean="0">
                <a:latin typeface="Segoe Print" panose="02000600000000000000" pitchFamily="2" charset="0"/>
              </a:rPr>
              <a:t>Maire-Alix </a:t>
            </a:r>
            <a:r>
              <a:rPr lang="fr-FR" sz="1200" dirty="0" err="1" smtClean="0">
                <a:latin typeface="Segoe Print" panose="02000600000000000000" pitchFamily="2" charset="0"/>
              </a:rPr>
              <a:t>Chansou</a:t>
            </a:r>
            <a:endParaRPr lang="fr-FR" sz="1200" dirty="0" smtClean="0">
              <a:latin typeface="Segoe Print" panose="02000600000000000000" pitchFamily="2" charset="0"/>
            </a:endParaRPr>
          </a:p>
          <a:p>
            <a:pPr algn="ctr"/>
            <a:r>
              <a:rPr lang="fr-FR" sz="1200" dirty="0" smtClean="0">
                <a:latin typeface="Segoe Print" panose="02000600000000000000" pitchFamily="2" charset="0"/>
              </a:rPr>
              <a:t>Brittany Emery</a:t>
            </a:r>
          </a:p>
          <a:p>
            <a:pPr algn="ctr"/>
            <a:r>
              <a:rPr lang="fr-FR" sz="1200" dirty="0" smtClean="0">
                <a:latin typeface="Segoe Print" panose="02000600000000000000" pitchFamily="2" charset="0"/>
              </a:rPr>
              <a:t>(internes DES pédiatrie)</a:t>
            </a:r>
          </a:p>
          <a:p>
            <a:pPr algn="ctr"/>
            <a:endParaRPr lang="fr-FR" sz="1200" dirty="0">
              <a:latin typeface="Segoe Print" panose="02000600000000000000" pitchFamily="2" charset="0"/>
            </a:endParaRPr>
          </a:p>
        </p:txBody>
      </p:sp>
      <p:pic>
        <p:nvPicPr>
          <p:cNvPr id="21" name="Image 62" descr="logo CHU angers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025542" y="6141129"/>
            <a:ext cx="1118139" cy="10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 descr="irsr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866980" y="6090684"/>
            <a:ext cx="1050026" cy="1197846"/>
          </a:xfrm>
          <a:prstGeom prst="rect">
            <a:avLst/>
          </a:prstGeom>
        </p:spPr>
      </p:pic>
      <p:sp>
        <p:nvSpPr>
          <p:cNvPr id="23" name="Titre 2"/>
          <p:cNvSpPr txBox="1">
            <a:spLocks/>
          </p:cNvSpPr>
          <p:nvPr/>
        </p:nvSpPr>
        <p:spPr>
          <a:xfrm>
            <a:off x="5922764" y="396255"/>
            <a:ext cx="3518055" cy="959301"/>
          </a:xfrm>
          <a:prstGeom prst="rect">
            <a:avLst/>
          </a:prstGeom>
          <a:solidFill>
            <a:srgbClr val="5B5C5F"/>
          </a:solidFill>
        </p:spPr>
        <p:txBody>
          <a:bodyPr vert="horz" lIns="104306" tIns="52153" rIns="104306" bIns="52153" rtlCol="0" anchor="ctr">
            <a:norm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3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investigateurs associés</a:t>
            </a:r>
            <a:endParaRPr kumimoji="0" lang="fr-FR" sz="23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899416" y="1753177"/>
            <a:ext cx="4199812" cy="360098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GB" sz="1200" dirty="0" smtClean="0">
                <a:latin typeface="Segoe Print" panose="02000600000000000000" pitchFamily="2" charset="0"/>
              </a:rPr>
              <a:t>Dr </a:t>
            </a:r>
            <a:r>
              <a:rPr lang="en-GB" sz="1200" dirty="0" err="1" smtClean="0">
                <a:latin typeface="Segoe Print" panose="02000600000000000000" pitchFamily="2" charset="0"/>
              </a:rPr>
              <a:t>Rony</a:t>
            </a:r>
            <a:r>
              <a:rPr lang="en-GB" sz="1200" dirty="0" smtClean="0">
                <a:latin typeface="Segoe Print" panose="02000600000000000000" pitchFamily="2" charset="0"/>
              </a:rPr>
              <a:t> Sfeir </a:t>
            </a:r>
          </a:p>
          <a:p>
            <a:pPr algn="ctr"/>
            <a:r>
              <a:rPr lang="en-GB" sz="1200" dirty="0" err="1" smtClean="0">
                <a:latin typeface="Segoe Print" panose="02000600000000000000" pitchFamily="2" charset="0"/>
              </a:rPr>
              <a:t>Pr</a:t>
            </a:r>
            <a:r>
              <a:rPr lang="en-GB" sz="1200" dirty="0" smtClean="0">
                <a:latin typeface="Segoe Print" panose="02000600000000000000" pitchFamily="2" charset="0"/>
              </a:rPr>
              <a:t> Philippe Buisson </a:t>
            </a:r>
          </a:p>
          <a:p>
            <a:pPr algn="ctr"/>
            <a:r>
              <a:rPr lang="en-GB" sz="1200" dirty="0" err="1" smtClean="0">
                <a:latin typeface="Segoe Print" panose="02000600000000000000" pitchFamily="2" charset="0"/>
              </a:rPr>
              <a:t>Pr</a:t>
            </a:r>
            <a:r>
              <a:rPr lang="en-GB" sz="1200" dirty="0" smtClean="0">
                <a:latin typeface="Segoe Print" panose="02000600000000000000" pitchFamily="2" charset="0"/>
              </a:rPr>
              <a:t> </a:t>
            </a:r>
            <a:r>
              <a:rPr lang="en-GB" sz="1200" dirty="0" err="1">
                <a:latin typeface="Segoe Print" panose="02000600000000000000" pitchFamily="2" charset="0"/>
              </a:rPr>
              <a:t>Frédéric</a:t>
            </a:r>
            <a:r>
              <a:rPr lang="en-GB" sz="1200" dirty="0">
                <a:latin typeface="Segoe Print" panose="02000600000000000000" pitchFamily="2" charset="0"/>
              </a:rPr>
              <a:t> </a:t>
            </a:r>
            <a:r>
              <a:rPr lang="en-GB" sz="1200" dirty="0" smtClean="0">
                <a:latin typeface="Segoe Print" panose="02000600000000000000" pitchFamily="2" charset="0"/>
              </a:rPr>
              <a:t>Aubert </a:t>
            </a:r>
          </a:p>
          <a:p>
            <a:pPr algn="ctr"/>
            <a:r>
              <a:rPr lang="en-GB" sz="1200" dirty="0" err="1" smtClean="0">
                <a:latin typeface="Segoe Print" panose="02000600000000000000" pitchFamily="2" charset="0"/>
              </a:rPr>
              <a:t>Pr</a:t>
            </a:r>
            <a:r>
              <a:rPr lang="en-GB" sz="1200" dirty="0" smtClean="0">
                <a:latin typeface="Segoe Print" panose="02000600000000000000" pitchFamily="2" charset="0"/>
              </a:rPr>
              <a:t> Thierry </a:t>
            </a:r>
            <a:r>
              <a:rPr lang="en-GB" sz="1200" dirty="0" err="1" smtClean="0">
                <a:latin typeface="Segoe Print" panose="02000600000000000000" pitchFamily="2" charset="0"/>
              </a:rPr>
              <a:t>Lamireau</a:t>
            </a:r>
            <a:r>
              <a:rPr lang="en-GB" sz="1200" dirty="0" smtClean="0">
                <a:latin typeface="Segoe Print" panose="02000600000000000000" pitchFamily="2" charset="0"/>
              </a:rPr>
              <a:t> </a:t>
            </a:r>
          </a:p>
          <a:p>
            <a:pPr algn="ctr"/>
            <a:r>
              <a:rPr lang="en-GB" sz="1200" dirty="0" smtClean="0">
                <a:latin typeface="Segoe Print" panose="02000600000000000000" pitchFamily="2" charset="0"/>
              </a:rPr>
              <a:t>Dr Corinne </a:t>
            </a:r>
            <a:r>
              <a:rPr lang="en-GB" sz="1200" dirty="0" err="1" smtClean="0">
                <a:latin typeface="Segoe Print" panose="02000600000000000000" pitchFamily="2" charset="0"/>
              </a:rPr>
              <a:t>Borderon</a:t>
            </a:r>
            <a:endParaRPr lang="en-GB" sz="1200" dirty="0" smtClean="0">
              <a:latin typeface="Segoe Print" panose="02000600000000000000" pitchFamily="2" charset="0"/>
            </a:endParaRPr>
          </a:p>
          <a:p>
            <a:pPr algn="ctr"/>
            <a:r>
              <a:rPr lang="en-GB" sz="1200" dirty="0" smtClean="0">
                <a:latin typeface="Segoe Print" panose="02000600000000000000" pitchFamily="2" charset="0"/>
              </a:rPr>
              <a:t>Dr </a:t>
            </a:r>
            <a:r>
              <a:rPr lang="en-GB" sz="1200" dirty="0" err="1">
                <a:latin typeface="Segoe Print" panose="02000600000000000000" pitchFamily="2" charset="0"/>
              </a:rPr>
              <a:t>Cécilia</a:t>
            </a:r>
            <a:r>
              <a:rPr lang="en-GB" sz="1200" dirty="0">
                <a:latin typeface="Segoe Print" panose="02000600000000000000" pitchFamily="2" charset="0"/>
              </a:rPr>
              <a:t> </a:t>
            </a:r>
            <a:r>
              <a:rPr lang="en-GB" sz="1200" dirty="0" err="1" smtClean="0">
                <a:latin typeface="Segoe Print" panose="02000600000000000000" pitchFamily="2" charset="0"/>
              </a:rPr>
              <a:t>Tolg</a:t>
            </a:r>
            <a:endParaRPr lang="en-GB" sz="1200" dirty="0" smtClean="0">
              <a:latin typeface="Segoe Print" panose="02000600000000000000" pitchFamily="2" charset="0"/>
            </a:endParaRPr>
          </a:p>
          <a:p>
            <a:pPr algn="ctr"/>
            <a:r>
              <a:rPr lang="en-GB" sz="1200" dirty="0" smtClean="0">
                <a:latin typeface="Segoe Print" panose="02000600000000000000" pitchFamily="2" charset="0"/>
              </a:rPr>
              <a:t>Dr Catherine </a:t>
            </a:r>
            <a:r>
              <a:rPr lang="en-GB" sz="1200" dirty="0" err="1" smtClean="0">
                <a:latin typeface="Segoe Print" panose="02000600000000000000" pitchFamily="2" charset="0"/>
              </a:rPr>
              <a:t>Jacquier</a:t>
            </a:r>
            <a:endParaRPr lang="en-GB" sz="1200" dirty="0" smtClean="0">
              <a:latin typeface="Segoe Print" panose="02000600000000000000" pitchFamily="2" charset="0"/>
            </a:endParaRPr>
          </a:p>
          <a:p>
            <a:pPr algn="ctr"/>
            <a:r>
              <a:rPr lang="en-GB" sz="1200" dirty="0" smtClean="0">
                <a:latin typeface="Segoe Print" panose="02000600000000000000" pitchFamily="2" charset="0"/>
              </a:rPr>
              <a:t>Dr </a:t>
            </a:r>
            <a:r>
              <a:rPr lang="en-GB" sz="1200" dirty="0" err="1" smtClean="0">
                <a:latin typeface="Segoe Print" panose="02000600000000000000" pitchFamily="2" charset="0"/>
              </a:rPr>
              <a:t>Virginie</a:t>
            </a:r>
            <a:r>
              <a:rPr lang="en-GB" sz="1200" dirty="0" smtClean="0">
                <a:latin typeface="Segoe Print" panose="02000600000000000000" pitchFamily="2" charset="0"/>
              </a:rPr>
              <a:t> Fouquet, </a:t>
            </a:r>
          </a:p>
          <a:p>
            <a:pPr algn="ctr"/>
            <a:r>
              <a:rPr lang="en-GB" sz="1200" dirty="0" smtClean="0">
                <a:latin typeface="Segoe Print" panose="02000600000000000000" pitchFamily="2" charset="0"/>
              </a:rPr>
              <a:t>Dr Céline </a:t>
            </a:r>
            <a:r>
              <a:rPr lang="en-GB" sz="1200" dirty="0" err="1" smtClean="0">
                <a:latin typeface="Segoe Print" panose="02000600000000000000" pitchFamily="2" charset="0"/>
              </a:rPr>
              <a:t>Grosos</a:t>
            </a:r>
            <a:r>
              <a:rPr lang="en-GB" sz="1200" dirty="0" smtClean="0">
                <a:latin typeface="Segoe Print" panose="02000600000000000000" pitchFamily="2" charset="0"/>
              </a:rPr>
              <a:t>  </a:t>
            </a:r>
          </a:p>
          <a:p>
            <a:pPr algn="ctr"/>
            <a:r>
              <a:rPr lang="en-GB" sz="1200" dirty="0" smtClean="0">
                <a:latin typeface="Segoe Print" panose="02000600000000000000" pitchFamily="2" charset="0"/>
              </a:rPr>
              <a:t>Dr Thomas </a:t>
            </a:r>
            <a:r>
              <a:rPr lang="en-GB" sz="1200" dirty="0" err="1" smtClean="0">
                <a:latin typeface="Segoe Print" panose="02000600000000000000" pitchFamily="2" charset="0"/>
              </a:rPr>
              <a:t>Gelas</a:t>
            </a:r>
            <a:r>
              <a:rPr lang="en-GB" sz="1200" dirty="0" smtClean="0">
                <a:latin typeface="Segoe Print" panose="02000600000000000000" pitchFamily="2" charset="0"/>
              </a:rPr>
              <a:t> </a:t>
            </a:r>
          </a:p>
          <a:p>
            <a:pPr algn="ctr"/>
            <a:r>
              <a:rPr lang="en-GB" sz="1200" dirty="0" smtClean="0">
                <a:latin typeface="Segoe Print" panose="02000600000000000000" pitchFamily="2" charset="0"/>
              </a:rPr>
              <a:t>Dr </a:t>
            </a:r>
            <a:r>
              <a:rPr lang="en-GB" sz="1200" dirty="0" err="1" smtClean="0">
                <a:latin typeface="Segoe Print" panose="02000600000000000000" pitchFamily="2" charset="0"/>
              </a:rPr>
              <a:t>Nicoleta</a:t>
            </a:r>
            <a:r>
              <a:rPr lang="en-GB" sz="1200" dirty="0" smtClean="0">
                <a:latin typeface="Segoe Print" panose="02000600000000000000" pitchFamily="2" charset="0"/>
              </a:rPr>
              <a:t> </a:t>
            </a:r>
            <a:r>
              <a:rPr lang="en-GB" sz="1200" dirty="0" err="1" smtClean="0">
                <a:latin typeface="Segoe Print" panose="02000600000000000000" pitchFamily="2" charset="0"/>
              </a:rPr>
              <a:t>Panait</a:t>
            </a:r>
            <a:r>
              <a:rPr lang="en-GB" sz="1200" dirty="0" smtClean="0">
                <a:latin typeface="Segoe Print" panose="02000600000000000000" pitchFamily="2" charset="0"/>
              </a:rPr>
              <a:t> </a:t>
            </a:r>
          </a:p>
          <a:p>
            <a:pPr algn="ctr"/>
            <a:r>
              <a:rPr lang="en-GB" sz="1200" dirty="0" err="1" smtClean="0">
                <a:latin typeface="Segoe Print" panose="02000600000000000000" pitchFamily="2" charset="0"/>
              </a:rPr>
              <a:t>Pr</a:t>
            </a:r>
            <a:r>
              <a:rPr lang="en-GB" sz="1200" dirty="0" smtClean="0">
                <a:latin typeface="Segoe Print" panose="02000600000000000000" pitchFamily="2" charset="0"/>
              </a:rPr>
              <a:t> Nicolas </a:t>
            </a:r>
            <a:r>
              <a:rPr lang="en-GB" sz="1200" dirty="0" err="1" smtClean="0">
                <a:latin typeface="Segoe Print" panose="02000600000000000000" pitchFamily="2" charset="0"/>
              </a:rPr>
              <a:t>Kalfa</a:t>
            </a:r>
            <a:endParaRPr lang="en-GB" sz="1200" dirty="0" smtClean="0">
              <a:latin typeface="Segoe Print" panose="02000600000000000000" pitchFamily="2" charset="0"/>
            </a:endParaRPr>
          </a:p>
          <a:p>
            <a:pPr algn="ctr"/>
            <a:r>
              <a:rPr lang="en-GB" sz="1200" dirty="0" smtClean="0">
                <a:latin typeface="Segoe Print" panose="02000600000000000000" pitchFamily="2" charset="0"/>
              </a:rPr>
              <a:t>Dr Aline Ranke </a:t>
            </a:r>
          </a:p>
          <a:p>
            <a:pPr algn="ctr"/>
            <a:r>
              <a:rPr lang="en-GB" sz="1200" dirty="0" smtClean="0">
                <a:latin typeface="Segoe Print" panose="02000600000000000000" pitchFamily="2" charset="0"/>
              </a:rPr>
              <a:t>Dr Audrey </a:t>
            </a:r>
            <a:r>
              <a:rPr lang="en-GB" sz="1200" dirty="0" err="1" smtClean="0">
                <a:latin typeface="Segoe Print" panose="02000600000000000000" pitchFamily="2" charset="0"/>
              </a:rPr>
              <a:t>Guinot</a:t>
            </a:r>
            <a:r>
              <a:rPr lang="en-GB" sz="1200" dirty="0" smtClean="0">
                <a:latin typeface="Segoe Print" panose="02000600000000000000" pitchFamily="2" charset="0"/>
              </a:rPr>
              <a:t> </a:t>
            </a:r>
          </a:p>
          <a:p>
            <a:pPr algn="ctr"/>
            <a:r>
              <a:rPr lang="en-GB" sz="1200" dirty="0" err="1" smtClean="0">
                <a:latin typeface="Segoe Print" panose="02000600000000000000" pitchFamily="2" charset="0"/>
              </a:rPr>
              <a:t>Pr</a:t>
            </a:r>
            <a:r>
              <a:rPr lang="en-GB" sz="1200" dirty="0" smtClean="0">
                <a:latin typeface="Segoe Print" panose="02000600000000000000" pitchFamily="2" charset="0"/>
              </a:rPr>
              <a:t> Sabine </a:t>
            </a:r>
            <a:r>
              <a:rPr lang="en-GB" sz="1200" dirty="0" err="1">
                <a:latin typeface="Segoe Print" panose="02000600000000000000" pitchFamily="2" charset="0"/>
              </a:rPr>
              <a:t>Irtan</a:t>
            </a:r>
            <a:r>
              <a:rPr lang="en-GB" sz="1200" dirty="0">
                <a:latin typeface="Segoe Print" panose="02000600000000000000" pitchFamily="2" charset="0"/>
              </a:rPr>
              <a:t> </a:t>
            </a:r>
            <a:r>
              <a:rPr lang="en-GB" sz="1200" dirty="0" smtClean="0">
                <a:latin typeface="Segoe Print" panose="02000600000000000000" pitchFamily="2" charset="0"/>
              </a:rPr>
              <a:t> </a:t>
            </a:r>
          </a:p>
          <a:p>
            <a:pPr algn="ctr"/>
            <a:r>
              <a:rPr lang="en-GB" sz="1200" dirty="0" smtClean="0">
                <a:latin typeface="Segoe Print" panose="02000600000000000000" pitchFamily="2" charset="0"/>
              </a:rPr>
              <a:t>Dr </a:t>
            </a:r>
            <a:r>
              <a:rPr lang="en-GB" sz="1200" dirty="0" err="1" smtClean="0">
                <a:latin typeface="Segoe Print" panose="02000600000000000000" pitchFamily="2" charset="0"/>
              </a:rPr>
              <a:t>Véronique</a:t>
            </a:r>
            <a:r>
              <a:rPr lang="en-GB" sz="1200" dirty="0" smtClean="0">
                <a:latin typeface="Segoe Print" panose="02000600000000000000" pitchFamily="2" charset="0"/>
              </a:rPr>
              <a:t> Rousseau </a:t>
            </a:r>
          </a:p>
          <a:p>
            <a:pPr algn="ctr"/>
            <a:r>
              <a:rPr lang="en-GB" sz="1200" dirty="0" err="1" smtClean="0">
                <a:latin typeface="Segoe Print" panose="02000600000000000000" pitchFamily="2" charset="0"/>
              </a:rPr>
              <a:t>Pr</a:t>
            </a:r>
            <a:r>
              <a:rPr lang="en-GB" sz="1200" dirty="0" smtClean="0">
                <a:latin typeface="Segoe Print" panose="02000600000000000000" pitchFamily="2" charset="0"/>
              </a:rPr>
              <a:t> Arnaud Bonnard</a:t>
            </a:r>
          </a:p>
          <a:p>
            <a:pPr algn="ctr"/>
            <a:endParaRPr lang="en-GB" sz="1200" dirty="0">
              <a:latin typeface="Segoe Print" panose="02000600000000000000" pitchFamily="2" charset="0"/>
            </a:endParaRPr>
          </a:p>
          <a:p>
            <a:pPr algn="ctr"/>
            <a:r>
              <a:rPr lang="en-GB" sz="1200" dirty="0" smtClean="0">
                <a:latin typeface="Segoe Print" panose="02000600000000000000" pitchFamily="2" charset="0"/>
              </a:rPr>
              <a:t>  </a:t>
            </a:r>
          </a:p>
          <a:p>
            <a:pPr algn="ctr"/>
            <a:r>
              <a:rPr lang="en-GB" sz="1200" dirty="0" smtClean="0">
                <a:latin typeface="Segoe Print" panose="02000600000000000000" pitchFamily="2" charset="0"/>
              </a:rPr>
              <a:t>Dr Edouard </a:t>
            </a:r>
            <a:r>
              <a:rPr lang="en-GB" sz="1200" dirty="0" err="1" smtClean="0">
                <a:latin typeface="Segoe Print" panose="02000600000000000000" pitchFamily="2" charset="0"/>
              </a:rPr>
              <a:t>Habonimana</a:t>
            </a:r>
            <a:endParaRPr lang="en-GB" sz="1200" dirty="0" smtClean="0">
              <a:latin typeface="Segoe Print" panose="02000600000000000000" pitchFamily="2" charset="0"/>
            </a:endParaRPr>
          </a:p>
          <a:p>
            <a:pPr algn="ctr"/>
            <a:r>
              <a:rPr lang="en-GB" sz="1200" dirty="0" smtClean="0">
                <a:latin typeface="Segoe Print" panose="02000600000000000000" pitchFamily="2" charset="0"/>
              </a:rPr>
              <a:t> Dr </a:t>
            </a:r>
            <a:r>
              <a:rPr lang="en-GB" sz="1200" dirty="0" err="1" smtClean="0">
                <a:latin typeface="Segoe Print" panose="02000600000000000000" pitchFamily="2" charset="0"/>
              </a:rPr>
              <a:t>Frédéric</a:t>
            </a:r>
            <a:r>
              <a:rPr lang="en-GB" sz="1200" dirty="0" smtClean="0">
                <a:latin typeface="Segoe Print" panose="02000600000000000000" pitchFamily="2" charset="0"/>
              </a:rPr>
              <a:t> </a:t>
            </a:r>
            <a:r>
              <a:rPr lang="en-GB" sz="1200" dirty="0" err="1" smtClean="0">
                <a:latin typeface="Segoe Print" panose="02000600000000000000" pitchFamily="2" charset="0"/>
              </a:rPr>
              <a:t>Elbaz</a:t>
            </a:r>
            <a:endParaRPr lang="en-GB" sz="1200" dirty="0" smtClean="0">
              <a:latin typeface="Segoe Print" panose="02000600000000000000" pitchFamily="2" charset="0"/>
            </a:endParaRPr>
          </a:p>
          <a:p>
            <a:pPr algn="ctr"/>
            <a:r>
              <a:rPr lang="en-GB" sz="1200" dirty="0" err="1" smtClean="0">
                <a:latin typeface="Segoe Print" panose="02000600000000000000" pitchFamily="2" charset="0"/>
              </a:rPr>
              <a:t>Pr</a:t>
            </a:r>
            <a:r>
              <a:rPr lang="en-GB" sz="1200" dirty="0" smtClean="0">
                <a:latin typeface="Segoe Print" panose="02000600000000000000" pitchFamily="2" charset="0"/>
              </a:rPr>
              <a:t> </a:t>
            </a:r>
            <a:r>
              <a:rPr lang="en-GB" sz="1200" dirty="0" err="1">
                <a:latin typeface="Segoe Print" panose="02000600000000000000" pitchFamily="2" charset="0"/>
              </a:rPr>
              <a:t>Aurélien</a:t>
            </a:r>
            <a:r>
              <a:rPr lang="en-GB" sz="1200" dirty="0">
                <a:latin typeface="Segoe Print" panose="02000600000000000000" pitchFamily="2" charset="0"/>
              </a:rPr>
              <a:t> </a:t>
            </a:r>
            <a:r>
              <a:rPr lang="en-GB" sz="1200" dirty="0" err="1" smtClean="0">
                <a:latin typeface="Segoe Print" panose="02000600000000000000" pitchFamily="2" charset="0"/>
              </a:rPr>
              <a:t>Scalabre</a:t>
            </a:r>
            <a:endParaRPr lang="en-GB" sz="1200" dirty="0" smtClean="0">
              <a:latin typeface="Segoe Print" panose="02000600000000000000" pitchFamily="2" charset="0"/>
            </a:endParaRPr>
          </a:p>
          <a:p>
            <a:pPr algn="ctr"/>
            <a:r>
              <a:rPr lang="en-GB" sz="1200" dirty="0" smtClean="0">
                <a:latin typeface="Segoe Print" panose="02000600000000000000" pitchFamily="2" charset="0"/>
              </a:rPr>
              <a:t>Dr Isabelle talon </a:t>
            </a:r>
          </a:p>
          <a:p>
            <a:pPr algn="ctr"/>
            <a:r>
              <a:rPr lang="en-GB" sz="1200" dirty="0" smtClean="0">
                <a:latin typeface="Segoe Print" panose="02000600000000000000" pitchFamily="2" charset="0"/>
              </a:rPr>
              <a:t>Dr Anne Breton</a:t>
            </a:r>
          </a:p>
          <a:p>
            <a:pPr algn="ctr"/>
            <a:r>
              <a:rPr lang="en-GB" sz="1200" dirty="0" err="1" smtClean="0">
                <a:latin typeface="Segoe Print" panose="02000600000000000000" pitchFamily="2" charset="0"/>
              </a:rPr>
              <a:t>Pr</a:t>
            </a:r>
            <a:r>
              <a:rPr lang="en-GB" sz="1200" dirty="0" smtClean="0">
                <a:latin typeface="Segoe Print" panose="02000600000000000000" pitchFamily="2" charset="0"/>
              </a:rPr>
              <a:t> Hubert Lardy </a:t>
            </a:r>
          </a:p>
          <a:p>
            <a:pPr algn="ctr"/>
            <a:r>
              <a:rPr lang="en-GB" sz="1200" dirty="0" smtClean="0">
                <a:latin typeface="Segoe Print" panose="02000600000000000000" pitchFamily="2" charset="0"/>
              </a:rPr>
              <a:t>Dr Marc </a:t>
            </a:r>
            <a:r>
              <a:rPr lang="en-GB" sz="1200" dirty="0" err="1" smtClean="0">
                <a:latin typeface="Segoe Print" panose="02000600000000000000" pitchFamily="2" charset="0"/>
              </a:rPr>
              <a:t>Margaryan</a:t>
            </a:r>
            <a:endParaRPr lang="en-GB" sz="1200" dirty="0" smtClean="0">
              <a:latin typeface="Segoe Print" panose="02000600000000000000" pitchFamily="2" charset="0"/>
            </a:endParaRPr>
          </a:p>
          <a:p>
            <a:pPr algn="ctr"/>
            <a:endParaRPr lang="en-GB" sz="1200" dirty="0">
              <a:latin typeface="Segoe Print" panose="02000600000000000000" pitchFamily="2" charset="0"/>
            </a:endParaRPr>
          </a:p>
          <a:p>
            <a:pPr algn="ctr"/>
            <a:endParaRPr lang="fr-FR" sz="1200" dirty="0" smtClean="0">
              <a:latin typeface="Segoe Print" panose="02000600000000000000" pitchFamily="2" charset="0"/>
            </a:endParaRPr>
          </a:p>
          <a:p>
            <a:pPr algn="ctr"/>
            <a:endParaRPr lang="fr-FR" sz="1200" dirty="0" smtClean="0">
              <a:latin typeface="Segoe Print" panose="02000600000000000000" pitchFamily="2" charset="0"/>
            </a:endParaRPr>
          </a:p>
          <a:p>
            <a:pPr algn="ctr"/>
            <a:endParaRPr lang="fr-FR" sz="1200" dirty="0">
              <a:latin typeface="Segoe Print" panose="02000600000000000000" pitchFamily="2" charset="0"/>
            </a:endParaRPr>
          </a:p>
          <a:p>
            <a:pPr algn="ctr"/>
            <a:r>
              <a:rPr lang="fr-FR" sz="1200" dirty="0" smtClean="0">
                <a:latin typeface="Segoe Print" panose="02000600000000000000" pitchFamily="2" charset="0"/>
              </a:rPr>
              <a:t>Mme Joséphine </a:t>
            </a:r>
            <a:r>
              <a:rPr lang="fr-FR" sz="1200" dirty="0" err="1" smtClean="0">
                <a:latin typeface="Segoe Print" panose="02000600000000000000" pitchFamily="2" charset="0"/>
              </a:rPr>
              <a:t>Dauchet</a:t>
            </a:r>
            <a:endParaRPr lang="fr-FR" sz="1200" dirty="0" smtClean="0">
              <a:latin typeface="Segoe Print" panose="02000600000000000000" pitchFamily="2" charset="0"/>
            </a:endParaRPr>
          </a:p>
          <a:p>
            <a:pPr algn="ctr"/>
            <a:r>
              <a:rPr lang="fr-FR" sz="1200" dirty="0" smtClean="0">
                <a:latin typeface="Segoe Print" panose="02000600000000000000" pitchFamily="2" charset="0"/>
              </a:rPr>
              <a:t>Mme Océane </a:t>
            </a:r>
            <a:r>
              <a:rPr lang="fr-FR" sz="1200" dirty="0" err="1" smtClean="0">
                <a:latin typeface="Segoe Print" panose="02000600000000000000" pitchFamily="2" charset="0"/>
              </a:rPr>
              <a:t>Zaghet</a:t>
            </a:r>
            <a:endParaRPr lang="fr-FR" sz="1200" dirty="0" smtClean="0">
              <a:latin typeface="Segoe Print" panose="02000600000000000000" pitchFamily="2" charset="0"/>
            </a:endParaRPr>
          </a:p>
          <a:p>
            <a:pPr algn="ctr"/>
            <a:r>
              <a:rPr lang="fr-FR" sz="1200" dirty="0" smtClean="0">
                <a:latin typeface="Segoe Print" panose="02000600000000000000" pitchFamily="2" charset="0"/>
              </a:rPr>
              <a:t>Dr Isabelle Petit</a:t>
            </a:r>
          </a:p>
          <a:p>
            <a:pPr algn="ctr"/>
            <a:r>
              <a:rPr lang="fr-FR" sz="1200" dirty="0" smtClean="0">
                <a:latin typeface="Segoe Print" panose="02000600000000000000" pitchFamily="2" charset="0"/>
              </a:rPr>
              <a:t>Mme claire </a:t>
            </a:r>
            <a:r>
              <a:rPr lang="fr-FR" sz="1200" dirty="0" err="1" smtClean="0">
                <a:latin typeface="Segoe Print" panose="02000600000000000000" pitchFamily="2" charset="0"/>
              </a:rPr>
              <a:t>Dimier</a:t>
            </a:r>
            <a:endParaRPr lang="fr-FR" sz="1200" dirty="0" smtClean="0">
              <a:latin typeface="Segoe Print" panose="02000600000000000000" pitchFamily="2" charset="0"/>
            </a:endParaRPr>
          </a:p>
          <a:p>
            <a:pPr algn="ctr"/>
            <a:r>
              <a:rPr lang="fr-FR" sz="1200" dirty="0" smtClean="0">
                <a:latin typeface="Segoe Print" panose="02000600000000000000" pitchFamily="2" charset="0"/>
              </a:rPr>
              <a:t>Mme Aurélie </a:t>
            </a:r>
            <a:r>
              <a:rPr lang="fr-FR" sz="1200" dirty="0" err="1" smtClean="0">
                <a:latin typeface="Segoe Print" panose="02000600000000000000" pitchFamily="2" charset="0"/>
              </a:rPr>
              <a:t>Cazals</a:t>
            </a:r>
            <a:endParaRPr lang="fr-FR" sz="1200" dirty="0" smtClean="0">
              <a:latin typeface="Segoe Print" panose="02000600000000000000" pitchFamily="2" charset="0"/>
            </a:endParaRPr>
          </a:p>
          <a:p>
            <a:pPr algn="ctr"/>
            <a:r>
              <a:rPr lang="fr-FR" sz="1200" dirty="0" smtClean="0">
                <a:latin typeface="Segoe Print" panose="02000600000000000000" pitchFamily="2" charset="0"/>
              </a:rPr>
              <a:t>Mme Aline </a:t>
            </a:r>
            <a:r>
              <a:rPr lang="fr-FR" sz="1200" dirty="0" err="1" smtClean="0">
                <a:latin typeface="Segoe Print" panose="02000600000000000000" pitchFamily="2" charset="0"/>
              </a:rPr>
              <a:t>Joulié</a:t>
            </a:r>
            <a:endParaRPr lang="fr-FR" sz="1200" dirty="0">
              <a:latin typeface="Segoe Print" panose="02000600000000000000" pitchFamily="2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5994772" y="5354163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853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18B8-A7D3-4DD4-B86A-1344BEAC285E}" type="slidenum">
              <a:rPr lang="fr-FR" smtClean="0">
                <a:latin typeface="Lato" panose="020F0502020204030203" pitchFamily="34" charset="0"/>
              </a:rPr>
              <a:pPr/>
              <a:t>3</a:t>
            </a:fld>
            <a:endParaRPr lang="fr-FR" dirty="0">
              <a:latin typeface="Lato" panose="020F0502020204030203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1904214"/>
            <a:ext cx="2664296" cy="2794954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3548711" y="2484379"/>
            <a:ext cx="2612569" cy="134426"/>
            <a:chOff x="5130062" y="4293096"/>
            <a:chExt cx="666074" cy="144016"/>
          </a:xfrm>
          <a:solidFill>
            <a:schemeClr val="bg1">
              <a:lumMod val="65000"/>
            </a:schemeClr>
          </a:solidFill>
        </p:grpSpPr>
        <p:sp>
          <p:nvSpPr>
            <p:cNvPr id="12" name="Flèche droite 11"/>
            <p:cNvSpPr/>
            <p:nvPr/>
          </p:nvSpPr>
          <p:spPr>
            <a:xfrm>
              <a:off x="5148064" y="4293848"/>
              <a:ext cx="648072" cy="143264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riangle isocèle 12"/>
            <p:cNvSpPr/>
            <p:nvPr/>
          </p:nvSpPr>
          <p:spPr>
            <a:xfrm rot="16200000">
              <a:off x="5067055" y="4356103"/>
              <a:ext cx="144016" cy="180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26220" y="5344189"/>
            <a:ext cx="334786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  <a:latin typeface="Gill Sans MT" pitchFamily="18"/>
                <a:ea typeface="Calibri" pitchFamily="1"/>
                <a:cs typeface="Times New Roman" pitchFamily="18"/>
              </a:rPr>
              <a:t>Objectif principal</a:t>
            </a:r>
          </a:p>
          <a:p>
            <a:pPr lvl="0" algn="just">
              <a:spcBef>
                <a:spcPts val="0"/>
              </a:spcBef>
              <a:spcAft>
                <a:spcPts val="600"/>
              </a:spcAft>
            </a:pPr>
            <a:r>
              <a:rPr lang="fr-FR" sz="1600" dirty="0" smtClean="0"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Evaluer l’existence d’un syndrome restrictif pulmonaire chez les patients porteurs d’une atrésie de l’œsophage en fonction du type de voie d’abord chirurgicale réalisée (conventionnelle ou mini-invasive).</a:t>
            </a:r>
            <a:endParaRPr lang="fr-FR" sz="1600" dirty="0">
              <a:solidFill>
                <a:srgbClr val="000000"/>
              </a:solidFill>
              <a:latin typeface="Gill Sans MT" pitchFamily="18"/>
              <a:ea typeface="Calibri" pitchFamily="1"/>
              <a:cs typeface="Times New Roman" pitchFamily="18"/>
            </a:endParaRPr>
          </a:p>
        </p:txBody>
      </p:sp>
      <p:sp>
        <p:nvSpPr>
          <p:cNvPr id="15" name="ZoneTexte 6"/>
          <p:cNvSpPr/>
          <p:nvPr/>
        </p:nvSpPr>
        <p:spPr>
          <a:xfrm>
            <a:off x="594172" y="4701744"/>
            <a:ext cx="3960000" cy="2383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000" b="0" i="1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Gill Sans MT" pitchFamily="18"/>
                <a:ea typeface="Arial Unicode MS" pitchFamily="2"/>
                <a:cs typeface="Arial Unicode MS" pitchFamily="2"/>
              </a:rPr>
              <a:t>Sistonen</a:t>
            </a:r>
            <a:r>
              <a:rPr lang="fr-FR" sz="1000" b="0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Gill Sans MT" pitchFamily="18"/>
                <a:ea typeface="Arial Unicode MS" pitchFamily="2"/>
                <a:cs typeface="Arial Unicode MS" pitchFamily="2"/>
              </a:rPr>
              <a:t> et al., </a:t>
            </a:r>
            <a:r>
              <a:rPr lang="fr-FR" sz="1000" b="0" i="1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Gill Sans MT" pitchFamily="18"/>
                <a:ea typeface="Arial Unicode MS" pitchFamily="2"/>
                <a:cs typeface="Arial Unicode MS" pitchFamily="2"/>
              </a:rPr>
              <a:t>Pediatr</a:t>
            </a:r>
            <a:r>
              <a:rPr lang="fr-FR" sz="1000" b="0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Gill Sans MT" pitchFamily="18"/>
                <a:ea typeface="Arial Unicode MS" pitchFamily="2"/>
                <a:cs typeface="Arial Unicode MS" pitchFamily="2"/>
              </a:rPr>
              <a:t> </a:t>
            </a:r>
            <a:r>
              <a:rPr lang="fr-FR" sz="1000" b="0" i="1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Gill Sans MT" pitchFamily="18"/>
                <a:ea typeface="Arial Unicode MS" pitchFamily="2"/>
                <a:cs typeface="Arial Unicode MS" pitchFamily="2"/>
              </a:rPr>
              <a:t>Surg</a:t>
            </a:r>
            <a:r>
              <a:rPr lang="fr-FR" sz="1000" b="0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Gill Sans MT" pitchFamily="18"/>
                <a:ea typeface="Arial Unicode MS" pitchFamily="2"/>
                <a:cs typeface="Arial Unicode MS" pitchFamily="2"/>
              </a:rPr>
              <a:t> Int (2011) 27:1141–1149</a:t>
            </a: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6655324" y="468263"/>
            <a:ext cx="3905640" cy="29966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Ellipse 8"/>
          <p:cNvSpPr/>
          <p:nvPr/>
        </p:nvSpPr>
        <p:spPr>
          <a:xfrm rot="756000">
            <a:off x="6782635" y="1501089"/>
            <a:ext cx="3720240" cy="1171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44280">
            <a:solidFill>
              <a:srgbClr val="C00000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pic>
        <p:nvPicPr>
          <p:cNvPr id="18" name="Image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 l="16989" t="5558" r="27202" b="7562"/>
          <a:stretch>
            <a:fillRect/>
          </a:stretch>
        </p:blipFill>
        <p:spPr>
          <a:xfrm>
            <a:off x="4626620" y="2899595"/>
            <a:ext cx="1024199" cy="159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6888556" y="3696815"/>
            <a:ext cx="3672408" cy="83102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ZoneTexte 19"/>
          <p:cNvSpPr txBox="1"/>
          <p:nvPr/>
        </p:nvSpPr>
        <p:spPr>
          <a:xfrm>
            <a:off x="7104556" y="4550388"/>
            <a:ext cx="3066680" cy="23835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fr-FR" sz="10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Gill Sans MT"/>
                <a:ea typeface="Times-Roman" pitchFamily="18"/>
                <a:cs typeface="Times-Roman" pitchFamily="18"/>
              </a:rPr>
              <a:t>Eur</a:t>
            </a:r>
            <a:r>
              <a:rPr lang="fr-FR" sz="10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Gill Sans MT"/>
                <a:ea typeface="Times-Roman" pitchFamily="18"/>
                <a:cs typeface="Times-Roman" pitchFamily="18"/>
              </a:rPr>
              <a:t> </a:t>
            </a:r>
            <a:r>
              <a:rPr lang="fr-FR" sz="10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Gill Sans MT"/>
                <a:ea typeface="Times-Roman" pitchFamily="18"/>
                <a:cs typeface="Times-Roman" pitchFamily="18"/>
              </a:rPr>
              <a:t>Respir</a:t>
            </a:r>
            <a:r>
              <a:rPr lang="fr-FR" sz="10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Gill Sans MT"/>
                <a:ea typeface="Times-Roman" pitchFamily="18"/>
                <a:cs typeface="Times-Roman" pitchFamily="18"/>
              </a:rPr>
              <a:t> J. 2012 </a:t>
            </a:r>
            <a:r>
              <a:rPr lang="fr-FR" sz="10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Gill Sans MT"/>
                <a:ea typeface="Times-Roman" pitchFamily="18"/>
                <a:cs typeface="Times-Roman" pitchFamily="18"/>
              </a:rPr>
              <a:t>December</a:t>
            </a:r>
            <a:r>
              <a:rPr lang="fr-FR" sz="10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Gill Sans MT"/>
                <a:ea typeface="Times-Roman" pitchFamily="18"/>
                <a:cs typeface="Times-Roman" pitchFamily="18"/>
              </a:rPr>
              <a:t> ; 40(6): 1324–1343</a:t>
            </a:r>
          </a:p>
        </p:txBody>
      </p:sp>
      <p:sp>
        <p:nvSpPr>
          <p:cNvPr id="5" name="Rectangle 4"/>
          <p:cNvSpPr/>
          <p:nvPr/>
        </p:nvSpPr>
        <p:spPr>
          <a:xfrm>
            <a:off x="4890300" y="5318928"/>
            <a:ext cx="558707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Gill Sans MT"/>
              </a:rPr>
              <a:t>Objectifs 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  <a:latin typeface="Gill Sans MT"/>
              </a:rPr>
              <a:t>secondaires</a:t>
            </a:r>
          </a:p>
          <a:p>
            <a:r>
              <a:rPr lang="fr-FR" sz="1600" dirty="0" smtClean="0">
                <a:solidFill>
                  <a:schemeClr val="tx1">
                    <a:lumMod val="50000"/>
                  </a:schemeClr>
                </a:solidFill>
                <a:latin typeface="Gill Sans MT"/>
              </a:rPr>
              <a:t>Quantifier </a:t>
            </a:r>
            <a:r>
              <a:rPr lang="fr-FR" sz="1600" dirty="0">
                <a:solidFill>
                  <a:schemeClr val="tx1">
                    <a:lumMod val="50000"/>
                  </a:schemeClr>
                </a:solidFill>
                <a:latin typeface="Gill Sans MT"/>
              </a:rPr>
              <a:t>l’importance de ce syndrome restrictif,</a:t>
            </a:r>
          </a:p>
          <a:p>
            <a:r>
              <a:rPr lang="fr-FR" sz="1600" dirty="0">
                <a:solidFill>
                  <a:schemeClr val="tx1">
                    <a:lumMod val="50000"/>
                  </a:schemeClr>
                </a:solidFill>
                <a:latin typeface="Gill Sans MT"/>
              </a:rPr>
              <a:t>Rechercher d’autres altérations respiratoires,</a:t>
            </a:r>
          </a:p>
          <a:p>
            <a:r>
              <a:rPr lang="fr-FR" sz="1600" dirty="0">
                <a:solidFill>
                  <a:schemeClr val="tx1">
                    <a:lumMod val="50000"/>
                  </a:schemeClr>
                </a:solidFill>
                <a:latin typeface="Gill Sans MT"/>
              </a:rPr>
              <a:t>Corréler les anomalies squelettiques thoraciques retrouvées sur les radiographies thoraciques avec le retentissement pulmonaire,</a:t>
            </a:r>
          </a:p>
          <a:p>
            <a:r>
              <a:rPr lang="fr-FR" sz="1600" dirty="0">
                <a:solidFill>
                  <a:schemeClr val="tx1">
                    <a:lumMod val="50000"/>
                  </a:schemeClr>
                </a:solidFill>
                <a:latin typeface="Gill Sans MT"/>
              </a:rPr>
              <a:t>Rechercher l’existence d’un lien de cause à effet avec la technique chirurgicale </a:t>
            </a:r>
            <a:r>
              <a:rPr lang="fr-FR" sz="1600" dirty="0" smtClean="0">
                <a:solidFill>
                  <a:schemeClr val="tx1">
                    <a:lumMod val="50000"/>
                  </a:schemeClr>
                </a:solidFill>
                <a:latin typeface="Gill Sans MT"/>
              </a:rPr>
              <a:t>utilisée</a:t>
            </a:r>
            <a:endParaRPr lang="fr-FR" sz="1600" dirty="0">
              <a:solidFill>
                <a:schemeClr val="tx1">
                  <a:lumMod val="50000"/>
                </a:scheme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76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methodologie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914652" y="252239"/>
            <a:ext cx="5244078" cy="6984776"/>
          </a:xfrm>
        </p:spPr>
        <p:txBody>
          <a:bodyPr/>
          <a:lstStyle/>
          <a:p>
            <a:pPr algn="just"/>
            <a:r>
              <a:rPr lang="fr-FR" sz="1800" b="1" dirty="0" smtClean="0">
                <a:solidFill>
                  <a:schemeClr val="accent5">
                    <a:lumMod val="75000"/>
                  </a:schemeClr>
                </a:solidFill>
              </a:rPr>
              <a:t>Méthodologie de recherche</a:t>
            </a:r>
          </a:p>
          <a:p>
            <a:pPr algn="just"/>
            <a:r>
              <a:rPr lang="fr-FR" sz="1600" b="1" dirty="0" smtClean="0"/>
              <a:t>Etude </a:t>
            </a:r>
            <a:r>
              <a:rPr lang="fr-FR" sz="1600" b="1" dirty="0"/>
              <a:t>non </a:t>
            </a:r>
            <a:r>
              <a:rPr lang="fr-FR" sz="1600" b="1" dirty="0" smtClean="0"/>
              <a:t>interventionnelle rétrospective</a:t>
            </a:r>
            <a:endParaRPr lang="fr-FR" sz="1600" b="1" dirty="0"/>
          </a:p>
          <a:p>
            <a:pPr algn="just"/>
            <a:r>
              <a:rPr lang="fr-FR" sz="1600" dirty="0" smtClean="0"/>
              <a:t>Sur </a:t>
            </a:r>
            <a:r>
              <a:rPr lang="fr-FR" sz="1600" dirty="0"/>
              <a:t>la cohorte de patients inclus dans le registre national d’atrésies de l’œsophage (AO, CRACMO, CHU de Lille, France)</a:t>
            </a:r>
          </a:p>
          <a:p>
            <a:pPr algn="just"/>
            <a:r>
              <a:rPr lang="fr-FR" sz="1600" dirty="0" smtClean="0"/>
              <a:t>Recueil </a:t>
            </a:r>
            <a:r>
              <a:rPr lang="fr-FR" sz="1600" dirty="0"/>
              <a:t>des données à l’aide d’un tableau standardisé par les investigateurs dans chacun des 37 centres français participant au registre, et analyse des données au CHU d’Angers</a:t>
            </a:r>
            <a:r>
              <a:rPr lang="fr-FR" sz="1600" dirty="0" smtClean="0"/>
              <a:t>.</a:t>
            </a:r>
          </a:p>
          <a:p>
            <a:pPr algn="just"/>
            <a:endParaRPr lang="fr-FR" sz="1600" dirty="0"/>
          </a:p>
          <a:p>
            <a:pPr algn="just"/>
            <a:r>
              <a:rPr lang="fr-FR" sz="1200" dirty="0" smtClean="0"/>
              <a:t>Avis favorable comité d’éthique du CHU d’Angers (2019/02)</a:t>
            </a:r>
          </a:p>
          <a:p>
            <a:pPr algn="just"/>
            <a:r>
              <a:rPr lang="fr-FR" sz="1200" dirty="0" smtClean="0"/>
              <a:t>Avis favorable du comité scientifique du CRACMO</a:t>
            </a:r>
          </a:p>
          <a:p>
            <a:pPr algn="just"/>
            <a:r>
              <a:rPr lang="fr-FR" sz="1200" dirty="0" smtClean="0"/>
              <a:t>Méthodologie MR004 (CNIL)</a:t>
            </a:r>
          </a:p>
          <a:p>
            <a:pPr algn="just"/>
            <a:r>
              <a:rPr lang="fr-FR" sz="1200" dirty="0" smtClean="0"/>
              <a:t>ClinicalTrial.gov NCT04136795</a:t>
            </a:r>
          </a:p>
          <a:p>
            <a:pPr algn="just"/>
            <a:endParaRPr lang="fr-FR" sz="1200" dirty="0" smtClean="0"/>
          </a:p>
          <a:p>
            <a:pPr algn="just"/>
            <a:endParaRPr lang="fr-FR" sz="1200" dirty="0"/>
          </a:p>
          <a:p>
            <a:pPr lvl="0" algn="just">
              <a:spcBef>
                <a:spcPts val="0"/>
              </a:spcBef>
              <a:spcAft>
                <a:spcPts val="601"/>
              </a:spcAft>
            </a:pP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  <a:latin typeface="Gill Sans MT" pitchFamily="18"/>
                <a:ea typeface="Calibri" pitchFamily="1"/>
                <a:cs typeface="Times New Roman" pitchFamily="18"/>
              </a:rPr>
              <a:t>Critère de jugement principal = existence 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Gill Sans MT" pitchFamily="18"/>
                <a:ea typeface="Calibri" pitchFamily="1"/>
                <a:cs typeface="Times New Roman" pitchFamily="18"/>
              </a:rPr>
              <a:t>d’un syndrome 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  <a:latin typeface="Gill Sans MT" pitchFamily="18"/>
                <a:ea typeface="Calibri" pitchFamily="1"/>
                <a:cs typeface="Times New Roman" pitchFamily="18"/>
              </a:rPr>
              <a:t>restrictif diagnostiqué sur données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  <a:latin typeface="Gill Sans MT" pitchFamily="18"/>
                <a:ea typeface="Calibri" pitchFamily="1"/>
                <a:cs typeface="Times New Roman" pitchFamily="18"/>
              </a:rPr>
              <a:t>spirométriques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Gill Sans MT" pitchFamily="18"/>
                <a:ea typeface="Calibri" pitchFamily="1"/>
                <a:cs typeface="Times New Roman" pitchFamily="18"/>
              </a:rPr>
              <a:t> </a:t>
            </a:r>
            <a:endParaRPr lang="fr-FR" sz="1600" b="1" dirty="0" smtClean="0">
              <a:solidFill>
                <a:schemeClr val="accent5">
                  <a:lumMod val="75000"/>
                </a:schemeClr>
              </a:solidFill>
              <a:latin typeface="Gill Sans MT" pitchFamily="18"/>
              <a:ea typeface="Calibri" pitchFamily="1"/>
              <a:cs typeface="Times New Roman" pitchFamily="18"/>
            </a:endParaRPr>
          </a:p>
          <a:p>
            <a:pPr lvl="0" algn="just">
              <a:spcBef>
                <a:spcPts val="0"/>
              </a:spcBef>
              <a:spcAft>
                <a:spcPts val="601"/>
              </a:spcAft>
            </a:pPr>
            <a:r>
              <a:rPr lang="fr-FR" sz="1400" dirty="0" smtClean="0">
                <a:solidFill>
                  <a:srgbClr val="5B5C5F"/>
                </a:solidFill>
                <a:latin typeface="Gill Sans MT" pitchFamily="18"/>
                <a:ea typeface="Calibri" pitchFamily="1"/>
                <a:cs typeface="Times New Roman" pitchFamily="18"/>
              </a:rPr>
              <a:t>(</a:t>
            </a:r>
            <a:r>
              <a:rPr lang="fr-FR" sz="1400" dirty="0" smtClean="0"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VEMS/CVF </a:t>
            </a:r>
            <a:r>
              <a:rPr lang="fr-FR" sz="1400" dirty="0"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&gt; -1.64 Z-score et CVF &lt; -1.64 </a:t>
            </a:r>
            <a:r>
              <a:rPr lang="fr-FR" sz="1400" dirty="0" smtClean="0"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Z-score , selon les recommandations </a:t>
            </a:r>
            <a:r>
              <a:rPr lang="fr-FR" sz="1400" dirty="0"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de l’ATS/ERS-GLI </a:t>
            </a:r>
            <a:r>
              <a:rPr lang="fr-FR" sz="1100" dirty="0"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(American </a:t>
            </a:r>
            <a:r>
              <a:rPr lang="fr-FR" sz="1100" dirty="0" err="1"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Thoracic</a:t>
            </a:r>
            <a:r>
              <a:rPr lang="fr-FR" sz="1100" dirty="0"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 Society &amp; </a:t>
            </a:r>
            <a:r>
              <a:rPr lang="fr-FR" sz="1100" dirty="0" err="1"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European</a:t>
            </a:r>
            <a:r>
              <a:rPr lang="fr-FR" sz="1100" dirty="0"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 </a:t>
            </a:r>
            <a:r>
              <a:rPr lang="fr-FR" sz="1100" dirty="0" err="1"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Respiratory</a:t>
            </a:r>
            <a:r>
              <a:rPr lang="fr-FR" sz="1100" dirty="0"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 Society - Global </a:t>
            </a:r>
            <a:r>
              <a:rPr lang="fr-FR" sz="1100" dirty="0" err="1"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Lungs</a:t>
            </a:r>
            <a:r>
              <a:rPr lang="fr-FR" sz="1100" dirty="0"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 Initiative) publiées en 2012 (</a:t>
            </a:r>
            <a:r>
              <a:rPr lang="fr-FR" sz="1100" dirty="0" err="1"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Quanjer</a:t>
            </a:r>
            <a:r>
              <a:rPr lang="fr-FR" sz="1100" dirty="0"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 et al., 2012</a:t>
            </a:r>
            <a:r>
              <a:rPr lang="fr-FR" sz="1100" dirty="0" smtClean="0"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)</a:t>
            </a:r>
            <a:r>
              <a:rPr lang="fr-FR" sz="1400" dirty="0" smtClean="0"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)</a:t>
            </a:r>
          </a:p>
          <a:p>
            <a:pPr lvl="0" algn="just">
              <a:spcBef>
                <a:spcPts val="0"/>
              </a:spcBef>
              <a:spcAft>
                <a:spcPts val="601"/>
              </a:spcAft>
            </a:pPr>
            <a:endParaRPr lang="fr-FR" sz="1400" dirty="0">
              <a:solidFill>
                <a:srgbClr val="000000"/>
              </a:solidFill>
              <a:latin typeface="Gill Sans MT" pitchFamily="18"/>
              <a:ea typeface="Calibri" pitchFamily="1"/>
              <a:cs typeface="Times New Roman" pitchFamily="18"/>
            </a:endParaRPr>
          </a:p>
          <a:p>
            <a:pPr algn="just"/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Comparaison en fonction de la voie d’abord chirurgicale</a:t>
            </a:r>
            <a:endParaRPr lang="fr-FR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fr-FR" sz="16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534671" y="1908423"/>
            <a:ext cx="3518055" cy="4845956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601"/>
              </a:spcAft>
            </a:pPr>
            <a:r>
              <a:rPr lang="fr-FR" sz="1800" b="1" dirty="0">
                <a:solidFill>
                  <a:schemeClr val="accent5">
                    <a:lumMod val="75000"/>
                  </a:schemeClr>
                </a:solidFill>
                <a:latin typeface="Lato"/>
                <a:ea typeface="Calibri" pitchFamily="1"/>
                <a:cs typeface="Times New Roman" pitchFamily="18"/>
              </a:rPr>
              <a:t>Critères d’inclusion</a:t>
            </a:r>
          </a:p>
          <a:p>
            <a:pPr lvl="0">
              <a:spcBef>
                <a:spcPts val="0"/>
              </a:spcBef>
              <a:spcAft>
                <a:spcPts val="601"/>
              </a:spcAft>
            </a:pPr>
            <a:r>
              <a:rPr lang="fr-FR" sz="1400" dirty="0">
                <a:solidFill>
                  <a:srgbClr val="000000"/>
                </a:solidFill>
                <a:latin typeface="Lato"/>
                <a:ea typeface="Calibri" pitchFamily="1"/>
                <a:cs typeface="Times New Roman" pitchFamily="18"/>
              </a:rPr>
              <a:t>Patients inclus dans le registre CRACMO</a:t>
            </a:r>
          </a:p>
          <a:p>
            <a:pPr lvl="0">
              <a:spcBef>
                <a:spcPts val="0"/>
              </a:spcBef>
              <a:spcAft>
                <a:spcPts val="601"/>
              </a:spcAft>
            </a:pPr>
            <a:r>
              <a:rPr lang="fr-FR" sz="1400" dirty="0">
                <a:solidFill>
                  <a:srgbClr val="000000"/>
                </a:solidFill>
                <a:latin typeface="Lato"/>
                <a:ea typeface="Calibri" pitchFamily="1"/>
                <a:cs typeface="Times New Roman" pitchFamily="18"/>
              </a:rPr>
              <a:t>Nés entre le 01/01/2008 et le </a:t>
            </a:r>
            <a:r>
              <a:rPr lang="fr-FR" sz="1400" dirty="0" smtClean="0">
                <a:solidFill>
                  <a:srgbClr val="000000"/>
                </a:solidFill>
                <a:latin typeface="Lato"/>
                <a:ea typeface="Calibri" pitchFamily="1"/>
                <a:cs typeface="Times New Roman" pitchFamily="18"/>
              </a:rPr>
              <a:t>31/12/2013</a:t>
            </a:r>
            <a:endParaRPr lang="fr-FR" sz="1400" dirty="0">
              <a:solidFill>
                <a:srgbClr val="000000"/>
              </a:solidFill>
              <a:latin typeface="Lato"/>
              <a:ea typeface="Calibri" pitchFamily="1"/>
              <a:cs typeface="Times New Roman" pitchFamily="18"/>
            </a:endParaRPr>
          </a:p>
          <a:p>
            <a:pPr lvl="0">
              <a:spcBef>
                <a:spcPts val="0"/>
              </a:spcBef>
              <a:spcAft>
                <a:spcPts val="601"/>
              </a:spcAft>
            </a:pPr>
            <a:r>
              <a:rPr lang="fr-FR" sz="1400" dirty="0">
                <a:solidFill>
                  <a:srgbClr val="000000"/>
                </a:solidFill>
                <a:latin typeface="Lato"/>
                <a:ea typeface="Calibri" pitchFamily="1"/>
                <a:cs typeface="Times New Roman" pitchFamily="18"/>
              </a:rPr>
              <a:t>Porteurs d’une atrésie de type </a:t>
            </a:r>
            <a:r>
              <a:rPr lang="fr-FR" sz="1400" dirty="0" smtClean="0">
                <a:solidFill>
                  <a:srgbClr val="000000"/>
                </a:solidFill>
                <a:latin typeface="Lato"/>
                <a:ea typeface="Calibri" pitchFamily="1"/>
                <a:cs typeface="Times New Roman" pitchFamily="18"/>
              </a:rPr>
              <a:t>III hors long-gap</a:t>
            </a:r>
            <a:endParaRPr lang="fr-FR" sz="1400" dirty="0">
              <a:solidFill>
                <a:srgbClr val="000000"/>
              </a:solidFill>
              <a:latin typeface="Lato"/>
              <a:ea typeface="Calibri" pitchFamily="1"/>
              <a:cs typeface="Times New Roman" pitchFamily="18"/>
            </a:endParaRPr>
          </a:p>
          <a:p>
            <a:pPr lvl="0">
              <a:spcBef>
                <a:spcPts val="0"/>
              </a:spcBef>
              <a:spcAft>
                <a:spcPts val="601"/>
              </a:spcAft>
            </a:pPr>
            <a:r>
              <a:rPr lang="fr-FR" sz="1400" dirty="0">
                <a:solidFill>
                  <a:srgbClr val="000000"/>
                </a:solidFill>
                <a:latin typeface="Lato"/>
                <a:ea typeface="Calibri" pitchFamily="1"/>
                <a:cs typeface="Times New Roman" pitchFamily="18"/>
              </a:rPr>
              <a:t>Nombre de patients attendus : </a:t>
            </a:r>
            <a:r>
              <a:rPr lang="fr-FR" sz="1400" dirty="0" smtClean="0">
                <a:solidFill>
                  <a:srgbClr val="000000"/>
                </a:solidFill>
                <a:latin typeface="Lato"/>
                <a:ea typeface="Calibri" pitchFamily="1"/>
                <a:cs typeface="Times New Roman" pitchFamily="18"/>
              </a:rPr>
              <a:t>650</a:t>
            </a:r>
            <a:endParaRPr lang="fr-FR" sz="1400" dirty="0">
              <a:solidFill>
                <a:srgbClr val="000000"/>
              </a:solidFill>
              <a:latin typeface="Lato"/>
              <a:ea typeface="Calibri" pitchFamily="1"/>
              <a:cs typeface="Times New Roman" pitchFamily="18"/>
            </a:endParaRPr>
          </a:p>
          <a:p>
            <a:pPr lvl="0" hangingPunct="0">
              <a:spcBef>
                <a:spcPts val="0"/>
              </a:spcBef>
              <a:spcAft>
                <a:spcPts val="601"/>
              </a:spcAft>
            </a:pPr>
            <a:endParaRPr lang="fr-FR" sz="1800" dirty="0">
              <a:solidFill>
                <a:srgbClr val="000000"/>
              </a:solidFill>
              <a:latin typeface="Lato"/>
              <a:ea typeface="Calibri" pitchFamily="1"/>
              <a:cs typeface="Times New Roman" pitchFamily="18"/>
            </a:endParaRPr>
          </a:p>
          <a:p>
            <a:pPr lvl="0" hangingPunct="0">
              <a:spcBef>
                <a:spcPts val="0"/>
              </a:spcBef>
              <a:spcAft>
                <a:spcPts val="601"/>
              </a:spcAft>
            </a:pPr>
            <a:r>
              <a:rPr lang="fr-FR" sz="1800" b="1" dirty="0">
                <a:solidFill>
                  <a:schemeClr val="accent5">
                    <a:lumMod val="75000"/>
                  </a:schemeClr>
                </a:solidFill>
                <a:latin typeface="Lato"/>
                <a:ea typeface="Calibri" pitchFamily="1"/>
                <a:cs typeface="Times New Roman" pitchFamily="18"/>
              </a:rPr>
              <a:t>Critères d’exclusion</a:t>
            </a:r>
          </a:p>
          <a:p>
            <a:pPr lvl="0" hangingPunct="0">
              <a:spcBef>
                <a:spcPts val="0"/>
              </a:spcBef>
              <a:spcAft>
                <a:spcPts val="601"/>
              </a:spcAft>
            </a:pPr>
            <a:r>
              <a:rPr lang="fr-FR" sz="1400" dirty="0">
                <a:solidFill>
                  <a:srgbClr val="000000"/>
                </a:solidFill>
                <a:latin typeface="Lato"/>
                <a:ea typeface="Calibri" pitchFamily="1"/>
                <a:cs typeface="Times New Roman" pitchFamily="18"/>
              </a:rPr>
              <a:t>Patients perdus de vue ou décédés</a:t>
            </a:r>
          </a:p>
          <a:p>
            <a:pPr lvl="0" hangingPunct="0">
              <a:spcBef>
                <a:spcPts val="0"/>
              </a:spcBef>
              <a:spcAft>
                <a:spcPts val="601"/>
              </a:spcAft>
            </a:pPr>
            <a:r>
              <a:rPr lang="fr-FR" sz="1400" dirty="0">
                <a:solidFill>
                  <a:srgbClr val="000000"/>
                </a:solidFill>
                <a:latin typeface="Lato"/>
                <a:ea typeface="Calibri" pitchFamily="1"/>
                <a:cs typeface="Times New Roman" pitchFamily="18"/>
              </a:rPr>
              <a:t>Patients n’ayant eu aucune exploration fonctionnelle respiratoire (EFR) ou aucune radiographie thoracique au cours des 6 à 9 premières années de suivi</a:t>
            </a:r>
          </a:p>
          <a:p>
            <a:pPr lvl="0" hangingPunct="0">
              <a:spcBef>
                <a:spcPts val="0"/>
              </a:spcBef>
              <a:spcAft>
                <a:spcPts val="601"/>
              </a:spcAft>
            </a:pPr>
            <a:r>
              <a:rPr lang="fr-FR" sz="1400" dirty="0">
                <a:solidFill>
                  <a:srgbClr val="000000"/>
                </a:solidFill>
                <a:latin typeface="Lato"/>
                <a:ea typeface="Calibri" pitchFamily="1"/>
                <a:cs typeface="Times New Roman" pitchFamily="18"/>
              </a:rPr>
              <a:t>Patients ayant eu une intervention thoracique ultérieure à celle de la cure initiale de l’atrésie de l’œsophage, y compris les patients porteurs d’un large </a:t>
            </a:r>
            <a:r>
              <a:rPr lang="fr-FR" sz="1400" dirty="0" err="1">
                <a:solidFill>
                  <a:srgbClr val="000000"/>
                </a:solidFill>
                <a:latin typeface="Lato"/>
                <a:ea typeface="Calibri" pitchFamily="1"/>
                <a:cs typeface="Times New Roman" pitchFamily="18"/>
              </a:rPr>
              <a:t>défect</a:t>
            </a:r>
            <a:r>
              <a:rPr lang="fr-FR" sz="1400" dirty="0">
                <a:solidFill>
                  <a:srgbClr val="000000"/>
                </a:solidFill>
                <a:latin typeface="Lato"/>
                <a:ea typeface="Calibri" pitchFamily="1"/>
                <a:cs typeface="Times New Roman" pitchFamily="18"/>
              </a:rPr>
              <a:t> œsophagien</a:t>
            </a:r>
          </a:p>
          <a:p>
            <a:endParaRPr lang="fr-FR" dirty="0">
              <a:latin typeface="Lato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18B8-A7D3-4DD4-B86A-1344BEAC285E}" type="slidenum">
              <a:rPr lang="fr-FR" smtClean="0">
                <a:latin typeface="Lato" panose="020F0502020204030203" pitchFamily="34" charset="0"/>
              </a:rPr>
              <a:pPr/>
              <a:t>4</a:t>
            </a:fld>
            <a:endParaRPr lang="fr-FR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874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24" y="3898053"/>
            <a:ext cx="6064275" cy="146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18B8-A7D3-4DD4-B86A-1344BEAC285E}" type="slidenum">
              <a:rPr lang="fr-FR" smtClean="0">
                <a:latin typeface="Lato" panose="020F0502020204030203" pitchFamily="34" charset="0"/>
              </a:rPr>
              <a:pPr/>
              <a:t>5</a:t>
            </a:fld>
            <a:endParaRPr lang="fr-FR" dirty="0">
              <a:latin typeface="Lato" panose="020F0502020204030203" pitchFamily="34" charset="0"/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522164" y="1980511"/>
            <a:ext cx="6822988" cy="432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" name="Connecteur droit 8"/>
          <p:cNvSpPr/>
          <p:nvPr/>
        </p:nvSpPr>
        <p:spPr>
          <a:xfrm>
            <a:off x="836804" y="2340551"/>
            <a:ext cx="0" cy="36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8108" y="2700511"/>
            <a:ext cx="2105620" cy="148356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None/>
              <a:tabLst/>
            </a:pPr>
            <a:r>
              <a:rPr lang="fr-FR" sz="1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Printemps 2019 </a:t>
            </a:r>
          </a:p>
          <a:p>
            <a:pPr marL="285750" indent="-285750">
              <a:spcAft>
                <a:spcPts val="601"/>
              </a:spcAft>
              <a:buFont typeface="Wingdings" panose="05000000000000000000" pitchFamily="2" charset="2"/>
              <a:buChar char="Ø"/>
            </a:pPr>
            <a:r>
              <a:rPr lang="fr-FR" sz="1200" dirty="0" smtClean="0"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Annonce de l’étude au niveau national (journée </a:t>
            </a:r>
            <a:r>
              <a:rPr lang="fr-FR" sz="1200" dirty="0"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annuelle </a:t>
            </a:r>
            <a:r>
              <a:rPr lang="fr-FR" sz="1200" dirty="0" smtClean="0"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FIMATHO / CRACMO).</a:t>
            </a:r>
            <a:endParaRPr lang="fr-FR" sz="1200" dirty="0">
              <a:solidFill>
                <a:srgbClr val="000000"/>
              </a:solidFill>
              <a:latin typeface="Gill Sans MT" pitchFamily="18"/>
              <a:ea typeface="Calibri" pitchFamily="1"/>
              <a:cs typeface="Times New Roman" pitchFamily="18"/>
            </a:endParaRPr>
          </a:p>
          <a:p>
            <a:pPr marL="285750" indent="-285750">
              <a:spcAft>
                <a:spcPts val="601"/>
              </a:spcAft>
              <a:buFont typeface="Wingdings" panose="05000000000000000000" pitchFamily="2" charset="2"/>
              <a:buChar char="Ø"/>
            </a:pPr>
            <a:r>
              <a:rPr lang="fr-FR" sz="1200" dirty="0" smtClean="0"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Information </a:t>
            </a:r>
            <a:r>
              <a:rPr lang="fr-FR" sz="1200" dirty="0"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des centres participant par </a:t>
            </a:r>
            <a:r>
              <a:rPr lang="fr-FR" sz="1200" dirty="0" smtClean="0"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mailing-</a:t>
            </a:r>
            <a:r>
              <a:rPr lang="fr-FR" sz="1200" dirty="0" err="1" smtClean="0"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list</a:t>
            </a:r>
            <a:endParaRPr lang="fr-FR" sz="1200" dirty="0">
              <a:solidFill>
                <a:srgbClr val="000000"/>
              </a:solidFill>
              <a:latin typeface="Gill Sans MT" pitchFamily="18"/>
              <a:ea typeface="Calibri" pitchFamily="1"/>
              <a:cs typeface="Times New Roman" pitchFamily="18"/>
            </a:endParaRPr>
          </a:p>
        </p:txBody>
      </p:sp>
      <p:sp>
        <p:nvSpPr>
          <p:cNvPr id="11" name="Connecteur droit 10"/>
          <p:cNvSpPr/>
          <p:nvPr/>
        </p:nvSpPr>
        <p:spPr>
          <a:xfrm>
            <a:off x="2466380" y="2340551"/>
            <a:ext cx="0" cy="36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06340" y="2700511"/>
            <a:ext cx="1566788" cy="1052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None/>
              <a:tabLst/>
            </a:pPr>
            <a:r>
              <a:rPr lang="fr-FR" sz="12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Eté 2019-Hiver 2020</a:t>
            </a:r>
            <a:r>
              <a:rPr lang="fr-FR" sz="1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 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None/>
              <a:tabLst/>
            </a:pPr>
            <a:r>
              <a:rPr lang="fr-FR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Recueil </a:t>
            </a:r>
            <a:r>
              <a:rPr lang="fr-FR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des données dans les centres de compétence des AO par les investigateurs.</a:t>
            </a:r>
          </a:p>
        </p:txBody>
      </p:sp>
      <p:sp>
        <p:nvSpPr>
          <p:cNvPr id="13" name="Connecteur droit 12"/>
          <p:cNvSpPr/>
          <p:nvPr/>
        </p:nvSpPr>
        <p:spPr>
          <a:xfrm>
            <a:off x="4338588" y="2340551"/>
            <a:ext cx="0" cy="36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834532" y="2700511"/>
            <a:ext cx="1512168" cy="6987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None/>
              <a:tabLst/>
            </a:pPr>
            <a:r>
              <a:rPr lang="fr-FR" sz="12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Printemps 2020</a:t>
            </a:r>
            <a:r>
              <a:rPr lang="fr-FR" sz="1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 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None/>
              <a:tabLst/>
            </a:pPr>
            <a:r>
              <a:rPr lang="fr-FR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Exploitation </a:t>
            </a:r>
            <a:r>
              <a:rPr lang="fr-FR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et </a:t>
            </a:r>
            <a:r>
              <a:rPr lang="fr-FR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analyse </a:t>
            </a:r>
            <a:r>
              <a:rPr lang="fr-FR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des données</a:t>
            </a:r>
          </a:p>
        </p:txBody>
      </p:sp>
      <p:sp>
        <p:nvSpPr>
          <p:cNvPr id="15" name="Connecteur droit 14"/>
          <p:cNvSpPr/>
          <p:nvPr/>
        </p:nvSpPr>
        <p:spPr>
          <a:xfrm>
            <a:off x="5400936" y="2340551"/>
            <a:ext cx="0" cy="36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274692" y="2700511"/>
            <a:ext cx="1512168" cy="87570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None/>
              <a:tabLst/>
            </a:pPr>
            <a:r>
              <a:rPr lang="fr-FR" sz="1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Eté </a:t>
            </a:r>
            <a:r>
              <a:rPr lang="fr-FR" sz="12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2020</a:t>
            </a:r>
            <a:endParaRPr lang="fr-FR" sz="1200" b="1" i="0" u="none" strike="noStrike" kern="1200" spc="0" dirty="0">
              <a:ln>
                <a:noFill/>
              </a:ln>
              <a:solidFill>
                <a:srgbClr val="000000"/>
              </a:solidFill>
              <a:latin typeface="Gill Sans MT" pitchFamily="18"/>
              <a:ea typeface="Calibri" pitchFamily="1"/>
              <a:cs typeface="Times New Roman" pitchFamily="18"/>
            </a:endParaRP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None/>
              <a:tabLst/>
            </a:pPr>
            <a:r>
              <a:rPr lang="fr-FR" sz="1200" dirty="0" smtClean="0"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Co</a:t>
            </a:r>
            <a:r>
              <a:rPr lang="fr-FR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mmunication </a:t>
            </a:r>
            <a:r>
              <a:rPr lang="fr-FR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et publication des résultats</a:t>
            </a:r>
          </a:p>
        </p:txBody>
      </p:sp>
      <p:sp>
        <p:nvSpPr>
          <p:cNvPr id="17" name="Titre 2"/>
          <p:cNvSpPr>
            <a:spLocks noGrp="1"/>
          </p:cNvSpPr>
          <p:nvPr>
            <p:ph type="title"/>
          </p:nvPr>
        </p:nvSpPr>
        <p:spPr>
          <a:xfrm>
            <a:off x="534671" y="301050"/>
            <a:ext cx="3299861" cy="1281214"/>
          </a:xfrm>
        </p:spPr>
        <p:txBody>
          <a:bodyPr/>
          <a:lstStyle/>
          <a:p>
            <a:r>
              <a:rPr lang="fr-FR" dirty="0" smtClean="0"/>
              <a:t>Calendrier de l’</a:t>
            </a:r>
            <a:r>
              <a:rPr lang="fr-FR" dirty="0" err="1" smtClean="0"/>
              <a:t>etude</a:t>
            </a:r>
            <a:endParaRPr lang="fr-FR" dirty="0"/>
          </a:p>
        </p:txBody>
      </p:sp>
      <p:sp>
        <p:nvSpPr>
          <p:cNvPr id="18" name="Éclair 17"/>
          <p:cNvSpPr/>
          <p:nvPr/>
        </p:nvSpPr>
        <p:spPr>
          <a:xfrm rot="602410" flipH="1">
            <a:off x="3475652" y="1294409"/>
            <a:ext cx="760314" cy="3384376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" name="Groupe 20"/>
          <p:cNvGrpSpPr/>
          <p:nvPr/>
        </p:nvGrpSpPr>
        <p:grpSpPr>
          <a:xfrm>
            <a:off x="4050556" y="336073"/>
            <a:ext cx="2376264" cy="1716366"/>
            <a:chOff x="4698628" y="108223"/>
            <a:chExt cx="2376264" cy="1716366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98628" y="108223"/>
              <a:ext cx="1728252" cy="171636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0" name="ZoneTexte 19"/>
            <p:cNvSpPr txBox="1"/>
            <p:nvPr/>
          </p:nvSpPr>
          <p:spPr>
            <a:xfrm>
              <a:off x="6255494" y="1332359"/>
              <a:ext cx="8193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i="1" dirty="0" err="1" smtClean="0">
                  <a:latin typeface="Lato"/>
                </a:rPr>
                <a:t>Aldebert</a:t>
              </a:r>
              <a:r>
                <a:rPr lang="fr-FR" sz="1000" i="1" dirty="0" smtClean="0">
                  <a:latin typeface="Lato"/>
                </a:rPr>
                <a:t>, </a:t>
              </a:r>
            </a:p>
            <a:p>
              <a:pPr algn="ctr"/>
              <a:r>
                <a:rPr lang="fr-FR" sz="1000" i="1" dirty="0" smtClean="0">
                  <a:latin typeface="Lato"/>
                </a:rPr>
                <a:t>mai 2020</a:t>
              </a:r>
              <a:endParaRPr lang="fr-FR" sz="1000" i="1" dirty="0">
                <a:latin typeface="Lato"/>
              </a:endParaRPr>
            </a:p>
          </p:txBody>
        </p:sp>
      </p:grpSp>
      <p:pic>
        <p:nvPicPr>
          <p:cNvPr id="22" name="Imag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20" y="4060235"/>
            <a:ext cx="541967" cy="762768"/>
          </a:xfrm>
          <a:prstGeom prst="rect">
            <a:avLst/>
          </a:prstGeom>
        </p:spPr>
      </p:pic>
      <p:cxnSp>
        <p:nvCxnSpPr>
          <p:cNvPr id="24" name="Connecteur droit 23"/>
          <p:cNvCxnSpPr/>
          <p:nvPr/>
        </p:nvCxnSpPr>
        <p:spPr>
          <a:xfrm>
            <a:off x="4338588" y="4871141"/>
            <a:ext cx="11846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32" y="4029109"/>
            <a:ext cx="541967" cy="762768"/>
          </a:xfrm>
          <a:prstGeom prst="rect">
            <a:avLst/>
          </a:prstGeom>
        </p:spPr>
      </p:pic>
      <p:cxnSp>
        <p:nvCxnSpPr>
          <p:cNvPr id="30" name="Connecteur droit 29"/>
          <p:cNvCxnSpPr/>
          <p:nvPr/>
        </p:nvCxnSpPr>
        <p:spPr>
          <a:xfrm>
            <a:off x="6858868" y="4871141"/>
            <a:ext cx="26642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rme libre 32"/>
          <p:cNvSpPr/>
          <p:nvPr/>
        </p:nvSpPr>
        <p:spPr>
          <a:xfrm>
            <a:off x="4338588" y="5580879"/>
            <a:ext cx="6192688" cy="432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FFC0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881147" y="6300911"/>
            <a:ext cx="1041617" cy="87570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None/>
              <a:tabLst/>
            </a:pPr>
            <a:r>
              <a:rPr lang="fr-FR" sz="1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Eté </a:t>
            </a:r>
            <a:r>
              <a:rPr lang="fr-FR" sz="12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2020</a:t>
            </a:r>
            <a:endParaRPr lang="fr-FR" sz="1200" b="1" i="0" u="none" strike="noStrike" kern="1200" spc="0" dirty="0">
              <a:ln>
                <a:noFill/>
              </a:ln>
              <a:solidFill>
                <a:srgbClr val="000000"/>
              </a:solidFill>
              <a:latin typeface="Gill Sans MT" pitchFamily="18"/>
              <a:ea typeface="Calibri" pitchFamily="1"/>
              <a:cs typeface="Times New Roman" pitchFamily="18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None/>
              <a:tabLst/>
            </a:pPr>
            <a:r>
              <a:rPr lang="fr-FR" sz="1200" dirty="0" smtClean="0"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Analyse intermédiaire (6 centres)</a:t>
            </a:r>
            <a:endParaRPr lang="fr-FR" sz="1200" b="0" i="0" u="none" strike="noStrike" kern="1200" spc="0" dirty="0">
              <a:ln>
                <a:noFill/>
              </a:ln>
              <a:solidFill>
                <a:srgbClr val="000000"/>
              </a:solidFill>
              <a:latin typeface="Gill Sans MT" pitchFamily="18"/>
              <a:ea typeface="Calibri" pitchFamily="1"/>
              <a:cs typeface="Times New Roman" pitchFamily="18"/>
            </a:endParaRPr>
          </a:p>
        </p:txBody>
      </p:sp>
      <p:sp>
        <p:nvSpPr>
          <p:cNvPr id="36" name="Connecteur droit 35"/>
          <p:cNvSpPr/>
          <p:nvPr/>
        </p:nvSpPr>
        <p:spPr>
          <a:xfrm>
            <a:off x="5446851" y="5940911"/>
            <a:ext cx="0" cy="36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089130" y="6300911"/>
            <a:ext cx="2425922" cy="11296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None/>
              <a:tabLst/>
            </a:pPr>
            <a:r>
              <a:rPr lang="fr-FR" sz="12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Automne 2020</a:t>
            </a:r>
            <a:endParaRPr lang="fr-FR" sz="1200" b="1" i="0" u="none" strike="noStrike" kern="1200" spc="0" dirty="0">
              <a:ln>
                <a:noFill/>
              </a:ln>
              <a:solidFill>
                <a:srgbClr val="000000"/>
              </a:solidFill>
              <a:latin typeface="Gill Sans MT" pitchFamily="18"/>
              <a:ea typeface="Calibri" pitchFamily="1"/>
              <a:cs typeface="Times New Roman" pitchFamily="18"/>
            </a:endParaRP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None/>
              <a:tabLst/>
            </a:pPr>
            <a:r>
              <a:rPr lang="fr-FR" sz="1200" dirty="0" smtClean="0"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Information financeurs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None/>
              <a:tabLst/>
            </a:pPr>
            <a:r>
              <a:rPr lang="fr-FR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Conventions avec surcoût pour recueil des données par les centres de compétence</a:t>
            </a:r>
            <a:endParaRPr lang="fr-FR" sz="1200" b="0" i="0" u="none" strike="noStrike" kern="1200" spc="0" dirty="0">
              <a:ln>
                <a:noFill/>
              </a:ln>
              <a:solidFill>
                <a:srgbClr val="000000"/>
              </a:solidFill>
              <a:latin typeface="Gill Sans MT" pitchFamily="18"/>
              <a:ea typeface="Calibri" pitchFamily="1"/>
              <a:cs typeface="Times New Roman" pitchFamily="18"/>
            </a:endParaRPr>
          </a:p>
        </p:txBody>
      </p:sp>
      <p:sp>
        <p:nvSpPr>
          <p:cNvPr id="38" name="Connecteur droit 37"/>
          <p:cNvSpPr/>
          <p:nvPr/>
        </p:nvSpPr>
        <p:spPr>
          <a:xfrm>
            <a:off x="6858868" y="5940871"/>
            <a:ext cx="0" cy="36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8587060" y="6289298"/>
            <a:ext cx="1312896" cy="8816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None/>
              <a:tabLst/>
            </a:pPr>
            <a:r>
              <a:rPr lang="fr-FR" sz="12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Printemps 2021</a:t>
            </a:r>
            <a:endParaRPr lang="fr-FR" sz="1200" b="1" i="0" u="none" strike="noStrike" kern="1200" spc="0" dirty="0">
              <a:ln>
                <a:noFill/>
              </a:ln>
              <a:solidFill>
                <a:srgbClr val="000000"/>
              </a:solidFill>
              <a:latin typeface="Gill Sans MT" pitchFamily="18"/>
              <a:ea typeface="Calibri" pitchFamily="1"/>
              <a:cs typeface="Times New Roman" pitchFamily="18"/>
            </a:endParaRP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None/>
              <a:tabLst/>
            </a:pPr>
            <a:r>
              <a:rPr lang="fr-FR" sz="1200" dirty="0" smtClean="0">
                <a:solidFill>
                  <a:srgbClr val="000000"/>
                </a:solidFill>
                <a:latin typeface="Gill Sans MT" pitchFamily="18"/>
                <a:ea typeface="Calibri" pitchFamily="1"/>
                <a:cs typeface="Times New Roman" pitchFamily="18"/>
              </a:rPr>
              <a:t>Signatures des conventions de partenariat</a:t>
            </a:r>
            <a:endParaRPr lang="fr-FR" sz="1200" b="0" i="0" u="none" strike="noStrike" kern="1200" spc="0" dirty="0">
              <a:ln>
                <a:noFill/>
              </a:ln>
              <a:solidFill>
                <a:srgbClr val="000000"/>
              </a:solidFill>
              <a:latin typeface="Gill Sans MT" pitchFamily="18"/>
              <a:ea typeface="Calibri" pitchFamily="1"/>
              <a:cs typeface="Times New Roman" pitchFamily="18"/>
            </a:endParaRPr>
          </a:p>
        </p:txBody>
      </p:sp>
      <p:sp>
        <p:nvSpPr>
          <p:cNvPr id="40" name="Connecteur droit 39"/>
          <p:cNvSpPr/>
          <p:nvPr/>
        </p:nvSpPr>
        <p:spPr>
          <a:xfrm>
            <a:off x="8803084" y="5940871"/>
            <a:ext cx="0" cy="36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85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  <p:bldP spid="15" grpId="0" animBg="1"/>
      <p:bldP spid="16" grpId="0"/>
      <p:bldP spid="18" grpId="0" animBg="1"/>
      <p:bldP spid="33" grpId="0" animBg="1"/>
      <p:bldP spid="35" grpId="0"/>
      <p:bldP spid="36" grpId="0" animBg="1"/>
      <p:bldP spid="37" grpId="0"/>
      <p:bldP spid="38" grpId="0" animBg="1"/>
      <p:bldP spid="39" grpId="0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2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/>
          <a:lstStyle/>
          <a:p>
            <a:r>
              <a:rPr lang="fr-FR" dirty="0" smtClean="0"/>
              <a:t>ANALYSE  des </a:t>
            </a:r>
            <a:r>
              <a:rPr lang="fr-FR" dirty="0" err="1" smtClean="0"/>
              <a:t>resultats</a:t>
            </a:r>
            <a:r>
              <a:rPr lang="fr-FR" dirty="0" smtClean="0"/>
              <a:t> 1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4986660" y="252239"/>
            <a:ext cx="5473922" cy="2376264"/>
            <a:chOff x="4986660" y="252239"/>
            <a:chExt cx="5473922" cy="2376264"/>
          </a:xfrm>
        </p:grpSpPr>
        <p:sp>
          <p:nvSpPr>
            <p:cNvPr id="2" name="Rectangle 1"/>
            <p:cNvSpPr/>
            <p:nvPr/>
          </p:nvSpPr>
          <p:spPr>
            <a:xfrm>
              <a:off x="4986660" y="252239"/>
              <a:ext cx="2664296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Recueil </a:t>
              </a:r>
              <a:r>
                <a:rPr lang="fr-FR" b="1" dirty="0" smtClean="0"/>
                <a:t>590</a:t>
              </a:r>
              <a:r>
                <a:rPr lang="fr-FR" dirty="0" smtClean="0"/>
                <a:t> patients</a:t>
              </a:r>
            </a:p>
            <a:p>
              <a:pPr algn="ctr"/>
              <a:r>
                <a:rPr lang="fr-FR" dirty="0" smtClean="0"/>
                <a:t>26 centres participants</a:t>
              </a:r>
              <a:endParaRPr lang="fr-FR" dirty="0"/>
            </a:p>
          </p:txBody>
        </p:sp>
        <p:cxnSp>
          <p:nvCxnSpPr>
            <p:cNvPr id="4" name="Connecteur droit avec flèche 3"/>
            <p:cNvCxnSpPr>
              <a:stCxn id="2" idx="2"/>
            </p:cNvCxnSpPr>
            <p:nvPr/>
          </p:nvCxnSpPr>
          <p:spPr>
            <a:xfrm>
              <a:off x="6318808" y="1044327"/>
              <a:ext cx="0" cy="792088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4999732" y="1836415"/>
              <a:ext cx="2664296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503</a:t>
              </a:r>
              <a:r>
                <a:rPr lang="fr-FR" dirty="0" smtClean="0"/>
                <a:t> patients</a:t>
              </a:r>
            </a:p>
            <a:p>
              <a:pPr algn="ctr"/>
              <a:r>
                <a:rPr lang="fr-FR" dirty="0" smtClean="0"/>
                <a:t>analysables</a:t>
              </a:r>
              <a:endParaRPr lang="fr-FR" dirty="0"/>
            </a:p>
          </p:txBody>
        </p:sp>
        <p:sp>
          <p:nvSpPr>
            <p:cNvPr id="9" name="Légende à une bordure 1 8"/>
            <p:cNvSpPr/>
            <p:nvPr/>
          </p:nvSpPr>
          <p:spPr>
            <a:xfrm>
              <a:off x="8085924" y="535229"/>
              <a:ext cx="2374658" cy="1810283"/>
            </a:xfrm>
            <a:prstGeom prst="accentCallout1">
              <a:avLst>
                <a:gd name="adj1" fmla="val 48432"/>
                <a:gd name="adj2" fmla="val -5525"/>
                <a:gd name="adj3" fmla="val 48037"/>
                <a:gd name="adj4" fmla="val -74658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tx1">
                      <a:lumMod val="75000"/>
                    </a:schemeClr>
                  </a:solidFill>
                </a:rPr>
                <a:t>Perdus de vue &lt;4ans: 54</a:t>
              </a:r>
            </a:p>
            <a:p>
              <a:pPr algn="ctr"/>
              <a:r>
                <a:rPr lang="fr-FR" sz="1600" dirty="0" smtClean="0">
                  <a:solidFill>
                    <a:schemeClr val="tx1">
                      <a:lumMod val="75000"/>
                    </a:schemeClr>
                  </a:solidFill>
                </a:rPr>
                <a:t>Absence de CRO: 16</a:t>
              </a:r>
            </a:p>
            <a:p>
              <a:pPr algn="ctr"/>
              <a:r>
                <a:rPr lang="fr-FR" sz="1600" dirty="0" smtClean="0">
                  <a:solidFill>
                    <a:schemeClr val="tx1">
                      <a:lumMod val="75000"/>
                    </a:schemeClr>
                  </a:solidFill>
                </a:rPr>
                <a:t>Décès &lt; 4ans: 8</a:t>
              </a:r>
            </a:p>
            <a:p>
              <a:pPr algn="ctr"/>
              <a:r>
                <a:rPr lang="fr-FR" sz="1600" dirty="0" smtClean="0">
                  <a:solidFill>
                    <a:schemeClr val="tx1">
                      <a:lumMod val="75000"/>
                    </a:schemeClr>
                  </a:solidFill>
                </a:rPr>
                <a:t>Long gap: 6</a:t>
              </a:r>
            </a:p>
            <a:p>
              <a:pPr algn="ctr"/>
              <a:r>
                <a:rPr lang="fr-FR" sz="1600" dirty="0" smtClean="0">
                  <a:solidFill>
                    <a:schemeClr val="tx1">
                      <a:lumMod val="75000"/>
                    </a:schemeClr>
                  </a:solidFill>
                </a:rPr>
                <a:t>Autres : 9</a:t>
              </a:r>
              <a:endParaRPr lang="fr-FR" sz="16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8323767"/>
              </p:ext>
            </p:extLst>
          </p:nvPr>
        </p:nvGraphicFramePr>
        <p:xfrm>
          <a:off x="1746300" y="3132559"/>
          <a:ext cx="6984776" cy="394307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64144"/>
                <a:gridCol w="3320632"/>
              </a:tblGrid>
              <a:tr h="352831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Données anamnestiques</a:t>
                      </a:r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</a:tr>
              <a:tr h="357731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Age gestationnel (SA)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37,7 +/- 3,0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7731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Prématurité (n, %)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172 (34,2%)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7731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Sexe ratio</a:t>
                      </a:r>
                      <a:r>
                        <a:rPr lang="fr-FR" sz="1600" baseline="0" dirty="0" smtClean="0"/>
                        <a:t> (M/F)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291/212;</a:t>
                      </a:r>
                      <a:r>
                        <a:rPr lang="fr-FR" sz="1600" baseline="0" dirty="0" smtClean="0"/>
                        <a:t> 57,9% M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7731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Poids de naissance (g)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2580 +/- 696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7731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Diagnostic</a:t>
                      </a:r>
                      <a:r>
                        <a:rPr lang="fr-FR" sz="1600" baseline="0" dirty="0" smtClean="0"/>
                        <a:t> anténatal (n, %)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39 (7,8%) -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7731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Hydramnios (n, %)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173 (34,4%)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7731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Outborn</a:t>
                      </a:r>
                      <a:r>
                        <a:rPr lang="fr-FR" sz="1600" dirty="0" smtClean="0"/>
                        <a:t> (n, %)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178 (35,4%)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7731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VACTERL (n, %)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87 (17,3%)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7731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Autre malformation (n, %)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75 (14,9%)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7731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RGO néonatal (n, %)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189 (32,4%), essentiellement clinique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5123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2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/>
          <a:lstStyle/>
          <a:p>
            <a:r>
              <a:rPr lang="fr-FR" dirty="0" smtClean="0"/>
              <a:t>ANALYSE  des </a:t>
            </a:r>
            <a:r>
              <a:rPr lang="fr-FR" dirty="0" err="1" smtClean="0"/>
              <a:t>resultats</a:t>
            </a:r>
            <a:r>
              <a:rPr lang="fr-FR" dirty="0" smtClean="0"/>
              <a:t> 1</a:t>
            </a:r>
            <a:endParaRPr lang="fr-FR" dirty="0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79698542"/>
              </p:ext>
            </p:extLst>
          </p:nvPr>
        </p:nvGraphicFramePr>
        <p:xfrm>
          <a:off x="1314252" y="2268463"/>
          <a:ext cx="6984776" cy="47856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589996"/>
                <a:gridCol w="2394780"/>
              </a:tblGrid>
              <a:tr h="3501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Données de soin</a:t>
                      </a:r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</a:tr>
              <a:tr h="355003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Age à la chirurgie (j)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 [0 – 11]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5003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Fibroscopie préopératoire (n, %)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123 (24,5%)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96031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Voie d’abord: Thoracotomie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dirty="0" smtClean="0"/>
                        <a:t>droite          </a:t>
                      </a:r>
                      <a:r>
                        <a:rPr lang="fr-FR" sz="16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___________</a:t>
                      </a:r>
                      <a:r>
                        <a:rPr lang="fr-FR" sz="1600" dirty="0" err="1" smtClean="0"/>
                        <a:t>Thoracoscopie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466 (92,6%)</a:t>
                      </a:r>
                    </a:p>
                    <a:p>
                      <a:pPr algn="ctr"/>
                      <a:r>
                        <a:rPr lang="fr-FR" sz="1600" dirty="0" smtClean="0"/>
                        <a:t>34 (6,8%) -6 conversions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5003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Fermeture de</a:t>
                      </a:r>
                      <a:r>
                        <a:rPr lang="fr-FR" sz="1600" baseline="0" dirty="0" smtClean="0"/>
                        <a:t> fistule trachéale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100%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96031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Rétablissement immédiat de continuité </a:t>
                      </a:r>
                      <a:r>
                        <a:rPr lang="fr-FR" sz="1600" dirty="0" err="1" smtClean="0"/>
                        <a:t>oesophagienne</a:t>
                      </a:r>
                      <a:r>
                        <a:rPr lang="fr-FR" sz="1600" baseline="0" dirty="0" smtClean="0"/>
                        <a:t> (n, %)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469 (93,2%)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21584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Gastrostomie (n, %)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33 (6,6%)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5003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Malformation (</a:t>
                      </a:r>
                      <a:r>
                        <a:rPr lang="fr-FR" sz="1600" dirty="0" err="1" smtClean="0"/>
                        <a:t>abdo</a:t>
                      </a:r>
                      <a:r>
                        <a:rPr lang="fr-FR" sz="1600" dirty="0" smtClean="0"/>
                        <a:t>, MAR++)</a:t>
                      </a:r>
                      <a:r>
                        <a:rPr lang="fr-FR" sz="1600" baseline="0" dirty="0" smtClean="0"/>
                        <a:t> associée</a:t>
                      </a:r>
                      <a:r>
                        <a:rPr lang="fr-FR" sz="1600" dirty="0" smtClean="0"/>
                        <a:t> (n, %)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55 (10,9%)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5003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</a:t>
                      </a:r>
                      <a:r>
                        <a:rPr lang="fr-FR" sz="1600" baseline="30000" dirty="0" smtClean="0"/>
                        <a:t>ème</a:t>
                      </a:r>
                      <a:r>
                        <a:rPr lang="fr-FR" sz="1600" dirty="0" smtClean="0"/>
                        <a:t> chirurgie</a:t>
                      </a:r>
                      <a:r>
                        <a:rPr lang="fr-FR" sz="1600" baseline="0" dirty="0" smtClean="0"/>
                        <a:t> thoracique pour AO (n, %)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40 (8,0%)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5003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Autre chirurgie thoracique (n, %)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43 (8,5%)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5003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IPP post-opératoires (n, %)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406 (80,7%)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5003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Age sortie de </a:t>
                      </a:r>
                      <a:r>
                        <a:rPr lang="fr-FR" sz="1600" dirty="0" err="1" smtClean="0"/>
                        <a:t>néonat</a:t>
                      </a:r>
                      <a:r>
                        <a:rPr lang="fr-FR" sz="1600" dirty="0" smtClean="0"/>
                        <a:t> (j)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23 [2 – 380]</a:t>
                      </a:r>
                      <a:endParaRPr lang="fr-FR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llipse 2"/>
          <p:cNvSpPr/>
          <p:nvPr/>
        </p:nvSpPr>
        <p:spPr>
          <a:xfrm>
            <a:off x="6354812" y="2844527"/>
            <a:ext cx="1584176" cy="576064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345386" y="6228903"/>
            <a:ext cx="1584176" cy="576064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rot="16200000">
            <a:off x="7573867" y="4495630"/>
            <a:ext cx="4203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Recos</a:t>
            </a:r>
            <a:r>
              <a:rPr lang="fr-F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PNDS (2008)</a:t>
            </a:r>
            <a:endParaRPr lang="fr-FR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7952060" y="3132559"/>
            <a:ext cx="1399359" cy="157082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7952060" y="4703379"/>
            <a:ext cx="1399359" cy="181355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Flowchar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4852" y="252239"/>
            <a:ext cx="3393216" cy="1474987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1242244" y="3348583"/>
            <a:ext cx="7128792" cy="576064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9495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5" grpId="0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21967229"/>
              </p:ext>
            </p:extLst>
          </p:nvPr>
        </p:nvGraphicFramePr>
        <p:xfrm>
          <a:off x="5346700" y="1836415"/>
          <a:ext cx="5040560" cy="551721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394249"/>
                <a:gridCol w="1646311"/>
              </a:tblGrid>
              <a:tr h="265992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Suivi à 6-9 ans</a:t>
                      </a:r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</a:tr>
              <a:tr h="258169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Etat nutritionnel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58169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          - médiane z-score</a:t>
                      </a:r>
                      <a:r>
                        <a:rPr lang="fr-FR" sz="1400" baseline="0" dirty="0" smtClean="0"/>
                        <a:t> d’IMC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-0,42 [-9,42</a:t>
                      </a:r>
                      <a:r>
                        <a:rPr lang="fr-FR" sz="1400" baseline="0" dirty="0" smtClean="0"/>
                        <a:t> - +5,32]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499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         - IOTF maigreur / surpoids-obésité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12,0% / 10,8%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60729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         - Reflux </a:t>
                      </a:r>
                      <a:r>
                        <a:rPr lang="fr-FR" sz="1400" dirty="0" err="1" smtClean="0"/>
                        <a:t>gastro</a:t>
                      </a:r>
                      <a:r>
                        <a:rPr lang="fr-FR" sz="1400" dirty="0" smtClean="0"/>
                        <a:t>-</a:t>
                      </a:r>
                      <a:r>
                        <a:rPr lang="fr-FR" sz="1400" dirty="0" err="1" smtClean="0"/>
                        <a:t>oesophagien</a:t>
                      </a:r>
                      <a:r>
                        <a:rPr lang="fr-FR" sz="1400" dirty="0" smtClean="0"/>
                        <a:t> 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52/291 (17,9%)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658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         - IPP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67/301  (22,3%)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6588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         - </a:t>
                      </a:r>
                      <a:r>
                        <a:rPr lang="fr-FR" sz="1400" b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pHmétrie</a:t>
                      </a:r>
                      <a:r>
                        <a:rPr lang="fr-FR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 &lt; 9</a:t>
                      </a:r>
                      <a:r>
                        <a:rPr lang="fr-FR" sz="14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ans</a:t>
                      </a:r>
                      <a:endParaRPr lang="fr-FR" sz="14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261 (51,9%)</a:t>
                      </a:r>
                      <a:endParaRPr lang="fr-FR" sz="14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6588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         - TOGD 6</a:t>
                      </a:r>
                      <a:r>
                        <a:rPr lang="fr-FR" sz="14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- 9</a:t>
                      </a:r>
                      <a:r>
                        <a:rPr lang="fr-FR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ans</a:t>
                      </a:r>
                      <a:endParaRPr lang="fr-FR" sz="14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116 (23,1%)</a:t>
                      </a:r>
                      <a:endParaRPr lang="fr-FR" sz="14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58169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Etat respiratoire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58169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          - Antécédents</a:t>
                      </a:r>
                      <a:r>
                        <a:rPr lang="fr-FR" sz="1400" baseline="0" dirty="0" smtClean="0"/>
                        <a:t> respiratoires 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176/295 (59,7%)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58169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          - Traitement de fond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102/293 (47,8%)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58169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         - Traitement </a:t>
                      </a:r>
                      <a:r>
                        <a:rPr lang="fr-FR" sz="1400" dirty="0" err="1" smtClean="0"/>
                        <a:t>aigü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84/292</a:t>
                      </a:r>
                      <a:r>
                        <a:rPr lang="fr-FR" sz="1400" baseline="0" dirty="0" smtClean="0"/>
                        <a:t> (28,8%)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58169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          - EFR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216 (42,9%)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58169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Suivi</a:t>
                      </a:r>
                      <a:r>
                        <a:rPr lang="fr-FR" sz="14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orthopédique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58169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         - Radiographie du thorax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406 (82,7%)</a:t>
                      </a:r>
                      <a:endParaRPr lang="fr-FR" sz="14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58169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         - Anomalie</a:t>
                      </a:r>
                      <a:r>
                        <a:rPr lang="fr-FR" sz="14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de paroi thoracique</a:t>
                      </a:r>
                      <a:endParaRPr lang="fr-FR" sz="14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258 (67,9%)</a:t>
                      </a:r>
                      <a:endParaRPr lang="fr-FR" sz="14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58169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         - Anomalies</a:t>
                      </a:r>
                      <a:r>
                        <a:rPr lang="fr-FR" sz="14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du rachis</a:t>
                      </a:r>
                      <a:endParaRPr lang="fr-FR" sz="14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72 (18,7%) dont scoliose</a:t>
                      </a:r>
                      <a:r>
                        <a:rPr lang="fr-FR" sz="14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45 (11,7%)</a:t>
                      </a:r>
                      <a:endParaRPr lang="fr-FR" sz="14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itre 2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/>
          <a:lstStyle/>
          <a:p>
            <a:r>
              <a:rPr lang="fr-FR" dirty="0" smtClean="0"/>
              <a:t>ANALYSE  des </a:t>
            </a:r>
            <a:r>
              <a:rPr lang="fr-FR" dirty="0" err="1" smtClean="0"/>
              <a:t>resultats</a:t>
            </a:r>
            <a:r>
              <a:rPr lang="fr-FR" dirty="0" smtClean="0"/>
              <a:t> 1</a:t>
            </a:r>
            <a:endParaRPr lang="fr-FR" dirty="0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21967229"/>
              </p:ext>
            </p:extLst>
          </p:nvPr>
        </p:nvGraphicFramePr>
        <p:xfrm>
          <a:off x="306140" y="2268463"/>
          <a:ext cx="4752528" cy="413700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80399"/>
                <a:gridCol w="1772129"/>
              </a:tblGrid>
              <a:tr h="265992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Suivi à 1 an</a:t>
                      </a:r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</a:tr>
              <a:tr h="258169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Complications chirurgicales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113 (22,5%)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58169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          - </a:t>
                      </a:r>
                      <a:r>
                        <a:rPr lang="fr-FR" sz="1400" dirty="0" err="1" smtClean="0"/>
                        <a:t>Reperméabilisation</a:t>
                      </a:r>
                      <a:r>
                        <a:rPr lang="fr-FR" sz="1400" dirty="0" smtClean="0"/>
                        <a:t> de fistule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11 (2,2%)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499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         - Fuite anastomotique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9 (1,8%)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58169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          - Sténose anastomotique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97 (19,3%)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60729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Chirurgie abdominale</a:t>
                      </a:r>
                      <a:endParaRPr lang="fr-FR" sz="14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165 (32,8%)</a:t>
                      </a:r>
                      <a:endParaRPr lang="fr-FR" sz="14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60729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         dont chirurgie anti-reflux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38 (7,6%)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658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         dont </a:t>
                      </a:r>
                      <a:r>
                        <a:rPr lang="fr-FR" sz="1400" dirty="0" err="1" smtClean="0"/>
                        <a:t>gastrostomie</a:t>
                      </a:r>
                      <a:r>
                        <a:rPr lang="fr-FR" sz="1400" dirty="0" smtClean="0"/>
                        <a:t> (n, %)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44 (12,5%)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58169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Ré-hospitalisations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83/140 (59,3%)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58169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          - Motif respiratoire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40/110 </a:t>
                      </a:r>
                      <a:r>
                        <a:rPr lang="fr-FR" sz="1400" dirty="0" smtClean="0"/>
                        <a:t>(36,40</a:t>
                      </a:r>
                      <a:r>
                        <a:rPr lang="fr-FR" sz="1400" dirty="0" smtClean="0"/>
                        <a:t>%)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58169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          - Motif digestif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39/109 </a:t>
                      </a:r>
                      <a:r>
                        <a:rPr lang="fr-FR" sz="1400" dirty="0" smtClean="0"/>
                        <a:t>(35,8</a:t>
                      </a:r>
                      <a:r>
                        <a:rPr lang="fr-FR" sz="1400" dirty="0" smtClean="0"/>
                        <a:t>%)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58169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IPP à 1 an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Trop peu de données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58169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Age sortie de </a:t>
                      </a:r>
                      <a:r>
                        <a:rPr lang="fr-FR" sz="1400" dirty="0" err="1" smtClean="0"/>
                        <a:t>néonat</a:t>
                      </a:r>
                      <a:r>
                        <a:rPr lang="fr-FR" sz="1400" dirty="0" smtClean="0"/>
                        <a:t> (j)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23 [2 – 380]</a:t>
                      </a:r>
                      <a:endParaRPr lang="fr-FR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llipse 2"/>
          <p:cNvSpPr/>
          <p:nvPr/>
        </p:nvSpPr>
        <p:spPr>
          <a:xfrm>
            <a:off x="8947100" y="6084887"/>
            <a:ext cx="1584176" cy="504056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47100" y="5580831"/>
            <a:ext cx="1584176" cy="432048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Flowchar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4852" y="252239"/>
            <a:ext cx="3393216" cy="1474987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8947100" y="3708623"/>
            <a:ext cx="1584176" cy="432048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0246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2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/>
          <a:lstStyle/>
          <a:p>
            <a:r>
              <a:rPr lang="fr-FR" dirty="0" smtClean="0"/>
              <a:t>ANALYSE  des </a:t>
            </a:r>
            <a:r>
              <a:rPr lang="fr-FR" dirty="0" err="1" smtClean="0"/>
              <a:t>resultats</a:t>
            </a:r>
            <a:r>
              <a:rPr lang="fr-FR" dirty="0" smtClean="0"/>
              <a:t> 2</a:t>
            </a:r>
            <a:endParaRPr lang="fr-FR" dirty="0"/>
          </a:p>
        </p:txBody>
      </p:sp>
      <p:grpSp>
        <p:nvGrpSpPr>
          <p:cNvPr id="23" name="Groupe 22"/>
          <p:cNvGrpSpPr/>
          <p:nvPr/>
        </p:nvGrpSpPr>
        <p:grpSpPr>
          <a:xfrm>
            <a:off x="3186460" y="252239"/>
            <a:ext cx="7274122" cy="3744416"/>
            <a:chOff x="3186460" y="252239"/>
            <a:chExt cx="7274122" cy="3744416"/>
          </a:xfrm>
        </p:grpSpPr>
        <p:grpSp>
          <p:nvGrpSpPr>
            <p:cNvPr id="3" name="Groupe 7"/>
            <p:cNvGrpSpPr/>
            <p:nvPr/>
          </p:nvGrpSpPr>
          <p:grpSpPr>
            <a:xfrm>
              <a:off x="4986660" y="252239"/>
              <a:ext cx="5473922" cy="2376264"/>
              <a:chOff x="4986660" y="252239"/>
              <a:chExt cx="5473922" cy="2376264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4986660" y="252239"/>
                <a:ext cx="2664296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Recueil </a:t>
                </a:r>
                <a:r>
                  <a:rPr lang="fr-FR" b="1" dirty="0" smtClean="0"/>
                  <a:t>590</a:t>
                </a:r>
                <a:r>
                  <a:rPr lang="fr-FR" dirty="0" smtClean="0"/>
                  <a:t> patients</a:t>
                </a:r>
              </a:p>
              <a:p>
                <a:pPr algn="ctr"/>
                <a:r>
                  <a:rPr lang="fr-FR" dirty="0" smtClean="0"/>
                  <a:t>26 centres participants</a:t>
                </a:r>
                <a:endParaRPr lang="fr-FR" dirty="0"/>
              </a:p>
            </p:txBody>
          </p:sp>
          <p:cxnSp>
            <p:nvCxnSpPr>
              <p:cNvPr id="4" name="Connecteur droit avec flèche 3"/>
              <p:cNvCxnSpPr>
                <a:stCxn id="2" idx="2"/>
              </p:cNvCxnSpPr>
              <p:nvPr/>
            </p:nvCxnSpPr>
            <p:spPr>
              <a:xfrm>
                <a:off x="6318808" y="1044327"/>
                <a:ext cx="0" cy="792088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/>
              <p:cNvSpPr/>
              <p:nvPr/>
            </p:nvSpPr>
            <p:spPr>
              <a:xfrm>
                <a:off x="4999732" y="1836415"/>
                <a:ext cx="2664296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smtClean="0"/>
                  <a:t>503</a:t>
                </a:r>
                <a:r>
                  <a:rPr lang="fr-FR" dirty="0" smtClean="0"/>
                  <a:t> patients</a:t>
                </a:r>
              </a:p>
              <a:p>
                <a:pPr algn="ctr"/>
                <a:r>
                  <a:rPr lang="fr-FR" dirty="0" smtClean="0"/>
                  <a:t>analysables</a:t>
                </a:r>
                <a:endParaRPr lang="fr-FR" dirty="0"/>
              </a:p>
            </p:txBody>
          </p:sp>
          <p:sp>
            <p:nvSpPr>
              <p:cNvPr id="9" name="Légende à une bordure 1 8"/>
              <p:cNvSpPr/>
              <p:nvPr/>
            </p:nvSpPr>
            <p:spPr>
              <a:xfrm>
                <a:off x="8085924" y="535229"/>
                <a:ext cx="2374658" cy="1810283"/>
              </a:xfrm>
              <a:prstGeom prst="accentCallout1">
                <a:avLst>
                  <a:gd name="adj1" fmla="val 48432"/>
                  <a:gd name="adj2" fmla="val -5525"/>
                  <a:gd name="adj3" fmla="val 47631"/>
                  <a:gd name="adj4" fmla="val -74658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dirty="0" smtClean="0">
                    <a:solidFill>
                      <a:schemeClr val="tx1">
                        <a:lumMod val="75000"/>
                      </a:schemeClr>
                    </a:solidFill>
                  </a:rPr>
                  <a:t>Perdus de vue &lt;4ans: 54</a:t>
                </a:r>
              </a:p>
              <a:p>
                <a:pPr algn="ctr"/>
                <a:r>
                  <a:rPr lang="fr-FR" sz="1600" dirty="0" smtClean="0">
                    <a:solidFill>
                      <a:schemeClr val="tx1">
                        <a:lumMod val="75000"/>
                      </a:schemeClr>
                    </a:solidFill>
                  </a:rPr>
                  <a:t>Absence de CRO: 16</a:t>
                </a:r>
              </a:p>
              <a:p>
                <a:pPr algn="ctr"/>
                <a:r>
                  <a:rPr lang="fr-FR" sz="1600" dirty="0" smtClean="0">
                    <a:solidFill>
                      <a:schemeClr val="tx1">
                        <a:lumMod val="75000"/>
                      </a:schemeClr>
                    </a:solidFill>
                  </a:rPr>
                  <a:t>Décès &lt; 4ans: 8</a:t>
                </a:r>
              </a:p>
              <a:p>
                <a:pPr algn="ctr"/>
                <a:r>
                  <a:rPr lang="fr-FR" sz="1600" dirty="0" smtClean="0">
                    <a:solidFill>
                      <a:schemeClr val="tx1">
                        <a:lumMod val="75000"/>
                      </a:schemeClr>
                    </a:solidFill>
                  </a:rPr>
                  <a:t>Long gap: 6</a:t>
                </a:r>
              </a:p>
              <a:p>
                <a:pPr algn="ctr"/>
                <a:r>
                  <a:rPr lang="fr-FR" sz="1600" dirty="0" smtClean="0">
                    <a:solidFill>
                      <a:schemeClr val="tx1">
                        <a:lumMod val="75000"/>
                      </a:schemeClr>
                    </a:solidFill>
                  </a:rPr>
                  <a:t>Autres : 9</a:t>
                </a:r>
                <a:endParaRPr lang="fr-FR" sz="16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12" name="Connecteur droit avec flèche 11"/>
            <p:cNvCxnSpPr/>
            <p:nvPr/>
          </p:nvCxnSpPr>
          <p:spPr>
            <a:xfrm flipH="1">
              <a:off x="5562724" y="2700511"/>
              <a:ext cx="792088" cy="36004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>
              <a:off x="6426820" y="2700511"/>
              <a:ext cx="792088" cy="28803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186460" y="3204567"/>
              <a:ext cx="2952328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216</a:t>
              </a:r>
              <a:r>
                <a:rPr lang="fr-FR" dirty="0" smtClean="0"/>
                <a:t> </a:t>
              </a:r>
              <a:r>
                <a:rPr lang="fr-FR" dirty="0" smtClean="0"/>
                <a:t>patients (42,9%)</a:t>
              </a:r>
              <a:endParaRPr lang="fr-FR" dirty="0" smtClean="0"/>
            </a:p>
            <a:p>
              <a:pPr algn="ctr"/>
              <a:r>
                <a:rPr lang="fr-FR" dirty="0" smtClean="0"/>
                <a:t>Avec </a:t>
              </a:r>
              <a:r>
                <a:rPr lang="fr-FR" dirty="0" err="1" smtClean="0"/>
                <a:t>EFRs</a:t>
              </a:r>
              <a:r>
                <a:rPr lang="fr-FR" dirty="0" smtClean="0"/>
                <a:t> interprétables</a:t>
              </a:r>
              <a:endParaRPr lang="fr-FR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70836" y="3204567"/>
              <a:ext cx="2664296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287</a:t>
              </a:r>
              <a:r>
                <a:rPr lang="fr-FR" dirty="0" smtClean="0"/>
                <a:t> </a:t>
              </a:r>
              <a:r>
                <a:rPr lang="fr-FR" dirty="0" smtClean="0"/>
                <a:t>patients (57,1%)</a:t>
              </a:r>
              <a:endParaRPr lang="fr-FR" dirty="0" smtClean="0"/>
            </a:p>
            <a:p>
              <a:pPr algn="ctr"/>
              <a:r>
                <a:rPr lang="fr-FR" dirty="0" smtClean="0"/>
                <a:t>Sans </a:t>
              </a:r>
              <a:r>
                <a:rPr lang="fr-FR" dirty="0" err="1" smtClean="0"/>
                <a:t>EFRs</a:t>
              </a:r>
              <a:endParaRPr lang="fr-FR" dirty="0"/>
            </a:p>
          </p:txBody>
        </p:sp>
      </p:grpSp>
      <p:graphicFrame>
        <p:nvGraphicFramePr>
          <p:cNvPr id="24" name="Tableau 23"/>
          <p:cNvGraphicFramePr>
            <a:graphicFrameLocks noGrp="1"/>
          </p:cNvGraphicFramePr>
          <p:nvPr/>
        </p:nvGraphicFramePr>
        <p:xfrm>
          <a:off x="450156" y="4644727"/>
          <a:ext cx="4896544" cy="158417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213506"/>
                <a:gridCol w="2683038"/>
              </a:tblGrid>
              <a:tr h="3461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>
                          <a:latin typeface="Arial" pitchFamily="34" charset="0"/>
                          <a:cs typeface="Arial" pitchFamily="34" charset="0"/>
                        </a:rPr>
                        <a:t>CVF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1,35 [0,54 - 3,37]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61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Z </a:t>
                      </a:r>
                      <a:r>
                        <a:rPr lang="fr-FR" sz="16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score CVF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 -0,949 [-5,374 - +3,006]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61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VEMS%CVF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90,4 [59,2 - 100,8]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4557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Z score </a:t>
                      </a:r>
                      <a:r>
                        <a:rPr lang="fr-FR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VEMS/CVF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0,084 [-3,5 - +2,4]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l="6376" t="1671" r="7548" b="7985"/>
          <a:stretch>
            <a:fillRect/>
          </a:stretch>
        </p:blipFill>
        <p:spPr bwMode="auto">
          <a:xfrm>
            <a:off x="5922764" y="4212678"/>
            <a:ext cx="4176464" cy="324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5123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200528  MODELE PPT FIMATHO V8">
  <a:themeElements>
    <a:clrScheme name="FIMATHO">
      <a:dk1>
        <a:srgbClr val="5B5C5F"/>
      </a:dk1>
      <a:lt1>
        <a:sysClr val="window" lastClr="FFFFFF"/>
      </a:lt1>
      <a:dk2>
        <a:srgbClr val="0A6D9A"/>
      </a:dk2>
      <a:lt2>
        <a:srgbClr val="F2F2F2"/>
      </a:lt2>
      <a:accent1>
        <a:srgbClr val="A6A6A6"/>
      </a:accent1>
      <a:accent2>
        <a:srgbClr val="C8368D"/>
      </a:accent2>
      <a:accent3>
        <a:srgbClr val="92D050"/>
      </a:accent3>
      <a:accent4>
        <a:srgbClr val="00B0F0"/>
      </a:accent4>
      <a:accent5>
        <a:srgbClr val="0070C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1" id="{FF18E81B-8307-4030-9B96-19048C3E020E}" vid="{4A857789-1760-4E2E-B275-86120537A89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20200528  MODELE PPT FIMATHO V8</Template>
  <TotalTime>530</TotalTime>
  <Words>2535</Words>
  <Application>Microsoft Office PowerPoint</Application>
  <PresentationFormat>Personnalisé</PresentationFormat>
  <Paragraphs>555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20200528  MODELE PPT FIMATHO V8</vt:lpstr>
      <vt:lpstr>Une étude sur le registre national CRACMO  Investigateur principal: service de chirurgie pédiatrique du CHU d’Angers</vt:lpstr>
      <vt:lpstr>contexte</vt:lpstr>
      <vt:lpstr>contexte</vt:lpstr>
      <vt:lpstr>methodologie</vt:lpstr>
      <vt:lpstr>Calendrier de l’etude</vt:lpstr>
      <vt:lpstr>ANALYSE  des resultats 1</vt:lpstr>
      <vt:lpstr>ANALYSE  des resultats 1</vt:lpstr>
      <vt:lpstr>ANALYSE  des resultats 1</vt:lpstr>
      <vt:lpstr>ANALYSE  des resultats 2</vt:lpstr>
      <vt:lpstr>ANALYSE  des resultats 2</vt:lpstr>
      <vt:lpstr>ANALYSE  des resultats 2</vt:lpstr>
      <vt:lpstr>ANALYSE  des resultats 3</vt:lpstr>
      <vt:lpstr>ANALYSE  des resultats 3</vt:lpstr>
      <vt:lpstr>ANALYSE  des resultats 3</vt:lpstr>
      <vt:lpstr>ANALYSE  des resultats 3</vt:lpstr>
      <vt:lpstr>ANALYSE  des resultats 4</vt:lpstr>
      <vt:lpstr>ANALYSE  des resultats 4</vt:lpstr>
      <vt:lpstr>ANALYSE  des resultats 4</vt:lpstr>
      <vt:lpstr>Conclusions</vt:lpstr>
      <vt:lpstr>Conclusions</vt:lpstr>
      <vt:lpstr>investigateurs angevins</vt:lpstr>
    </vt:vector>
  </TitlesOfParts>
  <Company>Centre Hospitalier Universitaire d'Angers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SCHMITT FRANCOISE</dc:creator>
  <cp:lastModifiedBy>HP</cp:lastModifiedBy>
  <cp:revision>114</cp:revision>
  <dcterms:created xsi:type="dcterms:W3CDTF">2021-06-17T11:02:40Z</dcterms:created>
  <dcterms:modified xsi:type="dcterms:W3CDTF">2023-06-13T05:31:13Z</dcterms:modified>
</cp:coreProperties>
</file>