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MhWnapVlx/UUR+MBzibnlQXgV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Ajouter logos des différents centres </a:t>
            </a: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Réalisation du questionnaire entre Septembre 2021 et Février 2022.</a:t>
            </a:r>
            <a:endParaRPr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30aa770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30aa7706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Lille / Amiens / Paris / Caen / Dijon / Lyon / Strasbourg / Nancy/ Orléans / Angers / Grenoble / Toulouse / Clermont </a:t>
            </a:r>
            <a:endParaRPr/>
          </a:p>
        </p:txBody>
      </p:sp>
      <p:sp>
        <p:nvSpPr>
          <p:cNvPr id="153" name="Google Shape;153;g1330aa7706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30aa7706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30aa7706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g1330aa77064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3" name="Google Shape;23;p9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6" name="Google Shape;36;p11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524000" y="296563"/>
            <a:ext cx="9144000" cy="315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fr-FR" sz="4400" dirty="0"/>
              <a:t>PRÉVENTION DES TROUBLES ALIMENTAIRES PÉDIATRIQUES CHEZ LES ENFANTS A RISQUE</a:t>
            </a:r>
            <a:br>
              <a:rPr lang="fr-FR" sz="4400" dirty="0"/>
            </a:br>
            <a:r>
              <a:rPr lang="fr-FR" sz="4400" dirty="0"/>
              <a:t>(Hors prématurés)</a:t>
            </a:r>
            <a:endParaRPr sz="4400"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24000" y="429401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fr-FR" sz="2800"/>
              <a:t>Vers des recommandations nationales de bonne pratique. </a:t>
            </a:r>
            <a:endParaRPr sz="28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2397CF-39C6-CB52-612F-0EEC205F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44" y="5121898"/>
            <a:ext cx="2197524" cy="11510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A25CC6-F5A1-97C9-8373-C62378EBC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293" y="5121898"/>
            <a:ext cx="1563413" cy="11510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21845B-DB50-29A7-C22E-A78592D8B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331" y="5138099"/>
            <a:ext cx="1210268" cy="1147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60754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Objectif principal = établir des recommandations de bonnes pratiques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Pour les services prenant en charge: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1955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60"/>
              <a:buFont typeface="Corbel"/>
              <a:buChar char="-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Des nourrissons, né à terme, et âgé de 0 à 2 mois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1955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60"/>
              <a:buFont typeface="Corbel"/>
              <a:buChar char="-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Présentant des pathologies à risque de trouble alimentaire pédiatrique (hernie diaphragmatique, atrésie de l’œsophage, syndrome de grêle court hors ECUN du prématuré, maladie de Hirschsprung, omphalocèle,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laparoschisis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, diarrhées sévères du nouveau-né, POIC, fentes labio-palatines, syndrome de Pierre Robin, malformations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cranio-faciales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rares, cardiopathies congénitales complexes). 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Afin de limiter la prévalence des difficultés alimentaires. 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1145892" y="548701"/>
            <a:ext cx="9866878" cy="1419984"/>
            <a:chOff x="2892" y="828619"/>
            <a:chExt cx="9866878" cy="1419984"/>
          </a:xfrm>
        </p:grpSpPr>
        <p:sp>
          <p:nvSpPr>
            <p:cNvPr id="115" name="Google Shape;115;p4"/>
            <p:cNvSpPr/>
            <p:nvPr/>
          </p:nvSpPr>
          <p:spPr>
            <a:xfrm>
              <a:off x="2892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525B1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707669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Etudes des pratiques professionnelles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155729" y="82861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3860506" y="82861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Envoi du questionnaire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6345885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7050662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Premiers résultats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42792" y="2388973"/>
            <a:ext cx="9872871" cy="375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Création d’un groupe de travail </a:t>
            </a:r>
            <a:r>
              <a:rPr lang="fr-FR" sz="2900" dirty="0" err="1">
                <a:solidFill>
                  <a:schemeClr val="accent1">
                    <a:lumMod val="50000"/>
                  </a:schemeClr>
                </a:solidFill>
              </a:rPr>
              <a:t>pluri-professionnel</a:t>
            </a: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 afin de créer le questionnaire: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4 orthophonistes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6 pédiatres 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2 diététicienne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4 IPDE ou IDE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2 kinésithérapeutes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2 psychomotriciennes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Venant de Paris, Lyon, Dijon, Lille et Limoges. 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521" y="3027063"/>
            <a:ext cx="4024151" cy="19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5"/>
          <p:cNvGrpSpPr/>
          <p:nvPr/>
        </p:nvGrpSpPr>
        <p:grpSpPr>
          <a:xfrm>
            <a:off x="1145892" y="548701"/>
            <a:ext cx="9866878" cy="1419984"/>
            <a:chOff x="2892" y="828619"/>
            <a:chExt cx="9866878" cy="1419984"/>
          </a:xfrm>
        </p:grpSpPr>
        <p:sp>
          <p:nvSpPr>
            <p:cNvPr id="129" name="Google Shape;129;p5"/>
            <p:cNvSpPr/>
            <p:nvPr/>
          </p:nvSpPr>
          <p:spPr>
            <a:xfrm>
              <a:off x="2892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707669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Etudes des pratiques professionnelles</a:t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155729" y="82861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7C891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3860506" y="82861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Envoi du questionnaire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345885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7050662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Premiers résultats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834000" y="2639450"/>
            <a:ext cx="10490700" cy="3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3000" u="sng" dirty="0">
                <a:solidFill>
                  <a:schemeClr val="accent1">
                    <a:lumMod val="50000"/>
                  </a:schemeClr>
                </a:solidFill>
              </a:rPr>
              <a:t>Questionnaire final: 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- Version en ligne</a:t>
            </a:r>
            <a:endParaRPr sz="30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2336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Font typeface="Corbel"/>
              <a:buChar char="-"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38 questions au total (dont 10 de présentation)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2336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Font typeface="Corbel"/>
              <a:buChar char="-"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Envoyé via la filière FIMATHO aux différents centres de références 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Corbel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6"/>
          <p:cNvGrpSpPr/>
          <p:nvPr/>
        </p:nvGrpSpPr>
        <p:grpSpPr>
          <a:xfrm>
            <a:off x="1145892" y="548701"/>
            <a:ext cx="9866878" cy="1419984"/>
            <a:chOff x="2892" y="828619"/>
            <a:chExt cx="9866878" cy="1419984"/>
          </a:xfrm>
        </p:grpSpPr>
        <p:sp>
          <p:nvSpPr>
            <p:cNvPr id="142" name="Google Shape;142;p6"/>
            <p:cNvSpPr/>
            <p:nvPr/>
          </p:nvSpPr>
          <p:spPr>
            <a:xfrm>
              <a:off x="2892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707669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Etudes des pratiques professionnelles</a:t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155729" y="82861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3860506" y="82861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Envoi du questionnaire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345885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D3E06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7050662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Premiers résultats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336226" y="2412050"/>
            <a:ext cx="10203300" cy="3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151 questionnaires complétés partiellement ou complètement.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Entre mi-mars 2022 et début juin 2022.</a:t>
            </a: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lang="fr-FR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Revue complète de la littérature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dirty="0"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dirty="0"/>
          </a:p>
        </p:txBody>
      </p:sp>
      <p:pic>
        <p:nvPicPr>
          <p:cNvPr id="149" name="Google Shape;1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200" y="3958625"/>
            <a:ext cx="4688874" cy="23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1330aa77064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911" y="507000"/>
            <a:ext cx="7904825" cy="55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330aa77064_0_12"/>
          <p:cNvSpPr/>
          <p:nvPr/>
        </p:nvSpPr>
        <p:spPr>
          <a:xfrm>
            <a:off x="5825400" y="507000"/>
            <a:ext cx="675000" cy="62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330aa77064_0_12"/>
          <p:cNvSpPr/>
          <p:nvPr/>
        </p:nvSpPr>
        <p:spPr>
          <a:xfrm>
            <a:off x="5825400" y="2153000"/>
            <a:ext cx="541200" cy="4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330aa77064_0_12"/>
          <p:cNvSpPr/>
          <p:nvPr/>
        </p:nvSpPr>
        <p:spPr>
          <a:xfrm>
            <a:off x="5977800" y="15777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330aa77064_0_12"/>
          <p:cNvSpPr/>
          <p:nvPr/>
        </p:nvSpPr>
        <p:spPr>
          <a:xfrm>
            <a:off x="4594500" y="1456675"/>
            <a:ext cx="391200" cy="35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30aa77064_0_12"/>
          <p:cNvSpPr/>
          <p:nvPr/>
        </p:nvSpPr>
        <p:spPr>
          <a:xfrm>
            <a:off x="7074475" y="3712750"/>
            <a:ext cx="391200" cy="35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330aa77064_0_12"/>
          <p:cNvSpPr/>
          <p:nvPr/>
        </p:nvSpPr>
        <p:spPr>
          <a:xfrm>
            <a:off x="6924475" y="2726150"/>
            <a:ext cx="541200" cy="4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330aa77064_0_12"/>
          <p:cNvSpPr/>
          <p:nvPr/>
        </p:nvSpPr>
        <p:spPr>
          <a:xfrm>
            <a:off x="7876250" y="20246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330aa77064_0_12"/>
          <p:cNvSpPr/>
          <p:nvPr/>
        </p:nvSpPr>
        <p:spPr>
          <a:xfrm>
            <a:off x="7329425" y="18117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330aa77064_0_12"/>
          <p:cNvSpPr/>
          <p:nvPr/>
        </p:nvSpPr>
        <p:spPr>
          <a:xfrm>
            <a:off x="7599425" y="40679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330aa77064_0_12"/>
          <p:cNvSpPr/>
          <p:nvPr/>
        </p:nvSpPr>
        <p:spPr>
          <a:xfrm>
            <a:off x="6247800" y="43019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330aa77064_0_12"/>
          <p:cNvSpPr/>
          <p:nvPr/>
        </p:nvSpPr>
        <p:spPr>
          <a:xfrm>
            <a:off x="5349300" y="519320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330aa77064_0_12"/>
          <p:cNvSpPr/>
          <p:nvPr/>
        </p:nvSpPr>
        <p:spPr>
          <a:xfrm>
            <a:off x="4655100" y="263480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330aa77064_0_12"/>
          <p:cNvSpPr/>
          <p:nvPr/>
        </p:nvSpPr>
        <p:spPr>
          <a:xfrm>
            <a:off x="5435975" y="263480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330aa77064_0_12"/>
          <p:cNvSpPr txBox="1"/>
          <p:nvPr/>
        </p:nvSpPr>
        <p:spPr>
          <a:xfrm>
            <a:off x="757325" y="652150"/>
            <a:ext cx="225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8761D"/>
                </a:solidFill>
                <a:latin typeface="Corbel"/>
                <a:ea typeface="Corbel"/>
                <a:cs typeface="Corbel"/>
                <a:sym typeface="Corbel"/>
              </a:rPr>
              <a:t>IDE/ IPDE </a:t>
            </a:r>
            <a:endParaRPr sz="3000" b="1">
              <a:solidFill>
                <a:srgbClr val="38761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g1330aa77064_0_12"/>
          <p:cNvSpPr txBox="1"/>
          <p:nvPr/>
        </p:nvSpPr>
        <p:spPr>
          <a:xfrm>
            <a:off x="557475" y="1912925"/>
            <a:ext cx="2250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b="1">
                <a:solidFill>
                  <a:srgbClr val="A4B724"/>
                </a:solidFill>
                <a:latin typeface="Corbel"/>
                <a:ea typeface="Corbel"/>
                <a:cs typeface="Corbel"/>
                <a:sym typeface="Corbel"/>
              </a:rPr>
              <a:t>Pédiatre</a:t>
            </a:r>
            <a:endParaRPr sz="2900" b="1">
              <a:solidFill>
                <a:srgbClr val="A4B72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1" name="Google Shape;171;g1330aa77064_0_12"/>
          <p:cNvSpPr txBox="1"/>
          <p:nvPr/>
        </p:nvSpPr>
        <p:spPr>
          <a:xfrm>
            <a:off x="557475" y="4901600"/>
            <a:ext cx="33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525B13"/>
                </a:solidFill>
                <a:latin typeface="Corbel"/>
                <a:ea typeface="Corbel"/>
                <a:cs typeface="Corbel"/>
                <a:sym typeface="Corbel"/>
              </a:rPr>
              <a:t>Orthophoniste</a:t>
            </a:r>
            <a:endParaRPr sz="3000" b="1">
              <a:solidFill>
                <a:srgbClr val="525B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g1330aa77064_0_12"/>
          <p:cNvSpPr txBox="1"/>
          <p:nvPr/>
        </p:nvSpPr>
        <p:spPr>
          <a:xfrm>
            <a:off x="8251450" y="652150"/>
            <a:ext cx="315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525B13"/>
                </a:solidFill>
                <a:latin typeface="Corbel"/>
                <a:ea typeface="Corbel"/>
                <a:cs typeface="Corbel"/>
                <a:sym typeface="Corbel"/>
              </a:rPr>
              <a:t>Kinésithérapeute</a:t>
            </a:r>
            <a:endParaRPr sz="3000" b="1">
              <a:solidFill>
                <a:srgbClr val="525B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g1330aa77064_0_12"/>
          <p:cNvSpPr txBox="1"/>
          <p:nvPr/>
        </p:nvSpPr>
        <p:spPr>
          <a:xfrm>
            <a:off x="8772550" y="2040575"/>
            <a:ext cx="262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A4B724"/>
                </a:solidFill>
                <a:latin typeface="Corbel"/>
                <a:ea typeface="Corbel"/>
                <a:cs typeface="Corbel"/>
                <a:sym typeface="Corbel"/>
              </a:rPr>
              <a:t>Diététicien(ne)</a:t>
            </a:r>
            <a:endParaRPr sz="3000" b="1">
              <a:solidFill>
                <a:srgbClr val="A4B72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g1330aa77064_0_12"/>
          <p:cNvSpPr txBox="1"/>
          <p:nvPr/>
        </p:nvSpPr>
        <p:spPr>
          <a:xfrm>
            <a:off x="9319450" y="4635450"/>
            <a:ext cx="153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525B13"/>
                </a:solidFill>
                <a:latin typeface="Corbel"/>
                <a:ea typeface="Corbel"/>
                <a:cs typeface="Corbel"/>
                <a:sym typeface="Corbel"/>
              </a:rPr>
              <a:t>AS/ AP</a:t>
            </a:r>
            <a:endParaRPr sz="3000" b="1">
              <a:solidFill>
                <a:srgbClr val="525B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g1330aa77064_0_12"/>
          <p:cNvSpPr txBox="1"/>
          <p:nvPr/>
        </p:nvSpPr>
        <p:spPr>
          <a:xfrm>
            <a:off x="8667250" y="3429000"/>
            <a:ext cx="273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7C891D"/>
                </a:solidFill>
                <a:latin typeface="Corbel"/>
                <a:ea typeface="Corbel"/>
                <a:cs typeface="Corbel"/>
                <a:sym typeface="Corbel"/>
              </a:rPr>
              <a:t>Psychologue</a:t>
            </a:r>
            <a:endParaRPr sz="3000" b="1">
              <a:solidFill>
                <a:srgbClr val="7C891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g1330aa77064_0_12"/>
          <p:cNvSpPr txBox="1"/>
          <p:nvPr/>
        </p:nvSpPr>
        <p:spPr>
          <a:xfrm>
            <a:off x="557475" y="3399613"/>
            <a:ext cx="376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7C891D"/>
                </a:solidFill>
                <a:latin typeface="Corbel"/>
                <a:ea typeface="Corbel"/>
                <a:cs typeface="Corbel"/>
                <a:sym typeface="Corbel"/>
              </a:rPr>
              <a:t>Psychomotricienne </a:t>
            </a:r>
            <a:endParaRPr sz="3000" b="1">
              <a:solidFill>
                <a:srgbClr val="7C891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La suite…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1143000" y="1597981"/>
            <a:ext cx="9872871" cy="47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dirty="0"/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Réalisation de recommandations par le groupe de travail en se basant sur les résultats du questionnaire et sur la revue de  littérature qui a été faite</a:t>
            </a: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puis validation par un groupe d’expert via la méthode DELPHI </a:t>
            </a: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lang="fr-FR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Qui est intéressé ?</a:t>
            </a: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sebastien.mur@chu-lille.fr</a:t>
            </a:r>
            <a:endParaRPr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30aa77064_0_33"/>
          <p:cNvSpPr txBox="1">
            <a:spLocks noGrp="1"/>
          </p:cNvSpPr>
          <p:nvPr>
            <p:ph type="title"/>
          </p:nvPr>
        </p:nvSpPr>
        <p:spPr>
          <a:xfrm>
            <a:off x="1420663" y="378675"/>
            <a:ext cx="9350700" cy="89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Merci de votre attention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9" name="Google Shape;189;g1330aa77064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638" y="1362163"/>
            <a:ext cx="6206726" cy="41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347</Words>
  <Application>Microsoft Office PowerPoint</Application>
  <PresentationFormat>Grand écran</PresentationFormat>
  <Paragraphs>65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Base</vt:lpstr>
      <vt:lpstr>PRÉVENTION DES TROUBLES ALIMENTAIRES PÉDIATRIQUES CHEZ LES ENFANTS A RISQUE (Hors prématurés)</vt:lpstr>
      <vt:lpstr>Objectif principal = établir des recommandations de bonnes pratiques</vt:lpstr>
      <vt:lpstr>Présentation PowerPoint</vt:lpstr>
      <vt:lpstr>Présentation PowerPoint</vt:lpstr>
      <vt:lpstr>Présentation PowerPoint</vt:lpstr>
      <vt:lpstr>Présentation PowerPoint</vt:lpstr>
      <vt:lpstr>La suite… </vt:lpstr>
      <vt:lpstr>Merci de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DES PRATIQUES PROFESSIONNELLES CONCERNANT LA PRÉVENTION DES TROUBLES ALIMENTAIRES PÉDIATRIQUES</dc:title>
  <dc:creator>bureau internes neurochir</dc:creator>
  <cp:lastModifiedBy>MUR Sebastien</cp:lastModifiedBy>
  <cp:revision>5</cp:revision>
  <dcterms:created xsi:type="dcterms:W3CDTF">2022-06-02T12:11:06Z</dcterms:created>
  <dcterms:modified xsi:type="dcterms:W3CDTF">2023-06-09T15:41:50Z</dcterms:modified>
</cp:coreProperties>
</file>