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56" r:id="rId7"/>
    <p:sldId id="262" r:id="rId8"/>
    <p:sldId id="269" r:id="rId9"/>
    <p:sldId id="270" r:id="rId10"/>
    <p:sldId id="271" r:id="rId11"/>
    <p:sldId id="264" r:id="rId12"/>
    <p:sldId id="268" r:id="rId13"/>
    <p:sldId id="263" r:id="rId14"/>
    <p:sldId id="266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5BCABE-ADB7-4353-987D-D079F266A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599D48-94FB-4A4A-8ABB-5F5C573E1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E23D3C-E738-4415-8424-33E51668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4F4597-BB71-4273-85FC-C86DB541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223594-9882-4A2B-B3A1-55973DB9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CCEF9-9684-4976-A329-B6A060DF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FEDE19-F376-41BC-A0BE-2C76B3C30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EA4F-31A8-4B25-835F-8D24FACC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031B58-A3FF-42C3-AE0D-2D08A2B9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35581-948B-4FA3-9EE8-DB98B1D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2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FE424B-4137-4976-BA01-681EABB3D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D07543-0057-4EB7-8C5E-6BA7AE170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715C54-997B-4FDA-8A84-6FF69F98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B8B1E-BD10-4969-A0DB-80B5BE1A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EE33C-42DC-4E39-9024-496D8416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3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DE1D1-E7D6-4C9A-999E-EF2C9F16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5A6787-D18B-4FD9-B03E-658EA2841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F1D7F-2DB5-4E2D-96A2-8E202577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5FA34-2B92-4FEC-8D0F-05CDCBF5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F42E13-2F8A-4899-8BE0-24A6C104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44DBB-DB50-4B02-B818-CE9CE749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53DEF9-52B2-47CD-A35C-AE77E0D5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E70F23-D5F3-4B9A-AF71-B8185C13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001F2A-8F19-4A1C-B952-6225C5FE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836A77-2FCB-4EE6-A339-2B1AE30C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4759B-0F3D-4126-B55C-D1425096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862AB9-2AE8-4C9B-8094-E80782AD9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C3BD49-9C6C-41B9-BA12-8A934FC6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F74554-CD10-4CD2-A8D5-5A5B0AE9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066051-377C-444C-AE42-AC0AD4FA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BEF92B-AABF-47D0-9355-103C095E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785BF-9C52-4933-ACB2-A8009968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159DF0-436D-44E0-BFE5-FF2F8759D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46A58D-DC90-4223-8BF4-489A6790F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8AD0DE-D90E-4AB3-BAF2-AD9EC334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AAA0DA-E59C-4F70-8A70-314E52A4D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246343-3571-48DE-AA6A-802A4D81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E6E69A-F927-4FAF-9731-B8E17E7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2C57DB-CF87-41C1-BECB-CB4112CB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BC018-407D-4BE1-BE55-80071C44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5330F7-AD13-4A11-9ADE-9143988A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521860-BD66-4094-A28F-7AE6C9E1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B2B2D2-8FDC-4F30-B1C8-D450032B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7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0AD95B-BD0E-4B51-9B62-68B380C2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E2985-1A2A-41A8-BD44-C0EAD504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747AF-14BA-4153-9088-D715D70A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0B4B8-A857-4624-B6AC-CF40A45E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AC2DE-6AF8-42AC-A794-8CF5B566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BB753-94A2-43F6-91A7-7C46529D1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A44183-C630-4ABD-966E-1B22CAF4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279CD0-CB66-42DF-9086-618AC10E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ADA5C5-F80B-475D-97FB-CD638DA6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BEA74-6A87-4685-A053-85AEA137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AEB90C-4FC3-4078-87F5-E91650ED4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C13C49-FBE5-47D9-9003-D153640F8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84DFE0-3126-499E-A72B-5E3A0791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F0B746-3D89-423E-8085-3F6EC3D9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80ADD3-C328-44D5-B258-299FF537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2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D459FE-D0E0-4592-A530-F75FD10A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46251F-DE4E-4653-8044-672075D0D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19DE38-A5C8-4FE8-98C7-6B3FF16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2836-3350-4002-B552-A8425CBDD8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9277F5-F8B9-4FD0-A622-DB7C091FE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9D6227-99A0-4EDE-AFBC-C6F932358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289C-0529-4D3F-87EA-E61D2C0F08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2FB76-25DF-4FF3-BF79-09A24CEF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12720-E3FF-42AB-9D07-2659D2C6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94F64B-A820-4A02-A90D-15BB813AF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0" y="569259"/>
            <a:ext cx="11008659" cy="5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56AC30-56DC-44C9-B16C-C64FBD97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4" y="0"/>
            <a:ext cx="6575943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6D286E7-5B60-4DD7-BF99-BD19CB50988A}"/>
              </a:ext>
            </a:extLst>
          </p:cNvPr>
          <p:cNvSpPr txBox="1"/>
          <p:nvPr/>
        </p:nvSpPr>
        <p:spPr>
          <a:xfrm>
            <a:off x="8615494" y="2905780"/>
            <a:ext cx="2457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V = </a:t>
            </a:r>
            <a:r>
              <a:rPr lang="fr-FR" sz="2800" dirty="0" err="1">
                <a:solidFill>
                  <a:srgbClr val="0070C0"/>
                </a:solidFill>
              </a:rPr>
              <a:t>Vasopressin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B3EB5F-BD00-4C35-999C-2BBB8C209A07}"/>
              </a:ext>
            </a:extLst>
          </p:cNvPr>
          <p:cNvSpPr txBox="1"/>
          <p:nvPr/>
        </p:nvSpPr>
        <p:spPr>
          <a:xfrm>
            <a:off x="9017044" y="5845116"/>
            <a:ext cx="231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00B050"/>
                </a:solidFill>
              </a:rPr>
              <a:t>Pediatr</a:t>
            </a: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i="1" dirty="0" err="1">
                <a:solidFill>
                  <a:srgbClr val="00B050"/>
                </a:solidFill>
              </a:rPr>
              <a:t>Pulmonol</a:t>
            </a:r>
            <a:r>
              <a:rPr lang="fr-FR" i="1" dirty="0">
                <a:solidFill>
                  <a:srgbClr val="00B050"/>
                </a:solidFill>
              </a:rPr>
              <a:t> 2019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BEBD45-AD11-440C-AFAF-295572830C9D}"/>
              </a:ext>
            </a:extLst>
          </p:cNvPr>
          <p:cNvSpPr txBox="1"/>
          <p:nvPr/>
        </p:nvSpPr>
        <p:spPr>
          <a:xfrm>
            <a:off x="7206144" y="578840"/>
            <a:ext cx="424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Sur vaisseaux pulmonaires isolés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9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05B3713-80B5-4168-813F-6B2CE8FE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55" y="885293"/>
            <a:ext cx="11416219" cy="39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5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4230DA-CD0C-418E-AFA6-1685992EE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09" y="1146515"/>
            <a:ext cx="11214728" cy="45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0BF22A-A5B5-44BF-853F-8E32EF01F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9" y="67852"/>
            <a:ext cx="7759817" cy="65265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F7BF0BB-46B5-4F8D-98D4-189EE7E58F2A}"/>
              </a:ext>
            </a:extLst>
          </p:cNvPr>
          <p:cNvSpPr txBox="1"/>
          <p:nvPr/>
        </p:nvSpPr>
        <p:spPr>
          <a:xfrm>
            <a:off x="8372213" y="5922627"/>
            <a:ext cx="321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rgbClr val="00B050"/>
                </a:solidFill>
              </a:rPr>
              <a:t>De </a:t>
            </a:r>
            <a:r>
              <a:rPr lang="fr-FR" sz="2000" i="1" dirty="0" err="1">
                <a:solidFill>
                  <a:srgbClr val="00B050"/>
                </a:solidFill>
              </a:rPr>
              <a:t>Munck</a:t>
            </a:r>
            <a:r>
              <a:rPr lang="fr-FR" sz="2000" i="1" dirty="0">
                <a:solidFill>
                  <a:srgbClr val="00B050"/>
                </a:solidFill>
              </a:rPr>
              <a:t>, </a:t>
            </a:r>
            <a:r>
              <a:rPr lang="fr-FR" sz="2000" i="1" dirty="0" err="1">
                <a:solidFill>
                  <a:srgbClr val="00B050"/>
                </a:solidFill>
              </a:rPr>
              <a:t>Eur</a:t>
            </a:r>
            <a:r>
              <a:rPr lang="fr-FR" sz="2000" i="1" dirty="0">
                <a:solidFill>
                  <a:srgbClr val="00B050"/>
                </a:solidFill>
              </a:rPr>
              <a:t> J </a:t>
            </a:r>
            <a:r>
              <a:rPr lang="fr-FR" sz="2000" i="1" dirty="0" err="1">
                <a:solidFill>
                  <a:srgbClr val="00B050"/>
                </a:solidFill>
              </a:rPr>
              <a:t>Pediatr</a:t>
            </a:r>
            <a:r>
              <a:rPr lang="fr-FR" sz="2000" i="1" dirty="0">
                <a:solidFill>
                  <a:srgbClr val="00B050"/>
                </a:solidFill>
              </a:rPr>
              <a:t> 2023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99563F-F226-4939-9090-6B1F5958710F}"/>
              </a:ext>
            </a:extLst>
          </p:cNvPr>
          <p:cNvSpPr txBox="1"/>
          <p:nvPr/>
        </p:nvSpPr>
        <p:spPr>
          <a:xfrm>
            <a:off x="9185945" y="2483141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N = 63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5359FA-ED72-4949-8281-B8982641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" y="754845"/>
            <a:ext cx="12120282" cy="39892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2ED7CEF-4627-44E2-914B-5339858C845F}"/>
              </a:ext>
            </a:extLst>
          </p:cNvPr>
          <p:cNvSpPr txBox="1"/>
          <p:nvPr/>
        </p:nvSpPr>
        <p:spPr>
          <a:xfrm>
            <a:off x="9185945" y="5310232"/>
            <a:ext cx="2234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>
                <a:solidFill>
                  <a:srgbClr val="00B050"/>
                </a:solidFill>
              </a:rPr>
              <a:t>J </a:t>
            </a:r>
            <a:r>
              <a:rPr lang="fr-FR" sz="2800" i="1" dirty="0" err="1">
                <a:solidFill>
                  <a:srgbClr val="00B050"/>
                </a:solidFill>
              </a:rPr>
              <a:t>Pediatr</a:t>
            </a:r>
            <a:r>
              <a:rPr lang="fr-FR" sz="2800" i="1" dirty="0">
                <a:solidFill>
                  <a:srgbClr val="00B050"/>
                </a:solidFill>
              </a:rPr>
              <a:t> 2023</a:t>
            </a:r>
            <a:endParaRPr lang="en-U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0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0C4E9FF-00FC-442B-B2AD-E0663910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92" y="848336"/>
            <a:ext cx="10272052" cy="51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25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208C546-7618-4C68-9A2E-DEE60AA45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06" y="0"/>
            <a:ext cx="722896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FC5128-0700-4D06-B3E4-B4A7E97CAB1A}"/>
              </a:ext>
            </a:extLst>
          </p:cNvPr>
          <p:cNvSpPr txBox="1"/>
          <p:nvPr/>
        </p:nvSpPr>
        <p:spPr>
          <a:xfrm>
            <a:off x="7764234" y="1510019"/>
            <a:ext cx="330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Mesure de la perception de son état de santé (auto-rapportée)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1E75F4-3DFA-4A23-854A-D97FE7170ADF}"/>
              </a:ext>
            </a:extLst>
          </p:cNvPr>
          <p:cNvSpPr txBox="1"/>
          <p:nvPr/>
        </p:nvSpPr>
        <p:spPr>
          <a:xfrm>
            <a:off x="7764234" y="3801612"/>
            <a:ext cx="330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Mesure de la qualité de vie (auto-rapportée)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34AC75-2F5A-4D60-9591-E962D46F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06" y="274205"/>
            <a:ext cx="10076329" cy="48499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DE61E69-CBB6-48C6-8839-1CE3B6CFA0AC}"/>
              </a:ext>
            </a:extLst>
          </p:cNvPr>
          <p:cNvSpPr txBox="1"/>
          <p:nvPr/>
        </p:nvSpPr>
        <p:spPr>
          <a:xfrm>
            <a:off x="8246379" y="6087065"/>
            <a:ext cx="3342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rgbClr val="00B050"/>
                </a:solidFill>
              </a:rPr>
              <a:t>Capolupo I, Front </a:t>
            </a:r>
            <a:r>
              <a:rPr lang="fr-FR" sz="2000" i="1" dirty="0" err="1">
                <a:solidFill>
                  <a:srgbClr val="00B050"/>
                </a:solidFill>
              </a:rPr>
              <a:t>Pediatr</a:t>
            </a:r>
            <a:r>
              <a:rPr lang="fr-FR" sz="2000" i="1" dirty="0">
                <a:solidFill>
                  <a:srgbClr val="00B050"/>
                </a:solidFill>
              </a:rPr>
              <a:t> 2023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2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EBBE7A1-A4B5-4C03-A46D-6A2FAC4F3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8945"/>
            <a:ext cx="10578353" cy="41237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D1FC6C-119E-45EB-A61A-A1EDA3AAE1CF}"/>
              </a:ext>
            </a:extLst>
          </p:cNvPr>
          <p:cNvSpPr txBox="1"/>
          <p:nvPr/>
        </p:nvSpPr>
        <p:spPr>
          <a:xfrm>
            <a:off x="8229601" y="6193537"/>
            <a:ext cx="3342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rgbClr val="00B050"/>
                </a:solidFill>
              </a:rPr>
              <a:t>Capolupo I, Front </a:t>
            </a:r>
            <a:r>
              <a:rPr lang="fr-FR" sz="2000" i="1" dirty="0" err="1">
                <a:solidFill>
                  <a:srgbClr val="00B050"/>
                </a:solidFill>
              </a:rPr>
              <a:t>Pediatr</a:t>
            </a:r>
            <a:r>
              <a:rPr lang="fr-FR" sz="2000" i="1" dirty="0">
                <a:solidFill>
                  <a:srgbClr val="00B050"/>
                </a:solidFill>
              </a:rPr>
              <a:t> 2023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6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520D3C0-864E-4F64-99A4-D78DD97C0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77" y="0"/>
            <a:ext cx="4748818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2E669E2-5EA8-4993-9C70-7A3FD13AD205}"/>
              </a:ext>
            </a:extLst>
          </p:cNvPr>
          <p:cNvSpPr txBox="1"/>
          <p:nvPr/>
        </p:nvSpPr>
        <p:spPr>
          <a:xfrm>
            <a:off x="6682907" y="1451295"/>
            <a:ext cx="395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0070C0"/>
                </a:solidFill>
              </a:rPr>
              <a:t>Vasopressin</a:t>
            </a:r>
            <a:r>
              <a:rPr lang="fr-FR" sz="2800" dirty="0">
                <a:solidFill>
                  <a:srgbClr val="0070C0"/>
                </a:solidFill>
              </a:rPr>
              <a:t> in 14 babies </a:t>
            </a:r>
            <a:r>
              <a:rPr lang="fr-FR" sz="2800" dirty="0" err="1">
                <a:solidFill>
                  <a:srgbClr val="0070C0"/>
                </a:solidFill>
              </a:rPr>
              <a:t>with</a:t>
            </a:r>
            <a:r>
              <a:rPr lang="fr-FR" sz="2800" dirty="0">
                <a:solidFill>
                  <a:srgbClr val="0070C0"/>
                </a:solidFill>
              </a:rPr>
              <a:t> CDH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5817E0-A16C-417E-A8F5-DEB938FE6741}"/>
              </a:ext>
            </a:extLst>
          </p:cNvPr>
          <p:cNvSpPr txBox="1"/>
          <p:nvPr/>
        </p:nvSpPr>
        <p:spPr>
          <a:xfrm>
            <a:off x="8609860" y="5847127"/>
            <a:ext cx="282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00B050"/>
                </a:solidFill>
              </a:rPr>
              <a:t>J Gien, J </a:t>
            </a:r>
            <a:r>
              <a:rPr lang="fr-FR" sz="2400" i="1" dirty="0" err="1">
                <a:solidFill>
                  <a:srgbClr val="00B050"/>
                </a:solidFill>
              </a:rPr>
              <a:t>Pediatr</a:t>
            </a:r>
            <a:r>
              <a:rPr lang="fr-FR" sz="2400" i="1" dirty="0">
                <a:solidFill>
                  <a:srgbClr val="00B050"/>
                </a:solidFill>
              </a:rPr>
              <a:t> 2014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7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9E267F1-E363-4CAF-A636-79ACA1BB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78" y="589779"/>
            <a:ext cx="5342965" cy="46885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10E9685-4D86-49D8-8F63-193695661E26}"/>
              </a:ext>
            </a:extLst>
          </p:cNvPr>
          <p:cNvSpPr txBox="1"/>
          <p:nvPr/>
        </p:nvSpPr>
        <p:spPr>
          <a:xfrm>
            <a:off x="8316245" y="5821960"/>
            <a:ext cx="282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00B050"/>
                </a:solidFill>
              </a:rPr>
              <a:t>J Gien, J </a:t>
            </a:r>
            <a:r>
              <a:rPr lang="fr-FR" sz="2400" i="1" dirty="0" err="1">
                <a:solidFill>
                  <a:srgbClr val="00B050"/>
                </a:solidFill>
              </a:rPr>
              <a:t>Pediatr</a:t>
            </a:r>
            <a:r>
              <a:rPr lang="fr-FR" sz="2400" i="1" dirty="0">
                <a:solidFill>
                  <a:srgbClr val="00B050"/>
                </a:solidFill>
              </a:rPr>
              <a:t> 2014</a:t>
            </a:r>
            <a:endParaRPr lang="en-US" sz="2400" i="1" dirty="0">
              <a:solidFill>
                <a:srgbClr val="00B05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B5DA0D-5BCD-4980-A49C-6551DA850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59" y="1243833"/>
            <a:ext cx="5271247" cy="37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1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ginine vasopressin receptor mechanisms in blood vessels and kidneys">
            <a:extLst>
              <a:ext uri="{FF2B5EF4-FFF2-40B4-BE49-F238E27FC236}">
                <a16:creationId xmlns:a16="http://schemas.microsoft.com/office/drawing/2014/main" id="{39E3DACE-CF80-49B3-915F-25AD33D8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99" y="480269"/>
            <a:ext cx="6438822" cy="49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6ED33D0-D14C-49F1-8B15-C6A479A28EDB}"/>
              </a:ext>
            </a:extLst>
          </p:cNvPr>
          <p:cNvSpPr txBox="1"/>
          <p:nvPr/>
        </p:nvSpPr>
        <p:spPr>
          <a:xfrm>
            <a:off x="276837" y="5438162"/>
            <a:ext cx="41344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</a:rPr>
              <a:t>Terlipressine</a:t>
            </a:r>
            <a:r>
              <a:rPr lang="fr-FR" sz="3200" baseline="30000" dirty="0">
                <a:solidFill>
                  <a:schemeClr val="accent1">
                    <a:lumMod val="75000"/>
                  </a:schemeClr>
                </a:solidFill>
              </a:rPr>
              <a:t>@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2 x plus affine pour V1R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37646C-3961-48F8-83AC-A17613815532}"/>
              </a:ext>
            </a:extLst>
          </p:cNvPr>
          <p:cNvSpPr txBox="1"/>
          <p:nvPr/>
        </p:nvSpPr>
        <p:spPr>
          <a:xfrm>
            <a:off x="9474801" y="404768"/>
            <a:ext cx="1746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T/2 = 6min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5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ffects produced by vasopressin via V1 and V2 receptor activation. AC:... |  Download Scientific Diagram">
            <a:extLst>
              <a:ext uri="{FF2B5EF4-FFF2-40B4-BE49-F238E27FC236}">
                <a16:creationId xmlns:a16="http://schemas.microsoft.com/office/drawing/2014/main" id="{2CE288E1-591B-4A1A-B78F-295701AD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14325"/>
            <a:ext cx="809625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7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FBE7A8-2D02-4B32-875A-E4F765AE0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210"/>
            <a:ext cx="12192000" cy="30195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C4AAC8-F0E5-41F0-91EC-BA86EAE8D01B}"/>
              </a:ext>
            </a:extLst>
          </p:cNvPr>
          <p:cNvSpPr txBox="1"/>
          <p:nvPr/>
        </p:nvSpPr>
        <p:spPr>
          <a:xfrm>
            <a:off x="7793373" y="5645790"/>
            <a:ext cx="351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err="1">
                <a:solidFill>
                  <a:srgbClr val="0070C0"/>
                </a:solidFill>
              </a:rPr>
              <a:t>Pediatr</a:t>
            </a:r>
            <a:r>
              <a:rPr lang="fr-FR" sz="2800" i="1" dirty="0">
                <a:solidFill>
                  <a:srgbClr val="0070C0"/>
                </a:solidFill>
              </a:rPr>
              <a:t> </a:t>
            </a:r>
            <a:r>
              <a:rPr lang="fr-FR" sz="2800" i="1" dirty="0" err="1">
                <a:solidFill>
                  <a:srgbClr val="0070C0"/>
                </a:solidFill>
              </a:rPr>
              <a:t>Pulmonol</a:t>
            </a:r>
            <a:r>
              <a:rPr lang="fr-FR" sz="2800" i="1" dirty="0">
                <a:solidFill>
                  <a:srgbClr val="0070C0"/>
                </a:solidFill>
              </a:rPr>
              <a:t> 2019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30DDB6D-1D43-4271-AC44-0923FD3E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0" y="0"/>
            <a:ext cx="42247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651CAE-179E-4DBA-A922-084E6CD3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65" y="0"/>
            <a:ext cx="4713403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E2E671-9E48-4AF3-B932-EF13D2D5DE77}"/>
              </a:ext>
            </a:extLst>
          </p:cNvPr>
          <p:cNvSpPr txBox="1"/>
          <p:nvPr/>
        </p:nvSpPr>
        <p:spPr>
          <a:xfrm>
            <a:off x="9286613" y="3429000"/>
            <a:ext cx="2457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V = </a:t>
            </a:r>
            <a:r>
              <a:rPr lang="fr-FR" sz="2800" dirty="0" err="1">
                <a:solidFill>
                  <a:srgbClr val="0070C0"/>
                </a:solidFill>
              </a:rPr>
              <a:t>Vasopressin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1570AB-1EB5-43AA-A13C-74C08714E56B}"/>
              </a:ext>
            </a:extLst>
          </p:cNvPr>
          <p:cNvSpPr txBox="1"/>
          <p:nvPr/>
        </p:nvSpPr>
        <p:spPr>
          <a:xfrm>
            <a:off x="9688163" y="6368336"/>
            <a:ext cx="231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00B050"/>
                </a:solidFill>
              </a:rPr>
              <a:t>Pediatr</a:t>
            </a: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i="1" dirty="0" err="1">
                <a:solidFill>
                  <a:srgbClr val="00B050"/>
                </a:solidFill>
              </a:rPr>
              <a:t>Pulmonol</a:t>
            </a:r>
            <a:r>
              <a:rPr lang="fr-FR" i="1" dirty="0">
                <a:solidFill>
                  <a:srgbClr val="00B050"/>
                </a:solidFill>
              </a:rPr>
              <a:t> 2019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33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97</Words>
  <Application>Microsoft Office PowerPoint</Application>
  <PresentationFormat>Grand écran</PresentationFormat>
  <Paragraphs>19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STORME Laurent</dc:creator>
  <cp:lastModifiedBy>STORME Laurent</cp:lastModifiedBy>
  <cp:revision>10</cp:revision>
  <dcterms:created xsi:type="dcterms:W3CDTF">2023-06-09T10:22:41Z</dcterms:created>
  <dcterms:modified xsi:type="dcterms:W3CDTF">2023-06-09T13:25:52Z</dcterms:modified>
</cp:coreProperties>
</file>