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4" r:id="rId3"/>
    <p:sldId id="295" r:id="rId4"/>
    <p:sldId id="296" r:id="rId5"/>
    <p:sldId id="297" r:id="rId6"/>
    <p:sldId id="298" r:id="rId7"/>
    <p:sldId id="299" r:id="rId8"/>
    <p:sldId id="282" r:id="rId9"/>
    <p:sldId id="301" r:id="rId10"/>
    <p:sldId id="304" r:id="rId11"/>
    <p:sldId id="302" r:id="rId12"/>
    <p:sldId id="303" r:id="rId13"/>
    <p:sldId id="306" r:id="rId14"/>
    <p:sldId id="305" r:id="rId15"/>
    <p:sldId id="288" r:id="rId16"/>
    <p:sldId id="265" r:id="rId17"/>
    <p:sldId id="307" r:id="rId18"/>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QUELIN Ludivine" initials="ML" lastIdx="2" clrIdx="0">
    <p:extLst>
      <p:ext uri="{19B8F6BF-5375-455C-9EA6-DF929625EA0E}">
        <p15:presenceInfo xmlns:p15="http://schemas.microsoft.com/office/powerpoint/2012/main" userId="S-1-5-21-417992014-2979592463-1247859305-75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E3"/>
    <a:srgbClr val="E8368B"/>
    <a:srgbClr val="9D1F7F"/>
    <a:srgbClr val="901C74"/>
    <a:srgbClr val="8E1E8E"/>
    <a:srgbClr val="7A1C90"/>
    <a:srgbClr val="941879"/>
    <a:srgbClr val="A2C510"/>
    <a:srgbClr val="EF8505"/>
    <a:srgbClr val="713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3787" autoAdjust="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B4E62DE-FCD7-41E0-8DC8-994C3478BE0C}" type="datetimeFigureOut">
              <a:rPr lang="fr-FR" smtClean="0"/>
              <a:t>13/06/2023</a:t>
            </a:fld>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commentair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B2DD9F9-C62B-438B-A39A-FB3693C09C59}" type="slidenum">
              <a:rPr lang="fr-FR" smtClean="0"/>
              <a:t>‹N°›</a:t>
            </a:fld>
            <a:endParaRPr lang="fr-FR"/>
          </a:p>
        </p:txBody>
      </p:sp>
    </p:spTree>
    <p:extLst>
      <p:ext uri="{BB962C8B-B14F-4D97-AF65-F5344CB8AC3E}">
        <p14:creationId xmlns:p14="http://schemas.microsoft.com/office/powerpoint/2010/main" val="176136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2DD9F9-C62B-438B-A39A-FB3693C09C59}" type="slidenum">
              <a:rPr lang="fr-FR" smtClean="0"/>
              <a:t>1</a:t>
            </a:fld>
            <a:endParaRPr lang="fr-FR"/>
          </a:p>
        </p:txBody>
      </p:sp>
    </p:spTree>
    <p:extLst>
      <p:ext uri="{BB962C8B-B14F-4D97-AF65-F5344CB8AC3E}">
        <p14:creationId xmlns:p14="http://schemas.microsoft.com/office/powerpoint/2010/main" val="103361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10</a:t>
            </a:fld>
            <a:endParaRPr lang="fr-FR"/>
          </a:p>
        </p:txBody>
      </p:sp>
    </p:spTree>
    <p:extLst>
      <p:ext uri="{BB962C8B-B14F-4D97-AF65-F5344CB8AC3E}">
        <p14:creationId xmlns:p14="http://schemas.microsoft.com/office/powerpoint/2010/main" val="384498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11</a:t>
            </a:fld>
            <a:endParaRPr lang="fr-FR"/>
          </a:p>
        </p:txBody>
      </p:sp>
    </p:spTree>
    <p:extLst>
      <p:ext uri="{BB962C8B-B14F-4D97-AF65-F5344CB8AC3E}">
        <p14:creationId xmlns:p14="http://schemas.microsoft.com/office/powerpoint/2010/main" val="185174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12</a:t>
            </a:fld>
            <a:endParaRPr lang="fr-FR"/>
          </a:p>
        </p:txBody>
      </p:sp>
    </p:spTree>
    <p:extLst>
      <p:ext uri="{BB962C8B-B14F-4D97-AF65-F5344CB8AC3E}">
        <p14:creationId xmlns:p14="http://schemas.microsoft.com/office/powerpoint/2010/main" val="331839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13</a:t>
            </a:fld>
            <a:endParaRPr lang="fr-FR"/>
          </a:p>
        </p:txBody>
      </p:sp>
    </p:spTree>
    <p:extLst>
      <p:ext uri="{BB962C8B-B14F-4D97-AF65-F5344CB8AC3E}">
        <p14:creationId xmlns:p14="http://schemas.microsoft.com/office/powerpoint/2010/main" val="2361902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14</a:t>
            </a:fld>
            <a:endParaRPr lang="fr-FR"/>
          </a:p>
        </p:txBody>
      </p:sp>
    </p:spTree>
    <p:extLst>
      <p:ext uri="{BB962C8B-B14F-4D97-AF65-F5344CB8AC3E}">
        <p14:creationId xmlns:p14="http://schemas.microsoft.com/office/powerpoint/2010/main" val="66808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 projet permettra dans un premier temps d’évaluer l’activité autophagique au sain des monocytes de patients atteints d’une MC. Grâce au calcul des différents paramètres </a:t>
            </a:r>
            <a:r>
              <a:rPr lang="fr-FR" sz="1800" dirty="0">
                <a:effectLst/>
                <a:latin typeface="Calibri" panose="020F0502020204030204" pitchFamily="34" charset="0"/>
                <a:ea typeface="Calibri" panose="020F0502020204030204" pitchFamily="34" charset="0"/>
                <a:cs typeface="Calibri" panose="020F0502020204030204" pitchFamily="34" charset="0"/>
              </a:rPr>
              <a:t>(nA0, </a:t>
            </a:r>
            <a:r>
              <a:rPr lang="fr-FR" sz="1800" dirty="0" err="1">
                <a:effectLst/>
                <a:latin typeface="Calibri" panose="020F0502020204030204" pitchFamily="34" charset="0"/>
                <a:ea typeface="Calibri" panose="020F0502020204030204" pitchFamily="34" charset="0"/>
                <a:cs typeface="Calibri" panose="020F0502020204030204" pitchFamily="34" charset="0"/>
              </a:rPr>
              <a:t>nA</a:t>
            </a:r>
            <a:r>
              <a:rPr lang="fr-FR" sz="1800" dirty="0">
                <a:effectLst/>
                <a:latin typeface="Calibri" panose="020F0502020204030204" pitchFamily="34" charset="0"/>
                <a:ea typeface="Calibri" panose="020F0502020204030204" pitchFamily="34" charset="0"/>
                <a:cs typeface="Calibri" panose="020F0502020204030204" pitchFamily="34" charset="0"/>
              </a:rPr>
              <a:t>, J et </a:t>
            </a:r>
            <a:r>
              <a:rPr lang="fr-FR" sz="1800" dirty="0" err="1">
                <a:effectLst/>
                <a:latin typeface="Calibri" panose="020F0502020204030204" pitchFamily="34" charset="0"/>
                <a:ea typeface="Calibri" panose="020F0502020204030204" pitchFamily="34" charset="0"/>
                <a:cs typeface="Calibri" panose="020F0502020204030204" pitchFamily="34" charset="0"/>
              </a:rPr>
              <a:t>T</a:t>
            </a:r>
            <a:r>
              <a:rPr lang="fr-FR" sz="1800" dirty="0">
                <a:effectLst/>
                <a:latin typeface="Calibri" panose="020F0502020204030204" pitchFamily="34" charset="0"/>
                <a:ea typeface="Calibri" panose="020F0502020204030204" pitchFamily="34" charset="0"/>
                <a:cs typeface="Calibri" panose="020F0502020204030204" pitchFamily="34" charset="0"/>
              </a:rPr>
              <a:t>) de l’activité autophagique, nous serons en mesure de comparer les groupes MC et contrôle, rechercher une corrélation entre sévérité de la MC et activité autophagique et enfin rechercher une corrélation entre les polymorphismes décrits dans la littérature et l’activité autophagique. Le principal résultat attendu est la présence d’une modification de l’activité autophagique des patients atteints d’une MC pédiatrique et porteurs d’un des polymorphismes génétiques tel qu’</a:t>
            </a:r>
            <a:r>
              <a:rPr lang="fr-FR" sz="1800" i="1" dirty="0">
                <a:effectLst/>
                <a:latin typeface="Calibri" panose="020F0502020204030204" pitchFamily="34" charset="0"/>
                <a:ea typeface="Calibri" panose="020F0502020204030204" pitchFamily="34" charset="0"/>
                <a:cs typeface="Calibri" panose="020F0502020204030204" pitchFamily="34" charset="0"/>
              </a:rPr>
              <a:t>ATGL1T300A</a:t>
            </a: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Enfin, cette étude permettra d’accroitre significativement notre compréhension d’une pathologie multifactorielle impliquant à la fois des facteurs génétiques et immunologiques et permettra à terme d’apporter un rationnel scientifique à l’élaboration de nouveaux mécanismes d’évaluation de la sévérité de la maladie mais également de nouvelles thérapies.</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15</a:t>
            </a:fld>
            <a:endParaRPr lang="fr-FR"/>
          </a:p>
        </p:txBody>
      </p:sp>
    </p:spTree>
    <p:extLst>
      <p:ext uri="{BB962C8B-B14F-4D97-AF65-F5344CB8AC3E}">
        <p14:creationId xmlns:p14="http://schemas.microsoft.com/office/powerpoint/2010/main" val="2461776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16</a:t>
            </a:fld>
            <a:endParaRPr lang="fr-FR"/>
          </a:p>
        </p:txBody>
      </p:sp>
    </p:spTree>
    <p:extLst>
      <p:ext uri="{BB962C8B-B14F-4D97-AF65-F5344CB8AC3E}">
        <p14:creationId xmlns:p14="http://schemas.microsoft.com/office/powerpoint/2010/main" val="312686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2</a:t>
            </a:fld>
            <a:endParaRPr lang="fr-FR"/>
          </a:p>
        </p:txBody>
      </p:sp>
    </p:spTree>
    <p:extLst>
      <p:ext uri="{BB962C8B-B14F-4D97-AF65-F5344CB8AC3E}">
        <p14:creationId xmlns:p14="http://schemas.microsoft.com/office/powerpoint/2010/main" val="64093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3</a:t>
            </a:fld>
            <a:endParaRPr lang="fr-FR"/>
          </a:p>
        </p:txBody>
      </p:sp>
    </p:spTree>
    <p:extLst>
      <p:ext uri="{BB962C8B-B14F-4D97-AF65-F5344CB8AC3E}">
        <p14:creationId xmlns:p14="http://schemas.microsoft.com/office/powerpoint/2010/main" val="280709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4</a:t>
            </a:fld>
            <a:endParaRPr lang="fr-FR"/>
          </a:p>
        </p:txBody>
      </p:sp>
    </p:spTree>
    <p:extLst>
      <p:ext uri="{BB962C8B-B14F-4D97-AF65-F5344CB8AC3E}">
        <p14:creationId xmlns:p14="http://schemas.microsoft.com/office/powerpoint/2010/main" val="307114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5</a:t>
            </a:fld>
            <a:endParaRPr lang="fr-FR"/>
          </a:p>
        </p:txBody>
      </p:sp>
    </p:spTree>
    <p:extLst>
      <p:ext uri="{BB962C8B-B14F-4D97-AF65-F5344CB8AC3E}">
        <p14:creationId xmlns:p14="http://schemas.microsoft.com/office/powerpoint/2010/main" val="151070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6</a:t>
            </a:fld>
            <a:endParaRPr lang="fr-FR"/>
          </a:p>
        </p:txBody>
      </p:sp>
    </p:spTree>
    <p:extLst>
      <p:ext uri="{BB962C8B-B14F-4D97-AF65-F5344CB8AC3E}">
        <p14:creationId xmlns:p14="http://schemas.microsoft.com/office/powerpoint/2010/main" val="403781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7</a:t>
            </a:fld>
            <a:endParaRPr lang="fr-FR"/>
          </a:p>
        </p:txBody>
      </p:sp>
    </p:spTree>
    <p:extLst>
      <p:ext uri="{BB962C8B-B14F-4D97-AF65-F5344CB8AC3E}">
        <p14:creationId xmlns:p14="http://schemas.microsoft.com/office/powerpoint/2010/main" val="142827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Texte de loi / missions </a:t>
            </a:r>
          </a:p>
          <a:p>
            <a:r>
              <a:rPr lang="fr-FR" dirty="0"/>
              <a:t>Libre de développer en fonction des spécificités de la filière</a:t>
            </a:r>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8</a:t>
            </a:fld>
            <a:endParaRPr lang="fr-FR"/>
          </a:p>
        </p:txBody>
      </p:sp>
    </p:spTree>
    <p:extLst>
      <p:ext uri="{BB962C8B-B14F-4D97-AF65-F5344CB8AC3E}">
        <p14:creationId xmlns:p14="http://schemas.microsoft.com/office/powerpoint/2010/main" val="357734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B2DD9F9-C62B-438B-A39A-FB3693C09C59}" type="slidenum">
              <a:rPr lang="fr-FR" smtClean="0"/>
              <a:t>9</a:t>
            </a:fld>
            <a:endParaRPr lang="fr-FR"/>
          </a:p>
        </p:txBody>
      </p:sp>
    </p:spTree>
    <p:extLst>
      <p:ext uri="{BB962C8B-B14F-4D97-AF65-F5344CB8AC3E}">
        <p14:creationId xmlns:p14="http://schemas.microsoft.com/office/powerpoint/2010/main" val="1632479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Rectangle 9"/>
          <p:cNvSpPr/>
          <p:nvPr userDrawn="1"/>
        </p:nvSpPr>
        <p:spPr>
          <a:xfrm>
            <a:off x="0" y="6573520"/>
            <a:ext cx="12192000" cy="284480"/>
          </a:xfrm>
          <a:prstGeom prst="rect">
            <a:avLst/>
          </a:prstGeom>
          <a:solidFill>
            <a:srgbClr val="E83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E8368B"/>
              </a:solidFill>
            </a:endParaRP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930" y="5087338"/>
            <a:ext cx="1972089" cy="1394741"/>
          </a:xfrm>
          <a:prstGeom prst="rect">
            <a:avLst/>
          </a:prstGeom>
        </p:spPr>
      </p:pic>
      <p:sp>
        <p:nvSpPr>
          <p:cNvPr id="2" name="Espace réservé de la date 1">
            <a:extLst>
              <a:ext uri="{FF2B5EF4-FFF2-40B4-BE49-F238E27FC236}">
                <a16:creationId xmlns:a16="http://schemas.microsoft.com/office/drawing/2014/main" id="{48EBF1B1-D8E4-47A6-B1F2-C37E94D4BF65}"/>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3" name="Espace réservé du pied de page 2">
            <a:extLst>
              <a:ext uri="{FF2B5EF4-FFF2-40B4-BE49-F238E27FC236}">
                <a16:creationId xmlns:a16="http://schemas.microsoft.com/office/drawing/2014/main" id="{4A5D986E-9B89-4727-A9FE-73F1288BA2B1}"/>
              </a:ext>
            </a:extLst>
          </p:cNvPr>
          <p:cNvSpPr>
            <a:spLocks noGrp="1"/>
          </p:cNvSpPr>
          <p:nvPr>
            <p:ph type="ftr" sz="quarter" idx="11"/>
          </p:nvPr>
        </p:nvSpPr>
        <p:spPr>
          <a:xfrm>
            <a:off x="4038600" y="6570000"/>
            <a:ext cx="4114800" cy="288000"/>
          </a:xfrm>
          <a:prstGeom prst="rect">
            <a:avLst/>
          </a:prstGeom>
        </p:spPr>
        <p:txBody>
          <a:bodyPr/>
          <a:lstStyle>
            <a:lvl1pPr algn="ct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7" name="Espace réservé du numéro de diapositive 6">
            <a:extLst>
              <a:ext uri="{FF2B5EF4-FFF2-40B4-BE49-F238E27FC236}">
                <a16:creationId xmlns:a16="http://schemas.microsoft.com/office/drawing/2014/main" id="{AAE06F06-6952-46E7-A11F-5BD4E9C584F6}"/>
              </a:ext>
            </a:extLst>
          </p:cNvPr>
          <p:cNvSpPr>
            <a:spLocks noGrp="1"/>
          </p:cNvSpPr>
          <p:nvPr>
            <p:ph type="sldNum" sz="quarter" idx="12"/>
          </p:nvPr>
        </p:nvSpPr>
        <p:spPr>
          <a:xfrm>
            <a:off x="9318819" y="6559733"/>
            <a:ext cx="2743200" cy="288000"/>
          </a:xfrm>
          <a:prstGeom prst="rect">
            <a:avLst/>
          </a:prstGeom>
        </p:spPr>
        <p:txBody>
          <a:bodyPr/>
          <a:lstStyle>
            <a:lvl1pPr algn="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
        <p:nvSpPr>
          <p:cNvPr id="8" name="Rectangle 7">
            <a:extLst>
              <a:ext uri="{FF2B5EF4-FFF2-40B4-BE49-F238E27FC236}">
                <a16:creationId xmlns:a16="http://schemas.microsoft.com/office/drawing/2014/main" id="{6272B80B-AFC8-44B4-A7DA-E35CE3EAB08B}"/>
              </a:ext>
            </a:extLst>
          </p:cNvPr>
          <p:cNvSpPr/>
          <p:nvPr userDrawn="1"/>
        </p:nvSpPr>
        <p:spPr>
          <a:xfrm>
            <a:off x="3814370" y="1218585"/>
            <a:ext cx="99397" cy="1584000"/>
          </a:xfrm>
          <a:prstGeom prst="rect">
            <a:avLst/>
          </a:prstGeom>
          <a:solidFill>
            <a:srgbClr val="009EE3"/>
          </a:solidFill>
          <a:ln>
            <a:solidFill>
              <a:srgbClr val="00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00B0F0"/>
              </a:solidFill>
            </a:endParaRPr>
          </a:p>
        </p:txBody>
      </p:sp>
      <p:sp>
        <p:nvSpPr>
          <p:cNvPr id="9" name="Titre 8">
            <a:extLst>
              <a:ext uri="{FF2B5EF4-FFF2-40B4-BE49-F238E27FC236}">
                <a16:creationId xmlns:a16="http://schemas.microsoft.com/office/drawing/2014/main" id="{39056906-2464-409A-85D2-695725ACE597}"/>
              </a:ext>
            </a:extLst>
          </p:cNvPr>
          <p:cNvSpPr>
            <a:spLocks noGrp="1"/>
          </p:cNvSpPr>
          <p:nvPr>
            <p:ph type="title" hasCustomPrompt="1"/>
          </p:nvPr>
        </p:nvSpPr>
        <p:spPr>
          <a:xfrm>
            <a:off x="4038600" y="1218585"/>
            <a:ext cx="7315200" cy="1046052"/>
          </a:xfrm>
          <a:prstGeom prst="rect">
            <a:avLst/>
          </a:prstGeom>
        </p:spPr>
        <p:txBody>
          <a:bodyPr anchor="ctr"/>
          <a:lstStyle>
            <a:lvl1pPr>
              <a:defRPr sz="7200">
                <a:solidFill>
                  <a:schemeClr val="tx2"/>
                </a:solidFill>
              </a:defRPr>
            </a:lvl1pPr>
          </a:lstStyle>
          <a:p>
            <a:r>
              <a:rPr lang="fr-FR" dirty="0"/>
              <a:t>Modifiez le titre</a:t>
            </a:r>
          </a:p>
        </p:txBody>
      </p:sp>
      <p:sp>
        <p:nvSpPr>
          <p:cNvPr id="18" name="Espace réservé du texte 17">
            <a:extLst>
              <a:ext uri="{FF2B5EF4-FFF2-40B4-BE49-F238E27FC236}">
                <a16:creationId xmlns:a16="http://schemas.microsoft.com/office/drawing/2014/main" id="{17F7043E-ACFA-47B9-A069-BA2CD3AFE04F}"/>
              </a:ext>
            </a:extLst>
          </p:cNvPr>
          <p:cNvSpPr>
            <a:spLocks noGrp="1"/>
          </p:cNvSpPr>
          <p:nvPr>
            <p:ph type="body" sz="quarter" idx="13" hasCustomPrompt="1"/>
          </p:nvPr>
        </p:nvSpPr>
        <p:spPr>
          <a:xfrm>
            <a:off x="4038599" y="2349500"/>
            <a:ext cx="7315199" cy="462066"/>
          </a:xfrm>
          <a:prstGeom prst="rect">
            <a:avLst/>
          </a:prstGeom>
        </p:spPr>
        <p:txBody>
          <a:bodyPr anchor="ctr"/>
          <a:lstStyle>
            <a:lvl1pPr marL="0" indent="0">
              <a:buNone/>
              <a:defRPr sz="3200" i="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Modifiez le sous-titre</a:t>
            </a:r>
          </a:p>
        </p:txBody>
      </p:sp>
      <p:sp>
        <p:nvSpPr>
          <p:cNvPr id="21" name="Espace réservé du texte 20">
            <a:extLst>
              <a:ext uri="{FF2B5EF4-FFF2-40B4-BE49-F238E27FC236}">
                <a16:creationId xmlns:a16="http://schemas.microsoft.com/office/drawing/2014/main" id="{B85D4702-EC03-4BC8-B2A4-9108C56F5C3A}"/>
              </a:ext>
            </a:extLst>
          </p:cNvPr>
          <p:cNvSpPr>
            <a:spLocks noGrp="1"/>
          </p:cNvSpPr>
          <p:nvPr>
            <p:ph type="body" sz="quarter" idx="14" hasCustomPrompt="1"/>
          </p:nvPr>
        </p:nvSpPr>
        <p:spPr>
          <a:xfrm>
            <a:off x="4038600" y="2982913"/>
            <a:ext cx="7315198" cy="384130"/>
          </a:xfrm>
          <a:prstGeom prst="rect">
            <a:avLst/>
          </a:prstGeom>
        </p:spPr>
        <p:txBody>
          <a:bodyPr anchor="ctr"/>
          <a:lstStyle>
            <a:lvl1pPr marL="0" indent="0">
              <a:buNone/>
              <a:defRPr sz="1800" i="1">
                <a:solidFill>
                  <a:schemeClr val="accent1"/>
                </a:solidFill>
              </a:defRPr>
            </a:lvl1pPr>
            <a:lvl2pPr>
              <a:defRPr i="1">
                <a:solidFill>
                  <a:schemeClr val="tx2"/>
                </a:solidFill>
              </a:defRPr>
            </a:lvl2pPr>
            <a:lvl3pPr>
              <a:defRPr i="1">
                <a:solidFill>
                  <a:schemeClr val="tx2"/>
                </a:solidFill>
              </a:defRPr>
            </a:lvl3pPr>
            <a:lvl4pPr>
              <a:defRPr i="1">
                <a:solidFill>
                  <a:schemeClr val="tx2"/>
                </a:solidFill>
              </a:defRPr>
            </a:lvl4pPr>
            <a:lvl5pPr>
              <a:defRPr i="1">
                <a:solidFill>
                  <a:schemeClr val="tx2"/>
                </a:solidFill>
              </a:defRPr>
            </a:lvl5pPr>
          </a:lstStyle>
          <a:p>
            <a:pPr lvl="0"/>
            <a:r>
              <a:rPr lang="fr-FR" dirty="0"/>
              <a:t>Ajouter le lieu et la date du rendez-vous</a:t>
            </a:r>
          </a:p>
        </p:txBody>
      </p:sp>
      <p:pic>
        <p:nvPicPr>
          <p:cNvPr id="22" name="Image 21">
            <a:extLst>
              <a:ext uri="{FF2B5EF4-FFF2-40B4-BE49-F238E27FC236}">
                <a16:creationId xmlns:a16="http://schemas.microsoft.com/office/drawing/2014/main" id="{2363574A-64D1-44CF-B794-ABA18BC9DC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56040" y="5681707"/>
            <a:ext cx="1006748" cy="688455"/>
          </a:xfrm>
          <a:prstGeom prst="rect">
            <a:avLst/>
          </a:prstGeom>
        </p:spPr>
      </p:pic>
      <p:pic>
        <p:nvPicPr>
          <p:cNvPr id="23" name="Image 22">
            <a:extLst>
              <a:ext uri="{FF2B5EF4-FFF2-40B4-BE49-F238E27FC236}">
                <a16:creationId xmlns:a16="http://schemas.microsoft.com/office/drawing/2014/main" id="{DAB9E1A5-04B3-46FB-8DF8-7842524F58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09015" y="5737934"/>
            <a:ext cx="1151707" cy="576000"/>
          </a:xfrm>
          <a:prstGeom prst="rect">
            <a:avLst/>
          </a:prstGeom>
        </p:spPr>
      </p:pic>
      <p:pic>
        <p:nvPicPr>
          <p:cNvPr id="24" name="Image 23">
            <a:extLst>
              <a:ext uri="{FF2B5EF4-FFF2-40B4-BE49-F238E27FC236}">
                <a16:creationId xmlns:a16="http://schemas.microsoft.com/office/drawing/2014/main" id="{59488A3A-06AF-4D99-9B5B-132E8A04D27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7812"/>
          <a:stretch/>
        </p:blipFill>
        <p:spPr>
          <a:xfrm>
            <a:off x="6649980" y="5737934"/>
            <a:ext cx="1333541" cy="576000"/>
          </a:xfrm>
          <a:prstGeom prst="rect">
            <a:avLst/>
          </a:prstGeom>
        </p:spPr>
      </p:pic>
      <p:pic>
        <p:nvPicPr>
          <p:cNvPr id="25" name="Image 24">
            <a:extLst>
              <a:ext uri="{FF2B5EF4-FFF2-40B4-BE49-F238E27FC236}">
                <a16:creationId xmlns:a16="http://schemas.microsoft.com/office/drawing/2014/main" id="{92E814CC-3D42-42BC-9711-475CE004E7E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8895" y="5737934"/>
            <a:ext cx="1230120" cy="576000"/>
          </a:xfrm>
          <a:prstGeom prst="rect">
            <a:avLst/>
          </a:prstGeom>
        </p:spPr>
      </p:pic>
      <p:pic>
        <p:nvPicPr>
          <p:cNvPr id="26" name="Image 25">
            <a:extLst>
              <a:ext uri="{FF2B5EF4-FFF2-40B4-BE49-F238E27FC236}">
                <a16:creationId xmlns:a16="http://schemas.microsoft.com/office/drawing/2014/main" id="{AF28670E-A170-4EF4-A974-1E9E34697BD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83521" y="5737934"/>
            <a:ext cx="758150" cy="576000"/>
          </a:xfrm>
          <a:prstGeom prst="rect">
            <a:avLst/>
          </a:prstGeom>
        </p:spPr>
      </p:pic>
    </p:spTree>
    <p:extLst>
      <p:ext uri="{BB962C8B-B14F-4D97-AF65-F5344CB8AC3E}">
        <p14:creationId xmlns:p14="http://schemas.microsoft.com/office/powerpoint/2010/main" val="61079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4170348" y="546144"/>
            <a:ext cx="7350094" cy="5765712"/>
          </a:xfrm>
          <a:prstGeom prst="rect">
            <a:avLst/>
          </a:prstGeo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Espace réservé de la date 1">
            <a:extLst>
              <a:ext uri="{FF2B5EF4-FFF2-40B4-BE49-F238E27FC236}">
                <a16:creationId xmlns:a16="http://schemas.microsoft.com/office/drawing/2014/main" id="{02BE5298-4DD2-433F-B4F8-02FFEB2EBCB6}"/>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11" name="Espace réservé du pied de page 2">
            <a:extLst>
              <a:ext uri="{FF2B5EF4-FFF2-40B4-BE49-F238E27FC236}">
                <a16:creationId xmlns:a16="http://schemas.microsoft.com/office/drawing/2014/main" id="{211D87D1-AF9A-4055-B261-6B814D74F725}"/>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12" name="Espace réservé du numéro de diapositive 6">
            <a:extLst>
              <a:ext uri="{FF2B5EF4-FFF2-40B4-BE49-F238E27FC236}">
                <a16:creationId xmlns:a16="http://schemas.microsoft.com/office/drawing/2014/main" id="{FE0D0386-147D-480F-9AD3-DC12E3604B1A}"/>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
        <p:nvSpPr>
          <p:cNvPr id="13" name="Espace réservé du texte 3">
            <a:extLst>
              <a:ext uri="{FF2B5EF4-FFF2-40B4-BE49-F238E27FC236}">
                <a16:creationId xmlns:a16="http://schemas.microsoft.com/office/drawing/2014/main" id="{69EA6C37-BAA3-4FAE-96F8-E3797C8E7C6C}"/>
              </a:ext>
            </a:extLst>
          </p:cNvPr>
          <p:cNvSpPr>
            <a:spLocks noGrp="1"/>
          </p:cNvSpPr>
          <p:nvPr>
            <p:ph type="body" sz="half" idx="2"/>
          </p:nvPr>
        </p:nvSpPr>
        <p:spPr>
          <a:xfrm>
            <a:off x="671558" y="1538243"/>
            <a:ext cx="3367042" cy="4773613"/>
          </a:xfrm>
          <a:prstGeom prst="rect">
            <a:avLst/>
          </a:prstGeom>
        </p:spPr>
        <p:txBody>
          <a:bodyPr/>
          <a:lstStyle>
            <a:lvl1pPr marL="0" indent="0">
              <a:buNone/>
              <a:defRPr sz="24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4" name="Titre 1">
            <a:extLst>
              <a:ext uri="{FF2B5EF4-FFF2-40B4-BE49-F238E27FC236}">
                <a16:creationId xmlns:a16="http://schemas.microsoft.com/office/drawing/2014/main" id="{8E49EFD4-2F49-4DCB-8312-61A344BF1380}"/>
              </a:ext>
            </a:extLst>
          </p:cNvPr>
          <p:cNvSpPr>
            <a:spLocks noGrp="1"/>
          </p:cNvSpPr>
          <p:nvPr>
            <p:ph type="title"/>
          </p:nvPr>
        </p:nvSpPr>
        <p:spPr>
          <a:xfrm>
            <a:off x="671558" y="546144"/>
            <a:ext cx="3367042" cy="882561"/>
          </a:xfrm>
          <a:prstGeom prst="rect">
            <a:avLst/>
          </a:prstGeom>
        </p:spPr>
        <p:txBody>
          <a:bodyPr anchor="ctr"/>
          <a:lstStyle>
            <a:lvl1pPr>
              <a:defRPr sz="3200"/>
            </a:lvl1pPr>
          </a:lstStyle>
          <a:p>
            <a:r>
              <a:rPr lang="fr-FR"/>
              <a:t>Modifiez le style du titre</a:t>
            </a:r>
            <a:endParaRPr lang="fr-FR" dirty="0"/>
          </a:p>
        </p:txBody>
      </p:sp>
    </p:spTree>
    <p:extLst>
      <p:ext uri="{BB962C8B-B14F-4D97-AF65-F5344CB8AC3E}">
        <p14:creationId xmlns:p14="http://schemas.microsoft.com/office/powerpoint/2010/main" val="185143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horizontal et texte vertical">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FEA45B78-8362-4270-8DB7-BD9DE39147BF}"/>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8" name="Espace réservé du pied de page 2">
            <a:extLst>
              <a:ext uri="{FF2B5EF4-FFF2-40B4-BE49-F238E27FC236}">
                <a16:creationId xmlns:a16="http://schemas.microsoft.com/office/drawing/2014/main" id="{AE30AA9E-5E02-4F84-BFFB-74E76238D1C2}"/>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9" name="Espace réservé du numéro de diapositive 6">
            <a:extLst>
              <a:ext uri="{FF2B5EF4-FFF2-40B4-BE49-F238E27FC236}">
                <a16:creationId xmlns:a16="http://schemas.microsoft.com/office/drawing/2014/main" id="{B7503360-49CB-4DBC-AED0-484125293DA2}"/>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
        <p:nvSpPr>
          <p:cNvPr id="10" name="Titre 1">
            <a:extLst>
              <a:ext uri="{FF2B5EF4-FFF2-40B4-BE49-F238E27FC236}">
                <a16:creationId xmlns:a16="http://schemas.microsoft.com/office/drawing/2014/main" id="{AEF3BABF-ACD7-4A7A-AF17-8B0900194BF4}"/>
              </a:ext>
            </a:extLst>
          </p:cNvPr>
          <p:cNvSpPr>
            <a:spLocks noGrp="1"/>
          </p:cNvSpPr>
          <p:nvPr>
            <p:ph type="title"/>
          </p:nvPr>
        </p:nvSpPr>
        <p:spPr>
          <a:xfrm>
            <a:off x="214357" y="104958"/>
            <a:ext cx="11847662" cy="882561"/>
          </a:xfrm>
          <a:prstGeom prst="rect">
            <a:avLst/>
          </a:prstGeom>
        </p:spPr>
        <p:txBody>
          <a:bodyPr anchor="ctr"/>
          <a:lstStyle/>
          <a:p>
            <a:r>
              <a:rPr lang="fr-FR"/>
              <a:t>Modifiez le style du titre</a:t>
            </a:r>
            <a:endParaRPr lang="fr-FR" dirty="0"/>
          </a:p>
        </p:txBody>
      </p:sp>
      <p:sp>
        <p:nvSpPr>
          <p:cNvPr id="11" name="Espace réservé du contenu 2">
            <a:extLst>
              <a:ext uri="{FF2B5EF4-FFF2-40B4-BE49-F238E27FC236}">
                <a16:creationId xmlns:a16="http://schemas.microsoft.com/office/drawing/2014/main" id="{F0EAF3DF-CCF4-46E6-B143-F4FF28B6DE0D}"/>
              </a:ext>
            </a:extLst>
          </p:cNvPr>
          <p:cNvSpPr>
            <a:spLocks noGrp="1"/>
          </p:cNvSpPr>
          <p:nvPr>
            <p:ph idx="1" hasCustomPrompt="1"/>
          </p:nvPr>
        </p:nvSpPr>
        <p:spPr>
          <a:xfrm>
            <a:off x="214357" y="1110953"/>
            <a:ext cx="11847662" cy="5332576"/>
          </a:xfrm>
          <a:prstGeom prst="rect">
            <a:avLst/>
          </a:prstGeom>
        </p:spPr>
        <p:txBody>
          <a:bodyPr vert="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7603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et texte verticaux">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185363" y="365125"/>
            <a:ext cx="876656" cy="5811838"/>
          </a:xfrm>
          <a:prstGeom prst="rect">
            <a:avLst/>
          </a:prstGeom>
        </p:spPr>
        <p:txBody>
          <a:bodyPr vert="eaVert" anchor="ctr"/>
          <a:lstStyle/>
          <a:p>
            <a:r>
              <a:rPr lang="fr-FR"/>
              <a:t>Modifiez le style du titre</a:t>
            </a:r>
            <a:endParaRPr lang="fr-FR" dirty="0"/>
          </a:p>
        </p:txBody>
      </p:sp>
      <p:sp>
        <p:nvSpPr>
          <p:cNvPr id="3" name="Espace réservé du texte vertical 2"/>
          <p:cNvSpPr>
            <a:spLocks noGrp="1"/>
          </p:cNvSpPr>
          <p:nvPr>
            <p:ph type="body" orient="vert" idx="1"/>
          </p:nvPr>
        </p:nvSpPr>
        <p:spPr>
          <a:xfrm>
            <a:off x="214357" y="365125"/>
            <a:ext cx="10826809" cy="5811838"/>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1">
            <a:extLst>
              <a:ext uri="{FF2B5EF4-FFF2-40B4-BE49-F238E27FC236}">
                <a16:creationId xmlns:a16="http://schemas.microsoft.com/office/drawing/2014/main" id="{4E6C1ACC-1DD9-4F3C-8C36-0104472DEC9B}"/>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8" name="Espace réservé du pied de page 2">
            <a:extLst>
              <a:ext uri="{FF2B5EF4-FFF2-40B4-BE49-F238E27FC236}">
                <a16:creationId xmlns:a16="http://schemas.microsoft.com/office/drawing/2014/main" id="{DFEF33C6-1BF0-4E1D-8B6F-678A7E42F4E1}"/>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9" name="Espace réservé du numéro de diapositive 6">
            <a:extLst>
              <a:ext uri="{FF2B5EF4-FFF2-40B4-BE49-F238E27FC236}">
                <a16:creationId xmlns:a16="http://schemas.microsoft.com/office/drawing/2014/main" id="{EAF20C10-18CE-4E27-A629-9F723386CD5C}"/>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Tree>
    <p:extLst>
      <p:ext uri="{BB962C8B-B14F-4D97-AF65-F5344CB8AC3E}">
        <p14:creationId xmlns:p14="http://schemas.microsoft.com/office/powerpoint/2010/main" val="258745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endParaRPr lang="fr-FR" dirty="0"/>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8" name="Espace réservé de la date 1">
            <a:extLst>
              <a:ext uri="{FF2B5EF4-FFF2-40B4-BE49-F238E27FC236}">
                <a16:creationId xmlns:a16="http://schemas.microsoft.com/office/drawing/2014/main" id="{A51F047A-1A2D-4807-B0C4-131E1AA533A4}"/>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9" name="Espace réservé du pied de page 2">
            <a:extLst>
              <a:ext uri="{FF2B5EF4-FFF2-40B4-BE49-F238E27FC236}">
                <a16:creationId xmlns:a16="http://schemas.microsoft.com/office/drawing/2014/main" id="{80455EAD-D31E-4BDF-ABDB-B13923FC5C0F}"/>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10" name="Espace réservé du numéro de diapositive 6">
            <a:extLst>
              <a:ext uri="{FF2B5EF4-FFF2-40B4-BE49-F238E27FC236}">
                <a16:creationId xmlns:a16="http://schemas.microsoft.com/office/drawing/2014/main" id="{052C5163-AC91-44E7-83DC-7C96DBA5B069}"/>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Tree>
    <p:extLst>
      <p:ext uri="{BB962C8B-B14F-4D97-AF65-F5344CB8AC3E}">
        <p14:creationId xmlns:p14="http://schemas.microsoft.com/office/powerpoint/2010/main" val="43024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158EE-3D32-4460-9BD2-457BF0C55EB7}"/>
              </a:ext>
            </a:extLst>
          </p:cNvPr>
          <p:cNvSpPr/>
          <p:nvPr userDrawn="1"/>
        </p:nvSpPr>
        <p:spPr>
          <a:xfrm>
            <a:off x="0" y="6573520"/>
            <a:ext cx="12192000" cy="284480"/>
          </a:xfrm>
          <a:prstGeom prst="rect">
            <a:avLst/>
          </a:prstGeom>
          <a:solidFill>
            <a:srgbClr val="E83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E8368B"/>
              </a:solidFill>
            </a:endParaRPr>
          </a:p>
        </p:txBody>
      </p:sp>
      <p:sp>
        <p:nvSpPr>
          <p:cNvPr id="2" name="Titre 1"/>
          <p:cNvSpPr>
            <a:spLocks noGrp="1"/>
          </p:cNvSpPr>
          <p:nvPr>
            <p:ph type="title"/>
          </p:nvPr>
        </p:nvSpPr>
        <p:spPr>
          <a:xfrm>
            <a:off x="214357" y="104958"/>
            <a:ext cx="11847662" cy="882561"/>
          </a:xfrm>
          <a:prstGeom prst="rect">
            <a:avLst/>
          </a:prstGeom>
        </p:spPr>
        <p:txBody>
          <a:bodyPr anchor="ctr"/>
          <a:lstStyle/>
          <a:p>
            <a:r>
              <a:rPr lang="fr-FR"/>
              <a:t>Modifiez le style du titre</a:t>
            </a:r>
            <a:endParaRPr lang="fr-FR" dirty="0"/>
          </a:p>
        </p:txBody>
      </p:sp>
      <p:sp>
        <p:nvSpPr>
          <p:cNvPr id="3" name="Espace réservé du contenu 2"/>
          <p:cNvSpPr>
            <a:spLocks noGrp="1"/>
          </p:cNvSpPr>
          <p:nvPr>
            <p:ph idx="1"/>
          </p:nvPr>
        </p:nvSpPr>
        <p:spPr>
          <a:xfrm>
            <a:off x="214357" y="1110953"/>
            <a:ext cx="11847662" cy="533257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e la date 1">
            <a:extLst>
              <a:ext uri="{FF2B5EF4-FFF2-40B4-BE49-F238E27FC236}">
                <a16:creationId xmlns:a16="http://schemas.microsoft.com/office/drawing/2014/main" id="{4B5B3F83-D204-4A07-9C67-86ECAC5715B0}"/>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11" name="Espace réservé du pied de page 2">
            <a:extLst>
              <a:ext uri="{FF2B5EF4-FFF2-40B4-BE49-F238E27FC236}">
                <a16:creationId xmlns:a16="http://schemas.microsoft.com/office/drawing/2014/main" id="{D0C6033F-1A4B-4F6E-B159-CD1CFD7B6217}"/>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12" name="Espace réservé du numéro de diapositive 6">
            <a:extLst>
              <a:ext uri="{FF2B5EF4-FFF2-40B4-BE49-F238E27FC236}">
                <a16:creationId xmlns:a16="http://schemas.microsoft.com/office/drawing/2014/main" id="{6053600C-E0F6-44E1-9BBE-4479898E0555}"/>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Tree>
    <p:extLst>
      <p:ext uri="{BB962C8B-B14F-4D97-AF65-F5344CB8AC3E}">
        <p14:creationId xmlns:p14="http://schemas.microsoft.com/office/powerpoint/2010/main" val="353111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ous-titre et contenu">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94F4E6E-D3A4-42E3-8743-9C01D594007A}"/>
              </a:ext>
            </a:extLst>
          </p:cNvPr>
          <p:cNvSpPr>
            <a:spLocks noGrp="1"/>
          </p:cNvSpPr>
          <p:nvPr>
            <p:ph type="dt" sz="half" idx="10"/>
          </p:nvPr>
        </p:nvSpPr>
        <p:spPr/>
        <p:txBody>
          <a:bodyPr/>
          <a:lstStyle/>
          <a:p>
            <a:r>
              <a:rPr lang="fr-FR"/>
              <a:t>02/03/2023</a:t>
            </a:r>
            <a:endParaRPr lang="fr-FR" dirty="0"/>
          </a:p>
        </p:txBody>
      </p:sp>
      <p:sp>
        <p:nvSpPr>
          <p:cNvPr id="4" name="Espace réservé du pied de page 3">
            <a:extLst>
              <a:ext uri="{FF2B5EF4-FFF2-40B4-BE49-F238E27FC236}">
                <a16:creationId xmlns:a16="http://schemas.microsoft.com/office/drawing/2014/main" id="{8078B3FC-97D6-4B9D-9D5B-6F6F7C9BFA29}"/>
              </a:ext>
            </a:extLst>
          </p:cNvPr>
          <p:cNvSpPr>
            <a:spLocks noGrp="1"/>
          </p:cNvSpPr>
          <p:nvPr>
            <p:ph type="ftr" sz="quarter" idx="11"/>
          </p:nvPr>
        </p:nvSpPr>
        <p:spPr/>
        <p:txBody>
          <a:bodyPr/>
          <a:lstStyle/>
          <a:p>
            <a:r>
              <a:rPr lang="fr-FR"/>
              <a:t>Présentation FIMATHO – CHU de Reims</a:t>
            </a:r>
            <a:endParaRPr lang="fr-FR" dirty="0"/>
          </a:p>
        </p:txBody>
      </p:sp>
      <p:sp>
        <p:nvSpPr>
          <p:cNvPr id="5" name="Espace réservé du numéro de diapositive 4">
            <a:extLst>
              <a:ext uri="{FF2B5EF4-FFF2-40B4-BE49-F238E27FC236}">
                <a16:creationId xmlns:a16="http://schemas.microsoft.com/office/drawing/2014/main" id="{E4B00CEF-A167-411D-A242-F50F46AE4C7D}"/>
              </a:ext>
            </a:extLst>
          </p:cNvPr>
          <p:cNvSpPr>
            <a:spLocks noGrp="1"/>
          </p:cNvSpPr>
          <p:nvPr>
            <p:ph type="sldNum" sz="quarter" idx="12"/>
          </p:nvPr>
        </p:nvSpPr>
        <p:spPr/>
        <p:txBody>
          <a:bodyPr/>
          <a:lstStyle/>
          <a:p>
            <a:fld id="{2ABF1176-DF43-4A28-8499-D4E3BF53615F}" type="slidenum">
              <a:rPr lang="fr-FR" smtClean="0"/>
              <a:pPr/>
              <a:t>‹N°›</a:t>
            </a:fld>
            <a:endParaRPr lang="fr-FR"/>
          </a:p>
        </p:txBody>
      </p:sp>
      <p:sp>
        <p:nvSpPr>
          <p:cNvPr id="6" name="Titre 1">
            <a:extLst>
              <a:ext uri="{FF2B5EF4-FFF2-40B4-BE49-F238E27FC236}">
                <a16:creationId xmlns:a16="http://schemas.microsoft.com/office/drawing/2014/main" id="{E4ABCBA0-B9D2-4242-A8F3-6EE2F24AB96D}"/>
              </a:ext>
            </a:extLst>
          </p:cNvPr>
          <p:cNvSpPr>
            <a:spLocks noGrp="1"/>
          </p:cNvSpPr>
          <p:nvPr>
            <p:ph type="title"/>
          </p:nvPr>
        </p:nvSpPr>
        <p:spPr>
          <a:xfrm>
            <a:off x="214357" y="104958"/>
            <a:ext cx="11847662" cy="882561"/>
          </a:xfrm>
          <a:prstGeom prst="rect">
            <a:avLst/>
          </a:prstGeom>
        </p:spPr>
        <p:txBody>
          <a:bodyPr anchor="ctr"/>
          <a:lstStyle/>
          <a:p>
            <a:r>
              <a:rPr lang="fr-FR"/>
              <a:t>Modifiez le style du titre</a:t>
            </a:r>
            <a:endParaRPr lang="fr-FR" dirty="0"/>
          </a:p>
        </p:txBody>
      </p:sp>
      <p:sp>
        <p:nvSpPr>
          <p:cNvPr id="7" name="Espace réservé du contenu 2">
            <a:extLst>
              <a:ext uri="{FF2B5EF4-FFF2-40B4-BE49-F238E27FC236}">
                <a16:creationId xmlns:a16="http://schemas.microsoft.com/office/drawing/2014/main" id="{A0DCCE1D-E5F8-498B-910E-71FE4D09BFFD}"/>
              </a:ext>
            </a:extLst>
          </p:cNvPr>
          <p:cNvSpPr>
            <a:spLocks noGrp="1"/>
          </p:cNvSpPr>
          <p:nvPr>
            <p:ph idx="1"/>
          </p:nvPr>
        </p:nvSpPr>
        <p:spPr>
          <a:xfrm>
            <a:off x="214357" y="1905711"/>
            <a:ext cx="11847662" cy="453781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texte 2">
            <a:extLst>
              <a:ext uri="{FF2B5EF4-FFF2-40B4-BE49-F238E27FC236}">
                <a16:creationId xmlns:a16="http://schemas.microsoft.com/office/drawing/2014/main" id="{D3A6111E-5CF1-47DF-A0CB-8EA6EC0DA70D}"/>
              </a:ext>
            </a:extLst>
          </p:cNvPr>
          <p:cNvSpPr>
            <a:spLocks noGrp="1"/>
          </p:cNvSpPr>
          <p:nvPr>
            <p:ph type="body" idx="13" hasCustomPrompt="1"/>
          </p:nvPr>
        </p:nvSpPr>
        <p:spPr>
          <a:xfrm>
            <a:off x="214357" y="1081799"/>
            <a:ext cx="11847662" cy="697440"/>
          </a:xfrm>
          <a:prstGeom prst="rect">
            <a:avLst/>
          </a:prstGeom>
        </p:spPr>
        <p:txBody>
          <a:bodyPr anchor="ctr"/>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Tree>
    <p:extLst>
      <p:ext uri="{BB962C8B-B14F-4D97-AF65-F5344CB8AC3E}">
        <p14:creationId xmlns:p14="http://schemas.microsoft.com/office/powerpoint/2010/main" val="254350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14356" y="1166905"/>
            <a:ext cx="5696485" cy="496042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281159" y="1166906"/>
            <a:ext cx="5780860" cy="496042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a:extLst>
              <a:ext uri="{FF2B5EF4-FFF2-40B4-BE49-F238E27FC236}">
                <a16:creationId xmlns:a16="http://schemas.microsoft.com/office/drawing/2014/main" id="{67EF9A6A-69A1-4FDC-9033-513F97B05A92}"/>
              </a:ext>
            </a:extLst>
          </p:cNvPr>
          <p:cNvSpPr>
            <a:spLocks noGrp="1"/>
          </p:cNvSpPr>
          <p:nvPr>
            <p:ph type="title"/>
          </p:nvPr>
        </p:nvSpPr>
        <p:spPr>
          <a:xfrm>
            <a:off x="214357" y="104958"/>
            <a:ext cx="11847662" cy="882561"/>
          </a:xfrm>
          <a:prstGeom prst="rect">
            <a:avLst/>
          </a:prstGeom>
        </p:spPr>
        <p:txBody>
          <a:bodyPr anchor="ctr"/>
          <a:lstStyle/>
          <a:p>
            <a:r>
              <a:rPr lang="fr-FR"/>
              <a:t>Modifiez le style du titre</a:t>
            </a:r>
            <a:endParaRPr lang="fr-FR" dirty="0"/>
          </a:p>
        </p:txBody>
      </p:sp>
      <p:sp>
        <p:nvSpPr>
          <p:cNvPr id="11" name="Espace réservé de la date 1">
            <a:extLst>
              <a:ext uri="{FF2B5EF4-FFF2-40B4-BE49-F238E27FC236}">
                <a16:creationId xmlns:a16="http://schemas.microsoft.com/office/drawing/2014/main" id="{11F481DE-84FC-4D1C-9C43-CC5457263DEF}"/>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12" name="Espace réservé du pied de page 2">
            <a:extLst>
              <a:ext uri="{FF2B5EF4-FFF2-40B4-BE49-F238E27FC236}">
                <a16:creationId xmlns:a16="http://schemas.microsoft.com/office/drawing/2014/main" id="{487C3FDF-62BC-4FC0-8F4F-BCC706FE9B06}"/>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13" name="Espace réservé du numéro de diapositive 6">
            <a:extLst>
              <a:ext uri="{FF2B5EF4-FFF2-40B4-BE49-F238E27FC236}">
                <a16:creationId xmlns:a16="http://schemas.microsoft.com/office/drawing/2014/main" id="{3E02BD06-9FDB-43DF-81B0-0833B1ADDEF1}"/>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Tree>
    <p:extLst>
      <p:ext uri="{BB962C8B-B14F-4D97-AF65-F5344CB8AC3E}">
        <p14:creationId xmlns:p14="http://schemas.microsoft.com/office/powerpoint/2010/main" val="149423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hasCustomPrompt="1"/>
          </p:nvPr>
        </p:nvSpPr>
        <p:spPr>
          <a:xfrm>
            <a:off x="214356" y="1112725"/>
            <a:ext cx="5696485" cy="823912"/>
          </a:xfrm>
          <a:prstGeom prst="rect">
            <a:avLst/>
          </a:prstGeom>
        </p:spPr>
        <p:txBody>
          <a:bodyPr anchor="ctr"/>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5" name="Espace réservé du texte 4"/>
          <p:cNvSpPr>
            <a:spLocks noGrp="1"/>
          </p:cNvSpPr>
          <p:nvPr>
            <p:ph type="body" sz="quarter" idx="3" hasCustomPrompt="1"/>
          </p:nvPr>
        </p:nvSpPr>
        <p:spPr>
          <a:xfrm>
            <a:off x="6281159" y="1112725"/>
            <a:ext cx="5780860" cy="823912"/>
          </a:xfrm>
          <a:prstGeom prst="rect">
            <a:avLst/>
          </a:prstGeom>
        </p:spPr>
        <p:txBody>
          <a:bodyPr anchor="ctr"/>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Espace réservé de la date 1">
            <a:extLst>
              <a:ext uri="{FF2B5EF4-FFF2-40B4-BE49-F238E27FC236}">
                <a16:creationId xmlns:a16="http://schemas.microsoft.com/office/drawing/2014/main" id="{18E46886-364B-4BA5-99E0-DD774A6CD615}"/>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11" name="Espace réservé du pied de page 2">
            <a:extLst>
              <a:ext uri="{FF2B5EF4-FFF2-40B4-BE49-F238E27FC236}">
                <a16:creationId xmlns:a16="http://schemas.microsoft.com/office/drawing/2014/main" id="{C34A84F1-C000-460A-A958-A8D21F99EE81}"/>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12" name="Espace réservé du numéro de diapositive 6">
            <a:extLst>
              <a:ext uri="{FF2B5EF4-FFF2-40B4-BE49-F238E27FC236}">
                <a16:creationId xmlns:a16="http://schemas.microsoft.com/office/drawing/2014/main" id="{F199CCFE-3E36-43EB-8A61-41DB8A5F5051}"/>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
        <p:nvSpPr>
          <p:cNvPr id="13" name="Espace réservé du contenu 2">
            <a:extLst>
              <a:ext uri="{FF2B5EF4-FFF2-40B4-BE49-F238E27FC236}">
                <a16:creationId xmlns:a16="http://schemas.microsoft.com/office/drawing/2014/main" id="{07FCF509-7AEA-42F6-8932-019059609099}"/>
              </a:ext>
            </a:extLst>
          </p:cNvPr>
          <p:cNvSpPr>
            <a:spLocks noGrp="1"/>
          </p:cNvSpPr>
          <p:nvPr>
            <p:ph sz="half" idx="13"/>
          </p:nvPr>
        </p:nvSpPr>
        <p:spPr>
          <a:xfrm>
            <a:off x="214356" y="2061843"/>
            <a:ext cx="5696485" cy="4304774"/>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3">
            <a:extLst>
              <a:ext uri="{FF2B5EF4-FFF2-40B4-BE49-F238E27FC236}">
                <a16:creationId xmlns:a16="http://schemas.microsoft.com/office/drawing/2014/main" id="{30B32050-9B73-4805-B4D9-8BA1B95B9158}"/>
              </a:ext>
            </a:extLst>
          </p:cNvPr>
          <p:cNvSpPr>
            <a:spLocks noGrp="1"/>
          </p:cNvSpPr>
          <p:nvPr>
            <p:ph sz="half" idx="2"/>
          </p:nvPr>
        </p:nvSpPr>
        <p:spPr>
          <a:xfrm>
            <a:off x="6281159" y="2061843"/>
            <a:ext cx="5780860" cy="430477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Titre 1">
            <a:extLst>
              <a:ext uri="{FF2B5EF4-FFF2-40B4-BE49-F238E27FC236}">
                <a16:creationId xmlns:a16="http://schemas.microsoft.com/office/drawing/2014/main" id="{9E999A36-FE6E-46C0-9FB5-346A85B053BC}"/>
              </a:ext>
            </a:extLst>
          </p:cNvPr>
          <p:cNvSpPr>
            <a:spLocks noGrp="1"/>
          </p:cNvSpPr>
          <p:nvPr>
            <p:ph type="title"/>
          </p:nvPr>
        </p:nvSpPr>
        <p:spPr>
          <a:xfrm>
            <a:off x="214357" y="104958"/>
            <a:ext cx="11847662" cy="882561"/>
          </a:xfrm>
          <a:prstGeom prst="rect">
            <a:avLst/>
          </a:prstGeom>
        </p:spPr>
        <p:txBody>
          <a:bodyPr anchor="ctr"/>
          <a:lstStyle/>
          <a:p>
            <a:r>
              <a:rPr lang="fr-FR"/>
              <a:t>Modifiez le style du titre</a:t>
            </a:r>
            <a:endParaRPr lang="fr-FR" dirty="0"/>
          </a:p>
        </p:txBody>
      </p:sp>
    </p:spTree>
    <p:extLst>
      <p:ext uri="{BB962C8B-B14F-4D97-AF65-F5344CB8AC3E}">
        <p14:creationId xmlns:p14="http://schemas.microsoft.com/office/powerpoint/2010/main" val="312091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BF0B6655-3E35-4330-AD3A-E57C7017FC71}"/>
              </a:ext>
            </a:extLst>
          </p:cNvPr>
          <p:cNvSpPr>
            <a:spLocks noGrp="1"/>
          </p:cNvSpPr>
          <p:nvPr>
            <p:ph type="title"/>
          </p:nvPr>
        </p:nvSpPr>
        <p:spPr>
          <a:xfrm>
            <a:off x="214357" y="104958"/>
            <a:ext cx="11847662" cy="882561"/>
          </a:xfrm>
          <a:prstGeom prst="rect">
            <a:avLst/>
          </a:prstGeom>
        </p:spPr>
        <p:txBody>
          <a:bodyPr anchor="ctr"/>
          <a:lstStyle/>
          <a:p>
            <a:r>
              <a:rPr lang="fr-FR"/>
              <a:t>Modifiez le style du titre</a:t>
            </a:r>
            <a:endParaRPr lang="fr-FR" dirty="0"/>
          </a:p>
        </p:txBody>
      </p:sp>
      <p:sp>
        <p:nvSpPr>
          <p:cNvPr id="7" name="Espace réservé de la date 1">
            <a:extLst>
              <a:ext uri="{FF2B5EF4-FFF2-40B4-BE49-F238E27FC236}">
                <a16:creationId xmlns:a16="http://schemas.microsoft.com/office/drawing/2014/main" id="{17F9CDD6-186E-4B19-AE7E-DD1A401A5E5C}"/>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8" name="Espace réservé du pied de page 2">
            <a:extLst>
              <a:ext uri="{FF2B5EF4-FFF2-40B4-BE49-F238E27FC236}">
                <a16:creationId xmlns:a16="http://schemas.microsoft.com/office/drawing/2014/main" id="{0B7906D8-3D54-4587-BA89-820AE7327D86}"/>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9" name="Espace réservé du numéro de diapositive 6">
            <a:extLst>
              <a:ext uri="{FF2B5EF4-FFF2-40B4-BE49-F238E27FC236}">
                <a16:creationId xmlns:a16="http://schemas.microsoft.com/office/drawing/2014/main" id="{3AE8DBB3-8A24-4FF8-A216-0B16E24C595E}"/>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Tree>
    <p:extLst>
      <p:ext uri="{BB962C8B-B14F-4D97-AF65-F5344CB8AC3E}">
        <p14:creationId xmlns:p14="http://schemas.microsoft.com/office/powerpoint/2010/main" val="418245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1">
            <a:extLst>
              <a:ext uri="{FF2B5EF4-FFF2-40B4-BE49-F238E27FC236}">
                <a16:creationId xmlns:a16="http://schemas.microsoft.com/office/drawing/2014/main" id="{E573765C-99E3-410A-BAD9-9DFF76B3BBE8}"/>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6" name="Espace réservé du pied de page 2">
            <a:extLst>
              <a:ext uri="{FF2B5EF4-FFF2-40B4-BE49-F238E27FC236}">
                <a16:creationId xmlns:a16="http://schemas.microsoft.com/office/drawing/2014/main" id="{0517F23F-CF2F-423F-AD07-3D2701281AA2}"/>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7" name="Espace réservé du numéro de diapositive 6">
            <a:extLst>
              <a:ext uri="{FF2B5EF4-FFF2-40B4-BE49-F238E27FC236}">
                <a16:creationId xmlns:a16="http://schemas.microsoft.com/office/drawing/2014/main" id="{B081354B-18ED-496D-BA8E-4CF13D52524D}"/>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Tree>
    <p:extLst>
      <p:ext uri="{BB962C8B-B14F-4D97-AF65-F5344CB8AC3E}">
        <p14:creationId xmlns:p14="http://schemas.microsoft.com/office/powerpoint/2010/main" val="240239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7244" y="546145"/>
            <a:ext cx="7316788" cy="5765711"/>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671558" y="1538243"/>
            <a:ext cx="3367042" cy="4773613"/>
          </a:xfrm>
          <a:prstGeom prst="rect">
            <a:avLst/>
          </a:prstGeom>
        </p:spPr>
        <p:txBody>
          <a:bodyPr/>
          <a:lstStyle>
            <a:lvl1pPr marL="0" indent="0">
              <a:buNone/>
              <a:defRPr sz="2400" b="1">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Titre 1">
            <a:extLst>
              <a:ext uri="{FF2B5EF4-FFF2-40B4-BE49-F238E27FC236}">
                <a16:creationId xmlns:a16="http://schemas.microsoft.com/office/drawing/2014/main" id="{6FB53D75-A640-4898-9189-36DE064ABC44}"/>
              </a:ext>
            </a:extLst>
          </p:cNvPr>
          <p:cNvSpPr>
            <a:spLocks noGrp="1"/>
          </p:cNvSpPr>
          <p:nvPr>
            <p:ph type="title"/>
          </p:nvPr>
        </p:nvSpPr>
        <p:spPr>
          <a:xfrm>
            <a:off x="671558" y="546144"/>
            <a:ext cx="3367042" cy="882561"/>
          </a:xfrm>
          <a:prstGeom prst="rect">
            <a:avLst/>
          </a:prstGeom>
        </p:spPr>
        <p:txBody>
          <a:bodyPr anchor="ctr"/>
          <a:lstStyle>
            <a:lvl1pPr>
              <a:defRPr sz="3200"/>
            </a:lvl1pPr>
          </a:lstStyle>
          <a:p>
            <a:r>
              <a:rPr lang="fr-FR"/>
              <a:t>Modifiez le style du titre</a:t>
            </a:r>
            <a:endParaRPr lang="fr-FR" dirty="0"/>
          </a:p>
        </p:txBody>
      </p:sp>
      <p:sp>
        <p:nvSpPr>
          <p:cNvPr id="9" name="Espace réservé de la date 1">
            <a:extLst>
              <a:ext uri="{FF2B5EF4-FFF2-40B4-BE49-F238E27FC236}">
                <a16:creationId xmlns:a16="http://schemas.microsoft.com/office/drawing/2014/main" id="{2B5BED63-2935-42DD-81FF-37AEF8286E3F}"/>
              </a:ext>
            </a:extLst>
          </p:cNvPr>
          <p:cNvSpPr>
            <a:spLocks noGrp="1"/>
          </p:cNvSpPr>
          <p:nvPr>
            <p:ph type="dt" sz="half" idx="10"/>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10" name="Espace réservé du pied de page 2">
            <a:extLst>
              <a:ext uri="{FF2B5EF4-FFF2-40B4-BE49-F238E27FC236}">
                <a16:creationId xmlns:a16="http://schemas.microsoft.com/office/drawing/2014/main" id="{5A89723B-19F5-4103-B527-7E36FAE839A8}"/>
              </a:ext>
            </a:extLst>
          </p:cNvPr>
          <p:cNvSpPr>
            <a:spLocks noGrp="1"/>
          </p:cNvSpPr>
          <p:nvPr>
            <p:ph type="ftr" sz="quarter" idx="11"/>
          </p:nvPr>
        </p:nvSpPr>
        <p:spPr>
          <a:xfrm>
            <a:off x="4038600" y="6570000"/>
            <a:ext cx="41148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11" name="Espace réservé du numéro de diapositive 6">
            <a:extLst>
              <a:ext uri="{FF2B5EF4-FFF2-40B4-BE49-F238E27FC236}">
                <a16:creationId xmlns:a16="http://schemas.microsoft.com/office/drawing/2014/main" id="{340559C3-29B1-4637-827B-68D1B30B0CDD}"/>
              </a:ext>
            </a:extLst>
          </p:cNvPr>
          <p:cNvSpPr>
            <a:spLocks noGrp="1"/>
          </p:cNvSpPr>
          <p:nvPr>
            <p:ph type="sldNum" sz="quarter" idx="12"/>
          </p:nvPr>
        </p:nvSpPr>
        <p:spPr>
          <a:xfrm>
            <a:off x="9318819" y="6559733"/>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Tree>
    <p:extLst>
      <p:ext uri="{BB962C8B-B14F-4D97-AF65-F5344CB8AC3E}">
        <p14:creationId xmlns:p14="http://schemas.microsoft.com/office/powerpoint/2010/main" val="89473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5000"/>
            <a:lum/>
          </a:blip>
          <a:srcRect/>
          <a:stretch>
            <a:fillRect l="-13000" t="23000" r="44000" b="1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5254B7-455F-40F4-8EA3-6E749B107307}"/>
              </a:ext>
            </a:extLst>
          </p:cNvPr>
          <p:cNvSpPr/>
          <p:nvPr userDrawn="1"/>
        </p:nvSpPr>
        <p:spPr>
          <a:xfrm>
            <a:off x="0" y="6573520"/>
            <a:ext cx="12192000" cy="284480"/>
          </a:xfrm>
          <a:prstGeom prst="rect">
            <a:avLst/>
          </a:prstGeom>
          <a:solidFill>
            <a:srgbClr val="E83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noFill/>
              </a:ln>
              <a:solidFill>
                <a:srgbClr val="E8368B"/>
              </a:solidFill>
            </a:endParaRPr>
          </a:p>
        </p:txBody>
      </p:sp>
      <p:sp>
        <p:nvSpPr>
          <p:cNvPr id="14" name="Espace réservé de la date 1">
            <a:extLst>
              <a:ext uri="{FF2B5EF4-FFF2-40B4-BE49-F238E27FC236}">
                <a16:creationId xmlns:a16="http://schemas.microsoft.com/office/drawing/2014/main" id="{3D3AD332-81DB-42BB-89DF-B36EC333E7C9}"/>
              </a:ext>
            </a:extLst>
          </p:cNvPr>
          <p:cNvSpPr>
            <a:spLocks noGrp="1"/>
          </p:cNvSpPr>
          <p:nvPr>
            <p:ph type="dt" sz="half" idx="2"/>
          </p:nvPr>
        </p:nvSpPr>
        <p:spPr>
          <a:xfrm>
            <a:off x="214357" y="6570000"/>
            <a:ext cx="2743200" cy="288000"/>
          </a:xfrm>
          <a:prstGeom prst="rect">
            <a:avLst/>
          </a:prstGeom>
        </p:spPr>
        <p:txBody>
          <a:bodyPr/>
          <a:lstStyle>
            <a:lvl1pP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02/03/2023</a:t>
            </a:r>
            <a:endParaRPr lang="fr-FR" dirty="0"/>
          </a:p>
        </p:txBody>
      </p:sp>
      <p:sp>
        <p:nvSpPr>
          <p:cNvPr id="15" name="Espace réservé du pied de page 2">
            <a:extLst>
              <a:ext uri="{FF2B5EF4-FFF2-40B4-BE49-F238E27FC236}">
                <a16:creationId xmlns:a16="http://schemas.microsoft.com/office/drawing/2014/main" id="{B8547C5E-737D-4559-90B6-34C81F0BFF87}"/>
              </a:ext>
            </a:extLst>
          </p:cNvPr>
          <p:cNvSpPr>
            <a:spLocks noGrp="1"/>
          </p:cNvSpPr>
          <p:nvPr>
            <p:ph type="ftr" sz="quarter" idx="3"/>
          </p:nvPr>
        </p:nvSpPr>
        <p:spPr>
          <a:xfrm>
            <a:off x="4038600" y="6570000"/>
            <a:ext cx="4114800" cy="288000"/>
          </a:xfrm>
          <a:prstGeom prst="rect">
            <a:avLst/>
          </a:prstGeom>
        </p:spPr>
        <p:txBody>
          <a:bodyPr/>
          <a:lstStyle>
            <a:lvl1pPr algn="ct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fr-FR"/>
              <a:t>Présentation FIMATHO – CHU de Reims</a:t>
            </a:r>
            <a:endParaRPr lang="fr-FR" dirty="0"/>
          </a:p>
        </p:txBody>
      </p:sp>
      <p:sp>
        <p:nvSpPr>
          <p:cNvPr id="16" name="Espace réservé du numéro de diapositive 6">
            <a:extLst>
              <a:ext uri="{FF2B5EF4-FFF2-40B4-BE49-F238E27FC236}">
                <a16:creationId xmlns:a16="http://schemas.microsoft.com/office/drawing/2014/main" id="{4AFDC3F5-5452-46B7-BFE4-1715E4859FD3}"/>
              </a:ext>
            </a:extLst>
          </p:cNvPr>
          <p:cNvSpPr>
            <a:spLocks noGrp="1"/>
          </p:cNvSpPr>
          <p:nvPr>
            <p:ph type="sldNum" sz="quarter" idx="4"/>
          </p:nvPr>
        </p:nvSpPr>
        <p:spPr>
          <a:xfrm>
            <a:off x="9318819" y="6559733"/>
            <a:ext cx="2743200" cy="288000"/>
          </a:xfrm>
          <a:prstGeom prst="rect">
            <a:avLst/>
          </a:prstGeom>
        </p:spPr>
        <p:txBody>
          <a:bodyPr/>
          <a:lstStyle>
            <a:lvl1pPr algn="r">
              <a:defRPr sz="1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2ABF1176-DF43-4A28-8499-D4E3BF53615F}" type="slidenum">
              <a:rPr lang="fr-FR" smtClean="0"/>
              <a:pPr/>
              <a:t>‹N°›</a:t>
            </a:fld>
            <a:endParaRPr lang="fr-FR"/>
          </a:p>
        </p:txBody>
      </p:sp>
    </p:spTree>
    <p:extLst>
      <p:ext uri="{BB962C8B-B14F-4D97-AF65-F5344CB8AC3E}">
        <p14:creationId xmlns:p14="http://schemas.microsoft.com/office/powerpoint/2010/main" val="31610683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3600" kern="1200">
          <a:solidFill>
            <a:schemeClr val="accent3"/>
          </a:solidFill>
          <a:latin typeface="Lato" panose="020F0502020204030203" pitchFamily="34" charset="0"/>
          <a:ea typeface="Lato" panose="020F0502020204030203" pitchFamily="34" charset="0"/>
          <a:cs typeface="Lato" panose="020F0502020204030203" pitchFamily="34" charset="0"/>
        </a:defRPr>
      </a:lvl1pPr>
    </p:titleStyle>
    <p:bodyStyle>
      <a:lvl1pPr marL="358775" indent="-358775" algn="l" defTabSz="914400" rtl="0" eaLnBrk="1" latinLnBrk="0" hangingPunct="1">
        <a:lnSpc>
          <a:spcPct val="90000"/>
        </a:lnSpc>
        <a:spcBef>
          <a:spcPts val="1000"/>
        </a:spcBef>
        <a:buClr>
          <a:schemeClr val="accent4"/>
        </a:buClr>
        <a:buFont typeface="Wingdings" panose="05000000000000000000" pitchFamily="2" charset="2"/>
        <a:buChar char="ü"/>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4"/>
        </a:buClr>
        <a:buFont typeface="Lato" panose="020F0502020204030203" pitchFamily="34" charset="0"/>
        <a:buChar char="→"/>
        <a:defRPr sz="16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tiff"/></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tiff"/><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tiff"/><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5EEB63A-F1AD-4FA2-B7D2-41A01278E8AE}"/>
              </a:ext>
            </a:extLst>
          </p:cNvPr>
          <p:cNvSpPr>
            <a:spLocks noGrp="1"/>
          </p:cNvSpPr>
          <p:nvPr>
            <p:ph type="title"/>
          </p:nvPr>
        </p:nvSpPr>
        <p:spPr>
          <a:xfrm>
            <a:off x="4038598" y="1274856"/>
            <a:ext cx="7315200" cy="1482412"/>
          </a:xfrm>
        </p:spPr>
        <p:txBody>
          <a:bodyPr/>
          <a:lstStyle/>
          <a:p>
            <a:pPr algn="ctr"/>
            <a:r>
              <a:rPr lang="fr-FR" sz="3600" b="1" i="0" dirty="0">
                <a:solidFill>
                  <a:srgbClr val="009EE3"/>
                </a:solidFill>
                <a:effectLst/>
                <a:latin typeface="wf_segoe-ui_normal"/>
              </a:rPr>
              <a:t>Caractérisation de l’activité autophagique dans la maladie de Crohn de l’enfant</a:t>
            </a:r>
            <a:endParaRPr lang="fr-FR" sz="3600" b="1" dirty="0">
              <a:solidFill>
                <a:srgbClr val="009EE3"/>
              </a:solidFill>
            </a:endParaRPr>
          </a:p>
        </p:txBody>
      </p:sp>
      <p:sp>
        <p:nvSpPr>
          <p:cNvPr id="13" name="Espace réservé du texte 12">
            <a:extLst>
              <a:ext uri="{FF2B5EF4-FFF2-40B4-BE49-F238E27FC236}">
                <a16:creationId xmlns:a16="http://schemas.microsoft.com/office/drawing/2014/main" id="{10C6F6C4-2831-4FAB-83F8-F6DEA32E9D41}"/>
              </a:ext>
            </a:extLst>
          </p:cNvPr>
          <p:cNvSpPr>
            <a:spLocks noGrp="1"/>
          </p:cNvSpPr>
          <p:nvPr>
            <p:ph type="body" sz="quarter" idx="14"/>
          </p:nvPr>
        </p:nvSpPr>
        <p:spPr>
          <a:xfrm>
            <a:off x="4038599" y="2954776"/>
            <a:ext cx="7315198" cy="676215"/>
          </a:xfrm>
        </p:spPr>
        <p:txBody>
          <a:bodyPr/>
          <a:lstStyle/>
          <a:p>
            <a:pPr algn="ctr"/>
            <a:r>
              <a:rPr lang="fr-FR" dirty="0"/>
              <a:t>Appel à Projet FIMATHO </a:t>
            </a:r>
          </a:p>
          <a:p>
            <a:pPr algn="ctr"/>
            <a:r>
              <a:rPr lang="fr-FR" dirty="0"/>
              <a:t>13 Juin 2023</a:t>
            </a:r>
          </a:p>
        </p:txBody>
      </p:sp>
      <p:sp>
        <p:nvSpPr>
          <p:cNvPr id="8" name="ZoneTexte 7">
            <a:extLst>
              <a:ext uri="{FF2B5EF4-FFF2-40B4-BE49-F238E27FC236}">
                <a16:creationId xmlns:a16="http://schemas.microsoft.com/office/drawing/2014/main" id="{41733C3C-697A-6946-B2DC-B0D7DEB67C5B}"/>
              </a:ext>
            </a:extLst>
          </p:cNvPr>
          <p:cNvSpPr txBox="1"/>
          <p:nvPr/>
        </p:nvSpPr>
        <p:spPr>
          <a:xfrm>
            <a:off x="4473524" y="3659128"/>
            <a:ext cx="6445349" cy="1668214"/>
          </a:xfrm>
          <a:prstGeom prst="rect">
            <a:avLst/>
          </a:prstGeom>
          <a:noFill/>
        </p:spPr>
        <p:txBody>
          <a:bodyPr wrap="square">
            <a:spAutoFit/>
          </a:bodyPr>
          <a:lstStyle/>
          <a:p>
            <a:pPr algn="ctr">
              <a:lnSpc>
                <a:spcPct val="150000"/>
              </a:lnSpc>
            </a:pPr>
            <a:r>
              <a:rPr lang="fr-FR" sz="1400" dirty="0">
                <a:latin typeface="Arial" panose="020B0604020202020204" pitchFamily="34" charset="0"/>
                <a:cs typeface="Arial" panose="020B0604020202020204" pitchFamily="34" charset="0"/>
              </a:rPr>
              <a:t>Dr Rémi Duclaux-</a:t>
            </a:r>
            <a:r>
              <a:rPr lang="fr-FR" sz="1400" dirty="0" err="1">
                <a:latin typeface="Arial" panose="020B0604020202020204" pitchFamily="34" charset="0"/>
                <a:cs typeface="Arial" panose="020B0604020202020204" pitchFamily="34" charset="0"/>
              </a:rPr>
              <a:t>Loras</a:t>
            </a:r>
            <a:r>
              <a:rPr lang="fr-FR" sz="1400" dirty="0">
                <a:latin typeface="Arial" panose="020B0604020202020204" pitchFamily="34" charset="0"/>
                <a:cs typeface="Arial" panose="020B0604020202020204" pitchFamily="34" charset="0"/>
              </a:rPr>
              <a:t> </a:t>
            </a:r>
          </a:p>
          <a:p>
            <a:pPr algn="ctr">
              <a:lnSpc>
                <a:spcPct val="150000"/>
              </a:lnSpc>
            </a:pPr>
            <a:r>
              <a:rPr lang="fr-FR" altLang="fr-FR"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Service de gastroentérologie pédiatrique-Hôpital Femme Mère Enfant, Lyon</a:t>
            </a:r>
          </a:p>
          <a:p>
            <a:pPr algn="ctr">
              <a:lnSpc>
                <a:spcPct val="150000"/>
              </a:lnSpc>
            </a:pPr>
            <a:r>
              <a:rPr lang="fr-FR" altLang="fr-FR"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Equipe « Autophagie, Infection, Immunité » - Pr Faure</a:t>
            </a:r>
          </a:p>
          <a:p>
            <a:pPr lvl="0" algn="ctr">
              <a:lnSpc>
                <a:spcPct val="150000"/>
              </a:lnSpc>
            </a:pPr>
            <a:r>
              <a:rPr lang="fr-FR" altLang="fr-FR"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CIRI – Centre International de Recherche en Infectiologie</a:t>
            </a:r>
            <a:endParaRPr lang="fr-FR" altLang="fr-FR"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lvl="0" algn="ctr">
              <a:lnSpc>
                <a:spcPct val="150000"/>
              </a:lnSpc>
            </a:pPr>
            <a:r>
              <a:rPr lang="fr-FR" altLang="fr-FR"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Inserm U1111 – CNRS UMR5308 – ENS Lyon – Université Lyon 1 </a:t>
            </a:r>
          </a:p>
        </p:txBody>
      </p:sp>
      <p:pic>
        <p:nvPicPr>
          <p:cNvPr id="10" name="Picture 4" descr="http://t0.gstatic.com/images?q=tbn:ANd9GcSQJ0b8nb-s_PyBESr6VlZmAlWBcAvJ_F7vaodHNw3vlw47VJ5S4g">
            <a:extLst>
              <a:ext uri="{FF2B5EF4-FFF2-40B4-BE49-F238E27FC236}">
                <a16:creationId xmlns:a16="http://schemas.microsoft.com/office/drawing/2014/main" id="{B7732BDC-DC8C-CF4B-86DF-85906BA00A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414" y="5657556"/>
            <a:ext cx="1071726" cy="7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a:extLst>
              <a:ext uri="{FF2B5EF4-FFF2-40B4-BE49-F238E27FC236}">
                <a16:creationId xmlns:a16="http://schemas.microsoft.com/office/drawing/2014/main" id="{D90223CE-082A-5840-8050-57D5968C4239}"/>
              </a:ext>
            </a:extLst>
          </p:cNvPr>
          <p:cNvPicPr>
            <a:picLocks noChangeAspect="1"/>
          </p:cNvPicPr>
          <p:nvPr/>
        </p:nvPicPr>
        <p:blipFill>
          <a:blip r:embed="rId4"/>
          <a:stretch>
            <a:fillRect/>
          </a:stretch>
        </p:blipFill>
        <p:spPr>
          <a:xfrm>
            <a:off x="1766022" y="5740900"/>
            <a:ext cx="597349" cy="597349"/>
          </a:xfrm>
          <a:prstGeom prst="rect">
            <a:avLst/>
          </a:prstGeom>
        </p:spPr>
      </p:pic>
      <p:pic>
        <p:nvPicPr>
          <p:cNvPr id="16" name="Image 15" descr="logoInserm.jpg">
            <a:extLst>
              <a:ext uri="{FF2B5EF4-FFF2-40B4-BE49-F238E27FC236}">
                <a16:creationId xmlns:a16="http://schemas.microsoft.com/office/drawing/2014/main" id="{E15F1467-CB7A-B042-AA09-B2D4B7B272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1581" y="5827551"/>
            <a:ext cx="1512793" cy="42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Virnext - Cynbiome">
            <a:extLst>
              <a:ext uri="{FF2B5EF4-FFF2-40B4-BE49-F238E27FC236}">
                <a16:creationId xmlns:a16="http://schemas.microsoft.com/office/drawing/2014/main" id="{9F6B22BB-63B4-5347-9FF7-EDA423C165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414" y="4493235"/>
            <a:ext cx="1330735" cy="95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38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6C6EB397-06FD-46E4-9340-CE1B5D6CE17A}"/>
              </a:ext>
            </a:extLst>
          </p:cNvPr>
          <p:cNvSpPr>
            <a:spLocks noGrp="1"/>
          </p:cNvSpPr>
          <p:nvPr>
            <p:ph type="title"/>
          </p:nvPr>
        </p:nvSpPr>
        <p:spPr/>
        <p:txBody>
          <a:bodyPr/>
          <a:lstStyle/>
          <a:p>
            <a:r>
              <a:rPr lang="fr-FR" dirty="0"/>
              <a:t>Le Flux Autophagique </a:t>
            </a:r>
          </a:p>
        </p:txBody>
      </p:sp>
      <p:grpSp>
        <p:nvGrpSpPr>
          <p:cNvPr id="11" name="Groupe 10">
            <a:extLst>
              <a:ext uri="{FF2B5EF4-FFF2-40B4-BE49-F238E27FC236}">
                <a16:creationId xmlns:a16="http://schemas.microsoft.com/office/drawing/2014/main" id="{1797F223-952B-EB46-8DB8-0FA9063166CB}"/>
              </a:ext>
            </a:extLst>
          </p:cNvPr>
          <p:cNvGrpSpPr/>
          <p:nvPr/>
        </p:nvGrpSpPr>
        <p:grpSpPr>
          <a:xfrm>
            <a:off x="2224009" y="1076680"/>
            <a:ext cx="4148302" cy="3048000"/>
            <a:chOff x="1133146" y="1164021"/>
            <a:chExt cx="4148302" cy="3048000"/>
          </a:xfrm>
        </p:grpSpPr>
        <p:pic>
          <p:nvPicPr>
            <p:cNvPr id="29" name="Image 28">
              <a:extLst>
                <a:ext uri="{FF2B5EF4-FFF2-40B4-BE49-F238E27FC236}">
                  <a16:creationId xmlns:a16="http://schemas.microsoft.com/office/drawing/2014/main" id="{D15E4DDF-2746-9D4E-AF22-A57BB4F6A077}"/>
                </a:ext>
              </a:extLst>
            </p:cNvPr>
            <p:cNvPicPr>
              <a:picLocks noChangeAspect="1"/>
            </p:cNvPicPr>
            <p:nvPr/>
          </p:nvPicPr>
          <p:blipFill rotWithShape="1">
            <a:blip r:embed="rId3"/>
            <a:srcRect r="49358"/>
            <a:stretch/>
          </p:blipFill>
          <p:spPr>
            <a:xfrm>
              <a:off x="1133146" y="1164021"/>
              <a:ext cx="4148302" cy="3048000"/>
            </a:xfrm>
            <a:prstGeom prst="rect">
              <a:avLst/>
            </a:prstGeom>
          </p:spPr>
        </p:pic>
        <p:pic>
          <p:nvPicPr>
            <p:cNvPr id="6" name="Image 5">
              <a:extLst>
                <a:ext uri="{FF2B5EF4-FFF2-40B4-BE49-F238E27FC236}">
                  <a16:creationId xmlns:a16="http://schemas.microsoft.com/office/drawing/2014/main" id="{C3D6448F-BCB3-7C43-82A9-23948AE9C562}"/>
                </a:ext>
              </a:extLst>
            </p:cNvPr>
            <p:cNvPicPr>
              <a:picLocks noChangeAspect="1"/>
            </p:cNvPicPr>
            <p:nvPr/>
          </p:nvPicPr>
          <p:blipFill rotWithShape="1">
            <a:blip r:embed="rId3"/>
            <a:srcRect r="70144"/>
            <a:stretch/>
          </p:blipFill>
          <p:spPr>
            <a:xfrm>
              <a:off x="1133146" y="1164021"/>
              <a:ext cx="2445626" cy="3048000"/>
            </a:xfrm>
            <a:prstGeom prst="rect">
              <a:avLst/>
            </a:prstGeom>
          </p:spPr>
        </p:pic>
        <p:sp>
          <p:nvSpPr>
            <p:cNvPr id="8" name="Rectangle 7">
              <a:extLst>
                <a:ext uri="{FF2B5EF4-FFF2-40B4-BE49-F238E27FC236}">
                  <a16:creationId xmlns:a16="http://schemas.microsoft.com/office/drawing/2014/main" id="{92CB99C0-0CE0-E447-91A2-6971B3008B26}"/>
                </a:ext>
              </a:extLst>
            </p:cNvPr>
            <p:cNvSpPr/>
            <p:nvPr/>
          </p:nvSpPr>
          <p:spPr>
            <a:xfrm>
              <a:off x="4456723" y="1214381"/>
              <a:ext cx="824725" cy="76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8" name="Image 27">
            <a:extLst>
              <a:ext uri="{FF2B5EF4-FFF2-40B4-BE49-F238E27FC236}">
                <a16:creationId xmlns:a16="http://schemas.microsoft.com/office/drawing/2014/main" id="{CA083698-7433-2F42-8978-6E7656151087}"/>
              </a:ext>
            </a:extLst>
          </p:cNvPr>
          <p:cNvPicPr>
            <a:picLocks noChangeAspect="1"/>
          </p:cNvPicPr>
          <p:nvPr/>
        </p:nvPicPr>
        <p:blipFill rotWithShape="1">
          <a:blip r:embed="rId3"/>
          <a:srcRect l="49099" r="26507"/>
          <a:stretch/>
        </p:blipFill>
        <p:spPr>
          <a:xfrm>
            <a:off x="6245959" y="1076680"/>
            <a:ext cx="1998225" cy="3048000"/>
          </a:xfrm>
          <a:prstGeom prst="rect">
            <a:avLst/>
          </a:prstGeom>
        </p:spPr>
      </p:pic>
    </p:spTree>
    <p:extLst>
      <p:ext uri="{BB962C8B-B14F-4D97-AF65-F5344CB8AC3E}">
        <p14:creationId xmlns:p14="http://schemas.microsoft.com/office/powerpoint/2010/main" val="156707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6C6EB397-06FD-46E4-9340-CE1B5D6CE17A}"/>
              </a:ext>
            </a:extLst>
          </p:cNvPr>
          <p:cNvSpPr>
            <a:spLocks noGrp="1"/>
          </p:cNvSpPr>
          <p:nvPr>
            <p:ph type="title"/>
          </p:nvPr>
        </p:nvSpPr>
        <p:spPr/>
        <p:txBody>
          <a:bodyPr/>
          <a:lstStyle/>
          <a:p>
            <a:r>
              <a:rPr lang="fr-FR" dirty="0"/>
              <a:t>Le Flux Autophagique </a:t>
            </a:r>
          </a:p>
        </p:txBody>
      </p:sp>
      <p:pic>
        <p:nvPicPr>
          <p:cNvPr id="27" name="Image 26">
            <a:extLst>
              <a:ext uri="{FF2B5EF4-FFF2-40B4-BE49-F238E27FC236}">
                <a16:creationId xmlns:a16="http://schemas.microsoft.com/office/drawing/2014/main" id="{61CB97E6-BA88-3F4E-B95A-1F2C13203851}"/>
              </a:ext>
            </a:extLst>
          </p:cNvPr>
          <p:cNvPicPr>
            <a:picLocks noChangeAspect="1"/>
          </p:cNvPicPr>
          <p:nvPr/>
        </p:nvPicPr>
        <p:blipFill rotWithShape="1">
          <a:blip r:embed="rId3"/>
          <a:srcRect l="73493"/>
          <a:stretch/>
        </p:blipFill>
        <p:spPr>
          <a:xfrm>
            <a:off x="8244183" y="1076680"/>
            <a:ext cx="2171325" cy="3048000"/>
          </a:xfrm>
          <a:prstGeom prst="rect">
            <a:avLst/>
          </a:prstGeom>
        </p:spPr>
      </p:pic>
      <p:grpSp>
        <p:nvGrpSpPr>
          <p:cNvPr id="11" name="Groupe 10">
            <a:extLst>
              <a:ext uri="{FF2B5EF4-FFF2-40B4-BE49-F238E27FC236}">
                <a16:creationId xmlns:a16="http://schemas.microsoft.com/office/drawing/2014/main" id="{1797F223-952B-EB46-8DB8-0FA9063166CB}"/>
              </a:ext>
            </a:extLst>
          </p:cNvPr>
          <p:cNvGrpSpPr/>
          <p:nvPr/>
        </p:nvGrpSpPr>
        <p:grpSpPr>
          <a:xfrm>
            <a:off x="2224009" y="1076680"/>
            <a:ext cx="4148302" cy="3048000"/>
            <a:chOff x="1133146" y="1164021"/>
            <a:chExt cx="4148302" cy="3048000"/>
          </a:xfrm>
        </p:grpSpPr>
        <p:pic>
          <p:nvPicPr>
            <p:cNvPr id="29" name="Image 28">
              <a:extLst>
                <a:ext uri="{FF2B5EF4-FFF2-40B4-BE49-F238E27FC236}">
                  <a16:creationId xmlns:a16="http://schemas.microsoft.com/office/drawing/2014/main" id="{D15E4DDF-2746-9D4E-AF22-A57BB4F6A077}"/>
                </a:ext>
              </a:extLst>
            </p:cNvPr>
            <p:cNvPicPr>
              <a:picLocks noChangeAspect="1"/>
            </p:cNvPicPr>
            <p:nvPr/>
          </p:nvPicPr>
          <p:blipFill rotWithShape="1">
            <a:blip r:embed="rId3"/>
            <a:srcRect r="49358"/>
            <a:stretch/>
          </p:blipFill>
          <p:spPr>
            <a:xfrm>
              <a:off x="1133146" y="1164021"/>
              <a:ext cx="4148302" cy="3048000"/>
            </a:xfrm>
            <a:prstGeom prst="rect">
              <a:avLst/>
            </a:prstGeom>
          </p:spPr>
        </p:pic>
        <p:pic>
          <p:nvPicPr>
            <p:cNvPr id="6" name="Image 5">
              <a:extLst>
                <a:ext uri="{FF2B5EF4-FFF2-40B4-BE49-F238E27FC236}">
                  <a16:creationId xmlns:a16="http://schemas.microsoft.com/office/drawing/2014/main" id="{C3D6448F-BCB3-7C43-82A9-23948AE9C562}"/>
                </a:ext>
              </a:extLst>
            </p:cNvPr>
            <p:cNvPicPr>
              <a:picLocks noChangeAspect="1"/>
            </p:cNvPicPr>
            <p:nvPr/>
          </p:nvPicPr>
          <p:blipFill rotWithShape="1">
            <a:blip r:embed="rId3"/>
            <a:srcRect r="70144"/>
            <a:stretch/>
          </p:blipFill>
          <p:spPr>
            <a:xfrm>
              <a:off x="1133146" y="1164021"/>
              <a:ext cx="2445626" cy="3048000"/>
            </a:xfrm>
            <a:prstGeom prst="rect">
              <a:avLst/>
            </a:prstGeom>
          </p:spPr>
        </p:pic>
        <p:sp>
          <p:nvSpPr>
            <p:cNvPr id="8" name="Rectangle 7">
              <a:extLst>
                <a:ext uri="{FF2B5EF4-FFF2-40B4-BE49-F238E27FC236}">
                  <a16:creationId xmlns:a16="http://schemas.microsoft.com/office/drawing/2014/main" id="{92CB99C0-0CE0-E447-91A2-6971B3008B26}"/>
                </a:ext>
              </a:extLst>
            </p:cNvPr>
            <p:cNvSpPr/>
            <p:nvPr/>
          </p:nvSpPr>
          <p:spPr>
            <a:xfrm>
              <a:off x="4456723" y="1214381"/>
              <a:ext cx="824725" cy="76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8" name="Image 27">
            <a:extLst>
              <a:ext uri="{FF2B5EF4-FFF2-40B4-BE49-F238E27FC236}">
                <a16:creationId xmlns:a16="http://schemas.microsoft.com/office/drawing/2014/main" id="{CA083698-7433-2F42-8978-6E7656151087}"/>
              </a:ext>
            </a:extLst>
          </p:cNvPr>
          <p:cNvPicPr>
            <a:picLocks noChangeAspect="1"/>
          </p:cNvPicPr>
          <p:nvPr/>
        </p:nvPicPr>
        <p:blipFill rotWithShape="1">
          <a:blip r:embed="rId3"/>
          <a:srcRect l="49099" r="26507"/>
          <a:stretch/>
        </p:blipFill>
        <p:spPr>
          <a:xfrm>
            <a:off x="6245959" y="1076680"/>
            <a:ext cx="1998225" cy="3048000"/>
          </a:xfrm>
          <a:prstGeom prst="rect">
            <a:avLst/>
          </a:prstGeom>
        </p:spPr>
      </p:pic>
    </p:spTree>
    <p:extLst>
      <p:ext uri="{BB962C8B-B14F-4D97-AF65-F5344CB8AC3E}">
        <p14:creationId xmlns:p14="http://schemas.microsoft.com/office/powerpoint/2010/main" val="363214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6C6EB397-06FD-46E4-9340-CE1B5D6CE17A}"/>
              </a:ext>
            </a:extLst>
          </p:cNvPr>
          <p:cNvSpPr>
            <a:spLocks noGrp="1"/>
          </p:cNvSpPr>
          <p:nvPr>
            <p:ph type="title"/>
          </p:nvPr>
        </p:nvSpPr>
        <p:spPr/>
        <p:txBody>
          <a:bodyPr/>
          <a:lstStyle/>
          <a:p>
            <a:r>
              <a:rPr lang="fr-FR" dirty="0"/>
              <a:t>Le Flux Autophagique </a:t>
            </a:r>
          </a:p>
        </p:txBody>
      </p:sp>
      <p:grpSp>
        <p:nvGrpSpPr>
          <p:cNvPr id="7" name="Groupe 6">
            <a:extLst>
              <a:ext uri="{FF2B5EF4-FFF2-40B4-BE49-F238E27FC236}">
                <a16:creationId xmlns:a16="http://schemas.microsoft.com/office/drawing/2014/main" id="{46741158-B4C3-A34E-A61C-ADC28E6CDC82}"/>
              </a:ext>
            </a:extLst>
          </p:cNvPr>
          <p:cNvGrpSpPr/>
          <p:nvPr/>
        </p:nvGrpSpPr>
        <p:grpSpPr>
          <a:xfrm>
            <a:off x="7675405" y="1374046"/>
            <a:ext cx="3914304" cy="3628649"/>
            <a:chOff x="7675585" y="890229"/>
            <a:chExt cx="3914304" cy="3628649"/>
          </a:xfrm>
        </p:grpSpPr>
        <p:pic>
          <p:nvPicPr>
            <p:cNvPr id="45" name="Image 11" descr="logoInserm.jpg">
              <a:extLst>
                <a:ext uri="{FF2B5EF4-FFF2-40B4-BE49-F238E27FC236}">
                  <a16:creationId xmlns:a16="http://schemas.microsoft.com/office/drawing/2014/main" id="{8B36211F-B2E0-3E4F-B5B3-470C2B5C50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875" y="1466272"/>
              <a:ext cx="3245724" cy="88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ZoneTexte 46">
              <a:extLst>
                <a:ext uri="{FF2B5EF4-FFF2-40B4-BE49-F238E27FC236}">
                  <a16:creationId xmlns:a16="http://schemas.microsoft.com/office/drawing/2014/main" id="{804B0E70-EC65-554A-AAD7-63D852974F16}"/>
                </a:ext>
              </a:extLst>
            </p:cNvPr>
            <p:cNvSpPr txBox="1"/>
            <p:nvPr/>
          </p:nvSpPr>
          <p:spPr>
            <a:xfrm>
              <a:off x="8041011" y="2712865"/>
              <a:ext cx="3183453" cy="1200329"/>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Unité Inserm U1111, CIRI</a:t>
              </a:r>
            </a:p>
            <a:p>
              <a:pPr algn="ctr"/>
              <a:r>
                <a:rPr lang="fr-FR" b="1" dirty="0">
                  <a:latin typeface="Arial" panose="020B0604020202020204" pitchFamily="34" charset="0"/>
                  <a:cs typeface="Arial" panose="020B0604020202020204" pitchFamily="34" charset="0"/>
                </a:rPr>
                <a:t>Equipe Pr Mathias Faure</a:t>
              </a:r>
            </a:p>
            <a:p>
              <a:pPr algn="ctr"/>
              <a:r>
                <a:rPr lang="fr-FR" dirty="0">
                  <a:latin typeface="Arial" panose="020B0604020202020204" pitchFamily="34" charset="0"/>
                  <a:cs typeface="Arial" panose="020B0604020202020204" pitchFamily="34" charset="0"/>
                </a:rPr>
                <a:t>« Autophagie, Infection, immunité »</a:t>
              </a:r>
            </a:p>
          </p:txBody>
        </p:sp>
        <p:sp>
          <p:nvSpPr>
            <p:cNvPr id="83" name="Rectangle : coins arrondis 82">
              <a:extLst>
                <a:ext uri="{FF2B5EF4-FFF2-40B4-BE49-F238E27FC236}">
                  <a16:creationId xmlns:a16="http://schemas.microsoft.com/office/drawing/2014/main" id="{9C8E9396-1A52-5B40-AAEC-8832E408F8D1}"/>
                </a:ext>
              </a:extLst>
            </p:cNvPr>
            <p:cNvSpPr/>
            <p:nvPr/>
          </p:nvSpPr>
          <p:spPr>
            <a:xfrm>
              <a:off x="7675585" y="890229"/>
              <a:ext cx="3914304" cy="3628649"/>
            </a:xfrm>
            <a:prstGeom prst="roundRect">
              <a:avLst/>
            </a:prstGeom>
            <a:noFill/>
            <a:ln w="22225">
              <a:solidFill>
                <a:srgbClr val="00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8368B"/>
                </a:solidFill>
              </a:endParaRPr>
            </a:p>
          </p:txBody>
        </p:sp>
      </p:grpSp>
      <p:sp>
        <p:nvSpPr>
          <p:cNvPr id="44" name="ZoneTexte 43">
            <a:extLst>
              <a:ext uri="{FF2B5EF4-FFF2-40B4-BE49-F238E27FC236}">
                <a16:creationId xmlns:a16="http://schemas.microsoft.com/office/drawing/2014/main" id="{33185F23-0FBF-784C-BB24-38BF800001E0}"/>
              </a:ext>
            </a:extLst>
          </p:cNvPr>
          <p:cNvSpPr txBox="1"/>
          <p:nvPr/>
        </p:nvSpPr>
        <p:spPr>
          <a:xfrm>
            <a:off x="1393168" y="1858933"/>
            <a:ext cx="4870990" cy="830997"/>
          </a:xfrm>
          <a:prstGeom prst="rect">
            <a:avLst/>
          </a:prstGeom>
          <a:noFill/>
        </p:spPr>
        <p:txBody>
          <a:bodyPr wrap="square" rtlCol="0">
            <a:spAutoFit/>
          </a:bodyPr>
          <a:lstStyle/>
          <a:p>
            <a:pPr algn="ctr"/>
            <a:r>
              <a:rPr lang="fr-FR" sz="2400" b="1" dirty="0">
                <a:solidFill>
                  <a:srgbClr val="E8368B"/>
                </a:solidFill>
              </a:rPr>
              <a:t>ETUDE DU FLUX</a:t>
            </a:r>
            <a:r>
              <a:rPr lang="fr-FR" sz="2400" dirty="0">
                <a:solidFill>
                  <a:srgbClr val="E8368B"/>
                </a:solidFill>
              </a:rPr>
              <a:t> </a:t>
            </a:r>
          </a:p>
          <a:p>
            <a:pPr algn="ctr"/>
            <a:r>
              <a:rPr lang="fr-FR" sz="2400" dirty="0">
                <a:solidFill>
                  <a:srgbClr val="E8368B"/>
                </a:solidFill>
              </a:rPr>
              <a:t>Western Blot</a:t>
            </a:r>
          </a:p>
        </p:txBody>
      </p:sp>
      <p:sp>
        <p:nvSpPr>
          <p:cNvPr id="46" name="Rectangle : coins arrondis 45">
            <a:extLst>
              <a:ext uri="{FF2B5EF4-FFF2-40B4-BE49-F238E27FC236}">
                <a16:creationId xmlns:a16="http://schemas.microsoft.com/office/drawing/2014/main" id="{7DB93849-07AF-DF43-A340-4DC4590E51D2}"/>
              </a:ext>
            </a:extLst>
          </p:cNvPr>
          <p:cNvSpPr/>
          <p:nvPr/>
        </p:nvSpPr>
        <p:spPr>
          <a:xfrm>
            <a:off x="434369" y="1862202"/>
            <a:ext cx="6703958" cy="2668960"/>
          </a:xfrm>
          <a:prstGeom prst="roundRect">
            <a:avLst/>
          </a:prstGeom>
          <a:noFill/>
          <a:ln w="22225">
            <a:solidFill>
              <a:srgbClr val="E83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rgbClr val="E8368B"/>
              </a:solidFill>
            </a:endParaRPr>
          </a:p>
        </p:txBody>
      </p:sp>
      <p:pic>
        <p:nvPicPr>
          <p:cNvPr id="85" name="Image 84">
            <a:extLst>
              <a:ext uri="{FF2B5EF4-FFF2-40B4-BE49-F238E27FC236}">
                <a16:creationId xmlns:a16="http://schemas.microsoft.com/office/drawing/2014/main" id="{36CDEEFD-AECD-5743-9D4A-A788F9C5C280}"/>
              </a:ext>
            </a:extLst>
          </p:cNvPr>
          <p:cNvPicPr>
            <a:picLocks noChangeAspect="1"/>
          </p:cNvPicPr>
          <p:nvPr/>
        </p:nvPicPr>
        <p:blipFill>
          <a:blip r:embed="rId4"/>
          <a:stretch>
            <a:fillRect/>
          </a:stretch>
        </p:blipFill>
        <p:spPr>
          <a:xfrm>
            <a:off x="648779" y="2689930"/>
            <a:ext cx="6359769" cy="1599578"/>
          </a:xfrm>
          <a:prstGeom prst="rect">
            <a:avLst/>
          </a:prstGeom>
        </p:spPr>
      </p:pic>
    </p:spTree>
    <p:extLst>
      <p:ext uri="{BB962C8B-B14F-4D97-AF65-F5344CB8AC3E}">
        <p14:creationId xmlns:p14="http://schemas.microsoft.com/office/powerpoint/2010/main" val="368366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6C6EB397-06FD-46E4-9340-CE1B5D6CE17A}"/>
              </a:ext>
            </a:extLst>
          </p:cNvPr>
          <p:cNvSpPr>
            <a:spLocks noGrp="1"/>
          </p:cNvSpPr>
          <p:nvPr>
            <p:ph type="title"/>
          </p:nvPr>
        </p:nvSpPr>
        <p:spPr/>
        <p:txBody>
          <a:bodyPr/>
          <a:lstStyle/>
          <a:p>
            <a:r>
              <a:rPr lang="fr-FR" dirty="0"/>
              <a:t>Le Flux Autophagique </a:t>
            </a:r>
          </a:p>
        </p:txBody>
      </p:sp>
      <p:grpSp>
        <p:nvGrpSpPr>
          <p:cNvPr id="5" name="Groupe 4">
            <a:extLst>
              <a:ext uri="{FF2B5EF4-FFF2-40B4-BE49-F238E27FC236}">
                <a16:creationId xmlns:a16="http://schemas.microsoft.com/office/drawing/2014/main" id="{1475296F-2F92-CA4C-BB14-F1F429E363DA}"/>
              </a:ext>
            </a:extLst>
          </p:cNvPr>
          <p:cNvGrpSpPr/>
          <p:nvPr/>
        </p:nvGrpSpPr>
        <p:grpSpPr>
          <a:xfrm>
            <a:off x="214357" y="1299877"/>
            <a:ext cx="6801853" cy="3776986"/>
            <a:chOff x="214537" y="741892"/>
            <a:chExt cx="6801853" cy="3776986"/>
          </a:xfrm>
        </p:grpSpPr>
        <p:grpSp>
          <p:nvGrpSpPr>
            <p:cNvPr id="48" name="Groupe 47">
              <a:extLst>
                <a:ext uri="{FF2B5EF4-FFF2-40B4-BE49-F238E27FC236}">
                  <a16:creationId xmlns:a16="http://schemas.microsoft.com/office/drawing/2014/main" id="{95911711-B184-D347-B560-FFB896FE5DFF}"/>
                </a:ext>
              </a:extLst>
            </p:cNvPr>
            <p:cNvGrpSpPr/>
            <p:nvPr/>
          </p:nvGrpSpPr>
          <p:grpSpPr>
            <a:xfrm>
              <a:off x="214537" y="741892"/>
              <a:ext cx="6801853" cy="3776986"/>
              <a:chOff x="2727328" y="956857"/>
              <a:chExt cx="8069478" cy="3583631"/>
            </a:xfrm>
          </p:grpSpPr>
          <p:grpSp>
            <p:nvGrpSpPr>
              <p:cNvPr id="49" name="Groupe 48">
                <a:extLst>
                  <a:ext uri="{FF2B5EF4-FFF2-40B4-BE49-F238E27FC236}">
                    <a16:creationId xmlns:a16="http://schemas.microsoft.com/office/drawing/2014/main" id="{B8B4F4BA-2917-BC45-8D92-FDD1143F62D5}"/>
                  </a:ext>
                </a:extLst>
              </p:cNvPr>
              <p:cNvGrpSpPr/>
              <p:nvPr/>
            </p:nvGrpSpPr>
            <p:grpSpPr>
              <a:xfrm>
                <a:off x="2727328" y="956857"/>
                <a:ext cx="8069478" cy="3583631"/>
                <a:chOff x="2727328" y="956857"/>
                <a:chExt cx="8069478" cy="3583631"/>
              </a:xfrm>
            </p:grpSpPr>
            <p:grpSp>
              <p:nvGrpSpPr>
                <p:cNvPr id="51" name="Groupe 50">
                  <a:extLst>
                    <a:ext uri="{FF2B5EF4-FFF2-40B4-BE49-F238E27FC236}">
                      <a16:creationId xmlns:a16="http://schemas.microsoft.com/office/drawing/2014/main" id="{8979ED5B-F21A-C848-B500-180FFD006843}"/>
                    </a:ext>
                  </a:extLst>
                </p:cNvPr>
                <p:cNvGrpSpPr>
                  <a:grpSpLocks noChangeAspect="1"/>
                </p:cNvGrpSpPr>
                <p:nvPr/>
              </p:nvGrpSpPr>
              <p:grpSpPr>
                <a:xfrm>
                  <a:off x="2727328" y="956857"/>
                  <a:ext cx="4991947" cy="3583631"/>
                  <a:chOff x="4065417" y="1486949"/>
                  <a:chExt cx="3490869" cy="2506036"/>
                </a:xfrm>
              </p:grpSpPr>
              <p:grpSp>
                <p:nvGrpSpPr>
                  <p:cNvPr id="55" name="Groupe 54">
                    <a:extLst>
                      <a:ext uri="{FF2B5EF4-FFF2-40B4-BE49-F238E27FC236}">
                        <a16:creationId xmlns:a16="http://schemas.microsoft.com/office/drawing/2014/main" id="{DA77A646-AC0C-BB45-824A-1D8CB1F93804}"/>
                      </a:ext>
                    </a:extLst>
                  </p:cNvPr>
                  <p:cNvGrpSpPr/>
                  <p:nvPr/>
                </p:nvGrpSpPr>
                <p:grpSpPr>
                  <a:xfrm>
                    <a:off x="4065417" y="1486949"/>
                    <a:ext cx="3490869" cy="2506036"/>
                    <a:chOff x="28272" y="0"/>
                    <a:chExt cx="3407344" cy="2090665"/>
                  </a:xfrm>
                </p:grpSpPr>
                <p:grpSp>
                  <p:nvGrpSpPr>
                    <p:cNvPr id="61" name="Groupe 60">
                      <a:extLst>
                        <a:ext uri="{FF2B5EF4-FFF2-40B4-BE49-F238E27FC236}">
                          <a16:creationId xmlns:a16="http://schemas.microsoft.com/office/drawing/2014/main" id="{871FBE94-6B8B-EA4A-89D7-1F3F69163E80}"/>
                        </a:ext>
                      </a:extLst>
                    </p:cNvPr>
                    <p:cNvGrpSpPr/>
                    <p:nvPr/>
                  </p:nvGrpSpPr>
                  <p:grpSpPr>
                    <a:xfrm>
                      <a:off x="28272" y="0"/>
                      <a:ext cx="3407344" cy="2090665"/>
                      <a:chOff x="28272" y="0"/>
                      <a:chExt cx="5400600" cy="3754182"/>
                    </a:xfrm>
                  </p:grpSpPr>
                  <p:grpSp>
                    <p:nvGrpSpPr>
                      <p:cNvPr id="65" name="Groupe 64">
                        <a:extLst>
                          <a:ext uri="{FF2B5EF4-FFF2-40B4-BE49-F238E27FC236}">
                            <a16:creationId xmlns:a16="http://schemas.microsoft.com/office/drawing/2014/main" id="{15EE466F-C704-1B4A-9F26-819AAC79B616}"/>
                          </a:ext>
                        </a:extLst>
                      </p:cNvPr>
                      <p:cNvGrpSpPr/>
                      <p:nvPr/>
                    </p:nvGrpSpPr>
                    <p:grpSpPr>
                      <a:xfrm>
                        <a:off x="28272" y="0"/>
                        <a:ext cx="5400600" cy="3754182"/>
                        <a:chOff x="28272" y="0"/>
                        <a:chExt cx="5400600" cy="3754182"/>
                      </a:xfrm>
                    </p:grpSpPr>
                    <p:sp>
                      <p:nvSpPr>
                        <p:cNvPr id="77" name="Rectangle 76">
                          <a:extLst>
                            <a:ext uri="{FF2B5EF4-FFF2-40B4-BE49-F238E27FC236}">
                              <a16:creationId xmlns:a16="http://schemas.microsoft.com/office/drawing/2014/main" id="{7B7E34D8-DC35-7848-808C-1616977FCCB5}"/>
                            </a:ext>
                          </a:extLst>
                        </p:cNvPr>
                        <p:cNvSpPr/>
                        <p:nvPr/>
                      </p:nvSpPr>
                      <p:spPr>
                        <a:xfrm>
                          <a:off x="28272" y="0"/>
                          <a:ext cx="5400600" cy="374441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8" name="Groupe 77">
                          <a:extLst>
                            <a:ext uri="{FF2B5EF4-FFF2-40B4-BE49-F238E27FC236}">
                              <a16:creationId xmlns:a16="http://schemas.microsoft.com/office/drawing/2014/main" id="{E40AA629-7821-9040-B19B-7B8F579C53EF}"/>
                            </a:ext>
                          </a:extLst>
                        </p:cNvPr>
                        <p:cNvGrpSpPr/>
                        <p:nvPr/>
                      </p:nvGrpSpPr>
                      <p:grpSpPr>
                        <a:xfrm>
                          <a:off x="342237" y="222479"/>
                          <a:ext cx="4841672" cy="3531703"/>
                          <a:chOff x="342237" y="222479"/>
                          <a:chExt cx="5112568" cy="4076003"/>
                        </a:xfrm>
                      </p:grpSpPr>
                      <p:sp>
                        <p:nvSpPr>
                          <p:cNvPr id="79" name="ZoneTexte 39">
                            <a:extLst>
                              <a:ext uri="{FF2B5EF4-FFF2-40B4-BE49-F238E27FC236}">
                                <a16:creationId xmlns:a16="http://schemas.microsoft.com/office/drawing/2014/main" id="{3DF7F024-DD20-CB48-ACD9-CAB6687319B0}"/>
                              </a:ext>
                            </a:extLst>
                          </p:cNvPr>
                          <p:cNvSpPr txBox="1"/>
                          <p:nvPr/>
                        </p:nvSpPr>
                        <p:spPr>
                          <a:xfrm>
                            <a:off x="753440" y="3893294"/>
                            <a:ext cx="2178713" cy="405188"/>
                          </a:xfrm>
                          <a:prstGeom prst="rect">
                            <a:avLst/>
                          </a:prstGeom>
                          <a:noFill/>
                          <a:ln>
                            <a:noFill/>
                          </a:ln>
                        </p:spPr>
                        <p:txBody>
                          <a:bodyPr wrap="square" rtlCol="0">
                            <a:noAutofit/>
                          </a:bodyPr>
                          <a:lstStyle/>
                          <a:p>
                            <a:pPr indent="114300" algn="ctr">
                              <a:lnSpc>
                                <a:spcPct val="115000"/>
                              </a:lnSpc>
                              <a:spcAft>
                                <a:spcPts val="525"/>
                              </a:spcAft>
                            </a:pPr>
                            <a:r>
                              <a:rPr lang="en-US" sz="11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Bafilomycine</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0" name="Picture 2">
                            <a:extLst>
                              <a:ext uri="{FF2B5EF4-FFF2-40B4-BE49-F238E27FC236}">
                                <a16:creationId xmlns:a16="http://schemas.microsoft.com/office/drawing/2014/main" id="{DC152911-FD32-0949-AFD1-F6839D0751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43" t="13944" r="8666" b="12583"/>
                          <a:stretch/>
                        </p:blipFill>
                        <p:spPr bwMode="auto">
                          <a:xfrm>
                            <a:off x="342237" y="222479"/>
                            <a:ext cx="5112568" cy="359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1" name="Connecteur droit avec flèche 80">
                            <a:extLst>
                              <a:ext uri="{FF2B5EF4-FFF2-40B4-BE49-F238E27FC236}">
                                <a16:creationId xmlns:a16="http://schemas.microsoft.com/office/drawing/2014/main" id="{D4E9412C-7E99-5345-9990-89EE304D8409}"/>
                              </a:ext>
                            </a:extLst>
                          </p:cNvPr>
                          <p:cNvCxnSpPr>
                            <a:cxnSpLocks/>
                          </p:cNvCxnSpPr>
                          <p:nvPr/>
                        </p:nvCxnSpPr>
                        <p:spPr>
                          <a:xfrm flipV="1">
                            <a:off x="1810770" y="3407997"/>
                            <a:ext cx="1710" cy="37611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6" name="Rectangle 65">
                        <a:extLst>
                          <a:ext uri="{FF2B5EF4-FFF2-40B4-BE49-F238E27FC236}">
                            <a16:creationId xmlns:a16="http://schemas.microsoft.com/office/drawing/2014/main" id="{F61F2564-A588-9F4F-A7C1-1D880803594D}"/>
                          </a:ext>
                        </a:extLst>
                      </p:cNvPr>
                      <p:cNvSpPr/>
                      <p:nvPr/>
                    </p:nvSpPr>
                    <p:spPr>
                      <a:xfrm>
                        <a:off x="810427" y="3027510"/>
                        <a:ext cx="4441906" cy="310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cxnSp>
                    <p:nvCxnSpPr>
                      <p:cNvPr id="67" name="Connecteur droit 66">
                        <a:extLst>
                          <a:ext uri="{FF2B5EF4-FFF2-40B4-BE49-F238E27FC236}">
                            <a16:creationId xmlns:a16="http://schemas.microsoft.com/office/drawing/2014/main" id="{610B5A98-80B3-3E49-AB9C-67F7DB525F25}"/>
                          </a:ext>
                        </a:extLst>
                      </p:cNvPr>
                      <p:cNvCxnSpPr>
                        <a:cxnSpLocks/>
                      </p:cNvCxnSpPr>
                      <p:nvPr/>
                    </p:nvCxnSpPr>
                    <p:spPr>
                      <a:xfrm>
                        <a:off x="919906" y="3007379"/>
                        <a:ext cx="0" cy="138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5D55C209-D8E9-774B-88DF-CFD0787BE9EA}"/>
                          </a:ext>
                        </a:extLst>
                      </p:cNvPr>
                      <p:cNvCxnSpPr>
                        <a:cxnSpLocks/>
                      </p:cNvCxnSpPr>
                      <p:nvPr/>
                    </p:nvCxnSpPr>
                    <p:spPr>
                      <a:xfrm>
                        <a:off x="1409123" y="3007379"/>
                        <a:ext cx="0" cy="138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AB94B043-BB6B-2949-8371-D0F11E51EE5B}"/>
                          </a:ext>
                        </a:extLst>
                      </p:cNvPr>
                      <p:cNvCxnSpPr>
                        <a:cxnSpLocks/>
                      </p:cNvCxnSpPr>
                      <p:nvPr/>
                    </p:nvCxnSpPr>
                    <p:spPr>
                      <a:xfrm>
                        <a:off x="1915319" y="3007379"/>
                        <a:ext cx="0" cy="138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DFD3BC49-99B5-0E4F-8C1A-43BEF56B38AC}"/>
                          </a:ext>
                        </a:extLst>
                      </p:cNvPr>
                      <p:cNvCxnSpPr>
                        <a:cxnSpLocks/>
                      </p:cNvCxnSpPr>
                      <p:nvPr/>
                    </p:nvCxnSpPr>
                    <p:spPr>
                      <a:xfrm>
                        <a:off x="2404536" y="3007379"/>
                        <a:ext cx="0" cy="138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75A2BEBD-ECA8-534E-892F-44C4402F13CC}"/>
                          </a:ext>
                        </a:extLst>
                      </p:cNvPr>
                      <p:cNvCxnSpPr>
                        <a:cxnSpLocks/>
                      </p:cNvCxnSpPr>
                      <p:nvPr/>
                    </p:nvCxnSpPr>
                    <p:spPr>
                      <a:xfrm>
                        <a:off x="2893753" y="3007379"/>
                        <a:ext cx="0" cy="138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743C9369-8E2F-FB45-8D5E-4B97D555E950}"/>
                          </a:ext>
                        </a:extLst>
                      </p:cNvPr>
                      <p:cNvCxnSpPr>
                        <a:cxnSpLocks/>
                      </p:cNvCxnSpPr>
                      <p:nvPr/>
                    </p:nvCxnSpPr>
                    <p:spPr>
                      <a:xfrm>
                        <a:off x="3399949" y="3007379"/>
                        <a:ext cx="0" cy="138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66640D7F-98BB-DC4B-B1B1-B286F63E091C}"/>
                          </a:ext>
                        </a:extLst>
                      </p:cNvPr>
                      <p:cNvCxnSpPr>
                        <a:cxnSpLocks/>
                      </p:cNvCxnSpPr>
                      <p:nvPr/>
                    </p:nvCxnSpPr>
                    <p:spPr>
                      <a:xfrm>
                        <a:off x="3889166" y="3007379"/>
                        <a:ext cx="0" cy="138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130C4A04-F49E-2A40-ABED-FBC157A6FC98}"/>
                          </a:ext>
                        </a:extLst>
                      </p:cNvPr>
                      <p:cNvCxnSpPr>
                        <a:cxnSpLocks/>
                      </p:cNvCxnSpPr>
                      <p:nvPr/>
                    </p:nvCxnSpPr>
                    <p:spPr>
                      <a:xfrm>
                        <a:off x="4380523" y="3007379"/>
                        <a:ext cx="0" cy="138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E024346D-4243-FC46-B2EE-9C96A0F29EE9}"/>
                          </a:ext>
                        </a:extLst>
                      </p:cNvPr>
                      <p:cNvCxnSpPr>
                        <a:cxnSpLocks/>
                      </p:cNvCxnSpPr>
                      <p:nvPr/>
                    </p:nvCxnSpPr>
                    <p:spPr>
                      <a:xfrm>
                        <a:off x="4886719" y="3007379"/>
                        <a:ext cx="0" cy="138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ZoneTexte 30">
                        <a:extLst>
                          <a:ext uri="{FF2B5EF4-FFF2-40B4-BE49-F238E27FC236}">
                            <a16:creationId xmlns:a16="http://schemas.microsoft.com/office/drawing/2014/main" id="{BC123EE9-1887-494C-BB39-D87C37230264}"/>
                          </a:ext>
                        </a:extLst>
                      </p:cNvPr>
                      <p:cNvSpPr txBox="1"/>
                      <p:nvPr/>
                    </p:nvSpPr>
                    <p:spPr>
                      <a:xfrm>
                        <a:off x="705340" y="2979563"/>
                        <a:ext cx="4601692" cy="302805"/>
                      </a:xfrm>
                      <a:prstGeom prst="rect">
                        <a:avLst/>
                      </a:prstGeom>
                      <a:solidFill>
                        <a:schemeClr val="bg1"/>
                      </a:solidFill>
                    </p:spPr>
                    <p:txBody>
                      <a:bodyPr wrap="square" rtlCol="0">
                        <a:noAutofit/>
                      </a:bodyPr>
                      <a:lstStyle/>
                      <a:p>
                        <a:pPr indent="114300" algn="just">
                          <a:lnSpc>
                            <a:spcPct val="115000"/>
                          </a:lnSpc>
                          <a:spcAft>
                            <a:spcPts val="525"/>
                          </a:spcAft>
                        </a:pPr>
                        <a:r>
                          <a:rPr lang="fr-FR" sz="900" kern="1200" dirty="0">
                            <a:solidFill>
                              <a:srgbClr val="000000"/>
                            </a:solidFill>
                            <a:effectLst/>
                            <a:latin typeface="Baskerville Old Face" panose="02020602080505020303" pitchFamily="18" charset="77"/>
                            <a:ea typeface="Calibri" panose="020F0502020204030204" pitchFamily="34" charset="0"/>
                            <a:cs typeface="Times New Roman" panose="02020603050405020304" pitchFamily="18" charset="0"/>
                          </a:rPr>
                          <a:t>-60     -30         0        30       60        90      120     150    180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2" name="Groupe 61">
                      <a:extLst>
                        <a:ext uri="{FF2B5EF4-FFF2-40B4-BE49-F238E27FC236}">
                          <a16:creationId xmlns:a16="http://schemas.microsoft.com/office/drawing/2014/main" id="{CC021460-C37E-D24C-ADA9-7D8AA9FF1258}"/>
                        </a:ext>
                      </a:extLst>
                    </p:cNvPr>
                    <p:cNvGrpSpPr/>
                    <p:nvPr/>
                  </p:nvGrpSpPr>
                  <p:grpSpPr>
                    <a:xfrm>
                      <a:off x="66708" y="414935"/>
                      <a:ext cx="908911" cy="1397611"/>
                      <a:chOff x="66708" y="414935"/>
                      <a:chExt cx="908911" cy="1397611"/>
                    </a:xfrm>
                  </p:grpSpPr>
                  <p:cxnSp>
                    <p:nvCxnSpPr>
                      <p:cNvPr id="63" name="Connecteur droit 62">
                        <a:extLst>
                          <a:ext uri="{FF2B5EF4-FFF2-40B4-BE49-F238E27FC236}">
                            <a16:creationId xmlns:a16="http://schemas.microsoft.com/office/drawing/2014/main" id="{632FF27B-1585-D949-9030-4E29E573AE8A}"/>
                          </a:ext>
                        </a:extLst>
                      </p:cNvPr>
                      <p:cNvCxnSpPr/>
                      <p:nvPr/>
                    </p:nvCxnSpPr>
                    <p:spPr>
                      <a:xfrm>
                        <a:off x="964622" y="1812546"/>
                        <a:ext cx="10997"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ZoneTexte 16">
                        <a:extLst>
                          <a:ext uri="{FF2B5EF4-FFF2-40B4-BE49-F238E27FC236}">
                            <a16:creationId xmlns:a16="http://schemas.microsoft.com/office/drawing/2014/main" id="{195BE488-3F18-8A42-A4D8-E10378B7E472}"/>
                          </a:ext>
                        </a:extLst>
                      </p:cNvPr>
                      <p:cNvSpPr txBox="1"/>
                      <p:nvPr/>
                    </p:nvSpPr>
                    <p:spPr>
                      <a:xfrm rot="16200000">
                        <a:off x="-350241" y="831884"/>
                        <a:ext cx="1153199" cy="319302"/>
                      </a:xfrm>
                      <a:prstGeom prst="rect">
                        <a:avLst/>
                      </a:prstGeom>
                      <a:noFill/>
                    </p:spPr>
                    <p:txBody>
                      <a:bodyPr wrap="square" rtlCol="0">
                        <a:noAutofit/>
                      </a:bodyPr>
                      <a:lstStyle/>
                      <a:p>
                        <a:pPr indent="114300" algn="ctr">
                          <a:lnSpc>
                            <a:spcPct val="115000"/>
                          </a:lnSpc>
                          <a:spcAft>
                            <a:spcPts val="525"/>
                          </a:spcAf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Ratio LC3II/LC3I</a:t>
                        </a:r>
                        <a:endPar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56" name="Connecteur droit avec flèche 55">
                    <a:extLst>
                      <a:ext uri="{FF2B5EF4-FFF2-40B4-BE49-F238E27FC236}">
                        <a16:creationId xmlns:a16="http://schemas.microsoft.com/office/drawing/2014/main" id="{8030B96E-3960-8142-A8B8-B5E252763D9E}"/>
                      </a:ext>
                    </a:extLst>
                  </p:cNvPr>
                  <p:cNvCxnSpPr>
                    <a:cxnSpLocks/>
                  </p:cNvCxnSpPr>
                  <p:nvPr/>
                </p:nvCxnSpPr>
                <p:spPr>
                  <a:xfrm flipV="1">
                    <a:off x="5194695" y="2014780"/>
                    <a:ext cx="1366348" cy="127139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5D0BDCFE-5BF2-4440-8006-F532A12BD2FF}"/>
                      </a:ext>
                    </a:extLst>
                  </p:cNvPr>
                  <p:cNvCxnSpPr>
                    <a:cxnSpLocks/>
                  </p:cNvCxnSpPr>
                  <p:nvPr/>
                </p:nvCxnSpPr>
                <p:spPr>
                  <a:xfrm>
                    <a:off x="5601399" y="2138766"/>
                    <a:ext cx="1796546"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E699B5C3-30E4-914A-9569-96FE8D348431}"/>
                      </a:ext>
                    </a:extLst>
                  </p:cNvPr>
                  <p:cNvCxnSpPr>
                    <a:cxnSpLocks/>
                  </p:cNvCxnSpPr>
                  <p:nvPr/>
                </p:nvCxnSpPr>
                <p:spPr>
                  <a:xfrm>
                    <a:off x="5194695" y="3286172"/>
                    <a:ext cx="2203250" cy="0"/>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D9FEF009-CE63-C947-B06B-D1032A699684}"/>
                      </a:ext>
                    </a:extLst>
                  </p:cNvPr>
                  <p:cNvCxnSpPr/>
                  <p:nvPr/>
                </p:nvCxnSpPr>
                <p:spPr>
                  <a:xfrm>
                    <a:off x="7205846" y="2138766"/>
                    <a:ext cx="0" cy="1147406"/>
                  </a:xfrm>
                  <a:prstGeom prst="line">
                    <a:avLst/>
                  </a:prstGeom>
                  <a:ln w="158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id="{A25751F6-D99F-7648-9BDB-4C83C9CCE26B}"/>
                      </a:ext>
                    </a:extLst>
                  </p:cNvPr>
                  <p:cNvSpPr txBox="1"/>
                  <p:nvPr/>
                </p:nvSpPr>
                <p:spPr>
                  <a:xfrm>
                    <a:off x="5384554" y="3724107"/>
                    <a:ext cx="1064445" cy="182944"/>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Temps (min)</a:t>
                    </a:r>
                  </a:p>
                </p:txBody>
              </p:sp>
            </p:grpSp>
            <p:sp>
              <p:nvSpPr>
                <p:cNvPr id="52" name="ZoneTexte 51">
                  <a:extLst>
                    <a:ext uri="{FF2B5EF4-FFF2-40B4-BE49-F238E27FC236}">
                      <a16:creationId xmlns:a16="http://schemas.microsoft.com/office/drawing/2014/main" id="{C2094D8D-8AA1-8F4D-9480-1D8A1B0BC568}"/>
                    </a:ext>
                  </a:extLst>
                </p:cNvPr>
                <p:cNvSpPr txBox="1"/>
                <p:nvPr/>
              </p:nvSpPr>
              <p:spPr>
                <a:xfrm>
                  <a:off x="6431622" y="1169229"/>
                  <a:ext cx="3043104" cy="30777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Flux (J= pente de la courbe)</a:t>
                  </a:r>
                </a:p>
              </p:txBody>
            </p:sp>
            <p:sp>
              <p:nvSpPr>
                <p:cNvPr id="53" name="ZoneTexte 52">
                  <a:extLst>
                    <a:ext uri="{FF2B5EF4-FFF2-40B4-BE49-F238E27FC236}">
                      <a16:creationId xmlns:a16="http://schemas.microsoft.com/office/drawing/2014/main" id="{AEC58FC2-8654-8047-9575-2E16974EF3AF}"/>
                    </a:ext>
                  </a:extLst>
                </p:cNvPr>
                <p:cNvSpPr txBox="1"/>
                <p:nvPr/>
              </p:nvSpPr>
              <p:spPr>
                <a:xfrm>
                  <a:off x="7502301" y="1656489"/>
                  <a:ext cx="3294505" cy="307777"/>
                </a:xfrm>
                <a:prstGeom prst="rect">
                  <a:avLst/>
                </a:prstGeom>
                <a:noFill/>
              </p:spPr>
              <p:txBody>
                <a:bodyPr wrap="square" rtlCol="0">
                  <a:spAutoFit/>
                </a:bodyPr>
                <a:lstStyle/>
                <a:p>
                  <a:r>
                    <a:rPr lang="fr-FR" sz="1400" dirty="0" err="1">
                      <a:latin typeface="Arial" panose="020B0604020202020204" pitchFamily="34" charset="0"/>
                      <a:cs typeface="Arial" panose="020B0604020202020204" pitchFamily="34" charset="0"/>
                    </a:rPr>
                    <a:t>nA</a:t>
                  </a:r>
                  <a:r>
                    <a:rPr lang="fr-FR" sz="1400" dirty="0">
                      <a:latin typeface="Arial" panose="020B0604020202020204" pitchFamily="34" charset="0"/>
                      <a:cs typeface="Arial" panose="020B0604020202020204" pitchFamily="34" charset="0"/>
                    </a:rPr>
                    <a:t> : nombre d’</a:t>
                  </a:r>
                  <a:r>
                    <a:rPr lang="fr-FR" sz="1400" dirty="0" err="1">
                      <a:latin typeface="Arial" panose="020B0604020202020204" pitchFamily="34" charset="0"/>
                      <a:cs typeface="Arial" panose="020B0604020202020204" pitchFamily="34" charset="0"/>
                    </a:rPr>
                    <a:t>autophagosome</a:t>
                  </a:r>
                  <a:endParaRPr lang="fr-FR" sz="1400" dirty="0">
                    <a:latin typeface="Arial" panose="020B0604020202020204" pitchFamily="34" charset="0"/>
                    <a:cs typeface="Arial" panose="020B0604020202020204" pitchFamily="34" charset="0"/>
                  </a:endParaRPr>
                </a:p>
              </p:txBody>
            </p:sp>
            <p:sp>
              <p:nvSpPr>
                <p:cNvPr id="54" name="ZoneTexte 53">
                  <a:extLst>
                    <a:ext uri="{FF2B5EF4-FFF2-40B4-BE49-F238E27FC236}">
                      <a16:creationId xmlns:a16="http://schemas.microsoft.com/office/drawing/2014/main" id="{EBEEF8DC-539D-D349-926F-1A1EBA0035F2}"/>
                    </a:ext>
                  </a:extLst>
                </p:cNvPr>
                <p:cNvSpPr txBox="1"/>
                <p:nvPr/>
              </p:nvSpPr>
              <p:spPr>
                <a:xfrm>
                  <a:off x="7492848" y="3341556"/>
                  <a:ext cx="647368" cy="307776"/>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nA</a:t>
                  </a:r>
                  <a:r>
                    <a:rPr lang="fr-FR" sz="1400" baseline="-25000" dirty="0">
                      <a:latin typeface="Arial" panose="020B0604020202020204" pitchFamily="34" charset="0"/>
                      <a:cs typeface="Arial" panose="020B0604020202020204" pitchFamily="34" charset="0"/>
                    </a:rPr>
                    <a:t>0</a:t>
                  </a:r>
                  <a:endParaRPr lang="fr-FR" sz="1400" dirty="0">
                    <a:latin typeface="Arial" panose="020B0604020202020204" pitchFamily="34" charset="0"/>
                    <a:cs typeface="Arial" panose="020B0604020202020204" pitchFamily="34" charset="0"/>
                  </a:endParaRPr>
                </a:p>
              </p:txBody>
            </p:sp>
          </p:grpSp>
          <p:cxnSp>
            <p:nvCxnSpPr>
              <p:cNvPr id="50" name="Connecteur droit avec flèche 49">
                <a:extLst>
                  <a:ext uri="{FF2B5EF4-FFF2-40B4-BE49-F238E27FC236}">
                    <a16:creationId xmlns:a16="http://schemas.microsoft.com/office/drawing/2014/main" id="{9BFC5302-4D5F-2040-9F89-C40050153F23}"/>
                  </a:ext>
                </a:extLst>
              </p:cNvPr>
              <p:cNvCxnSpPr>
                <a:cxnSpLocks/>
              </p:cNvCxnSpPr>
              <p:nvPr/>
            </p:nvCxnSpPr>
            <p:spPr>
              <a:xfrm flipV="1">
                <a:off x="4342197" y="3644814"/>
                <a:ext cx="0" cy="51117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2" name="Rectangle : coins arrondis 81">
              <a:extLst>
                <a:ext uri="{FF2B5EF4-FFF2-40B4-BE49-F238E27FC236}">
                  <a16:creationId xmlns:a16="http://schemas.microsoft.com/office/drawing/2014/main" id="{DBFABDAF-4D7D-A943-BAE1-E18DE0A55F60}"/>
                </a:ext>
              </a:extLst>
            </p:cNvPr>
            <p:cNvSpPr/>
            <p:nvPr/>
          </p:nvSpPr>
          <p:spPr>
            <a:xfrm>
              <a:off x="222935" y="890229"/>
              <a:ext cx="6537364" cy="3618824"/>
            </a:xfrm>
            <a:prstGeom prst="roundRect">
              <a:avLst/>
            </a:prstGeom>
            <a:noFill/>
            <a:ln w="22225">
              <a:solidFill>
                <a:srgbClr val="E83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8368B"/>
                </a:solidFill>
              </a:endParaRPr>
            </a:p>
          </p:txBody>
        </p:sp>
      </p:grpSp>
      <p:grpSp>
        <p:nvGrpSpPr>
          <p:cNvPr id="7" name="Groupe 6">
            <a:extLst>
              <a:ext uri="{FF2B5EF4-FFF2-40B4-BE49-F238E27FC236}">
                <a16:creationId xmlns:a16="http://schemas.microsoft.com/office/drawing/2014/main" id="{46741158-B4C3-A34E-A61C-ADC28E6CDC82}"/>
              </a:ext>
            </a:extLst>
          </p:cNvPr>
          <p:cNvGrpSpPr/>
          <p:nvPr/>
        </p:nvGrpSpPr>
        <p:grpSpPr>
          <a:xfrm>
            <a:off x="7675405" y="1374046"/>
            <a:ext cx="3914304" cy="3628649"/>
            <a:chOff x="7675585" y="890229"/>
            <a:chExt cx="3914304" cy="3628649"/>
          </a:xfrm>
        </p:grpSpPr>
        <p:pic>
          <p:nvPicPr>
            <p:cNvPr id="45" name="Image 11" descr="logoInserm.jpg">
              <a:extLst>
                <a:ext uri="{FF2B5EF4-FFF2-40B4-BE49-F238E27FC236}">
                  <a16:creationId xmlns:a16="http://schemas.microsoft.com/office/drawing/2014/main" id="{8B36211F-B2E0-3E4F-B5B3-470C2B5C50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9875" y="1466272"/>
              <a:ext cx="3245724" cy="88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ZoneTexte 46">
              <a:extLst>
                <a:ext uri="{FF2B5EF4-FFF2-40B4-BE49-F238E27FC236}">
                  <a16:creationId xmlns:a16="http://schemas.microsoft.com/office/drawing/2014/main" id="{804B0E70-EC65-554A-AAD7-63D852974F16}"/>
                </a:ext>
              </a:extLst>
            </p:cNvPr>
            <p:cNvSpPr txBox="1"/>
            <p:nvPr/>
          </p:nvSpPr>
          <p:spPr>
            <a:xfrm>
              <a:off x="8041011" y="2712865"/>
              <a:ext cx="3183453" cy="1200329"/>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Unité Inserm U1111, CIRI</a:t>
              </a:r>
            </a:p>
            <a:p>
              <a:pPr algn="ctr"/>
              <a:r>
                <a:rPr lang="fr-FR" b="1" dirty="0">
                  <a:latin typeface="Arial" panose="020B0604020202020204" pitchFamily="34" charset="0"/>
                  <a:cs typeface="Arial" panose="020B0604020202020204" pitchFamily="34" charset="0"/>
                </a:rPr>
                <a:t>Equipe Pr Mathias Faure</a:t>
              </a:r>
            </a:p>
            <a:p>
              <a:pPr algn="ctr"/>
              <a:r>
                <a:rPr lang="fr-FR" dirty="0">
                  <a:latin typeface="Arial" panose="020B0604020202020204" pitchFamily="34" charset="0"/>
                  <a:cs typeface="Arial" panose="020B0604020202020204" pitchFamily="34" charset="0"/>
                </a:rPr>
                <a:t>« Autophagie, Infection, immunité »</a:t>
              </a:r>
            </a:p>
          </p:txBody>
        </p:sp>
        <p:sp>
          <p:nvSpPr>
            <p:cNvPr id="83" name="Rectangle : coins arrondis 82">
              <a:extLst>
                <a:ext uri="{FF2B5EF4-FFF2-40B4-BE49-F238E27FC236}">
                  <a16:creationId xmlns:a16="http://schemas.microsoft.com/office/drawing/2014/main" id="{9C8E9396-1A52-5B40-AAEC-8832E408F8D1}"/>
                </a:ext>
              </a:extLst>
            </p:cNvPr>
            <p:cNvSpPr/>
            <p:nvPr/>
          </p:nvSpPr>
          <p:spPr>
            <a:xfrm>
              <a:off x="7675585" y="890229"/>
              <a:ext cx="3914304" cy="3628649"/>
            </a:xfrm>
            <a:prstGeom prst="roundRect">
              <a:avLst/>
            </a:prstGeom>
            <a:noFill/>
            <a:ln w="22225">
              <a:solidFill>
                <a:srgbClr val="009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8368B"/>
                </a:solidFill>
              </a:endParaRPr>
            </a:p>
          </p:txBody>
        </p:sp>
      </p:grpSp>
      <p:sp>
        <p:nvSpPr>
          <p:cNvPr id="84" name="Rectangle : coins arrondis 83">
            <a:extLst>
              <a:ext uri="{FF2B5EF4-FFF2-40B4-BE49-F238E27FC236}">
                <a16:creationId xmlns:a16="http://schemas.microsoft.com/office/drawing/2014/main" id="{950BA2E9-C311-594D-A095-75622A5A8ED1}"/>
              </a:ext>
            </a:extLst>
          </p:cNvPr>
          <p:cNvSpPr/>
          <p:nvPr/>
        </p:nvSpPr>
        <p:spPr>
          <a:xfrm>
            <a:off x="261820" y="5607357"/>
            <a:ext cx="11327889" cy="786170"/>
          </a:xfrm>
          <a:prstGeom prst="roundRect">
            <a:avLst/>
          </a:prstGeom>
          <a:noFill/>
          <a:ln w="22225">
            <a:solidFill>
              <a:srgbClr val="E83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E8368B"/>
                </a:solidFill>
              </a:rPr>
              <a:t>Evaluation du flux autophagique dans des cellules primaires de patient </a:t>
            </a:r>
          </a:p>
          <a:p>
            <a:pPr algn="ctr"/>
            <a:r>
              <a:rPr lang="fr-FR" sz="2400" dirty="0">
                <a:solidFill>
                  <a:srgbClr val="E8368B"/>
                </a:solidFill>
              </a:rPr>
              <a:t>atteint d’une maladie de Crohn pédiatrique</a:t>
            </a:r>
          </a:p>
        </p:txBody>
      </p:sp>
    </p:spTree>
    <p:extLst>
      <p:ext uri="{BB962C8B-B14F-4D97-AF65-F5344CB8AC3E}">
        <p14:creationId xmlns:p14="http://schemas.microsoft.com/office/powerpoint/2010/main" val="324790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6C6EB397-06FD-46E4-9340-CE1B5D6CE17A}"/>
              </a:ext>
            </a:extLst>
          </p:cNvPr>
          <p:cNvSpPr>
            <a:spLocks noGrp="1"/>
          </p:cNvSpPr>
          <p:nvPr>
            <p:ph type="title"/>
          </p:nvPr>
        </p:nvSpPr>
        <p:spPr/>
        <p:txBody>
          <a:bodyPr/>
          <a:lstStyle/>
          <a:p>
            <a:r>
              <a:rPr lang="fr-FR" dirty="0"/>
              <a:t>Patients et Méthodes  </a:t>
            </a:r>
          </a:p>
        </p:txBody>
      </p:sp>
      <p:sp>
        <p:nvSpPr>
          <p:cNvPr id="3" name="ZoneTexte 2">
            <a:extLst>
              <a:ext uri="{FF2B5EF4-FFF2-40B4-BE49-F238E27FC236}">
                <a16:creationId xmlns:a16="http://schemas.microsoft.com/office/drawing/2014/main" id="{27973F56-5E28-EE4F-AD4D-DC77F349D89A}"/>
              </a:ext>
            </a:extLst>
          </p:cNvPr>
          <p:cNvSpPr txBox="1"/>
          <p:nvPr/>
        </p:nvSpPr>
        <p:spPr>
          <a:xfrm>
            <a:off x="2286474" y="1123649"/>
            <a:ext cx="7619052" cy="2308324"/>
          </a:xfrm>
          <a:prstGeom prst="rect">
            <a:avLst/>
          </a:prstGeom>
          <a:noFill/>
        </p:spPr>
        <p:txBody>
          <a:bodyPr wrap="square" rtlCol="0">
            <a:spAutoFit/>
          </a:bodyPr>
          <a:lstStyle/>
          <a:p>
            <a:pPr algn="ctr"/>
            <a:r>
              <a:rPr lang="fr-FR" sz="2400" dirty="0">
                <a:solidFill>
                  <a:srgbClr val="009EE3"/>
                </a:solidFill>
              </a:rPr>
              <a:t>Patients 0-18 ans</a:t>
            </a:r>
          </a:p>
          <a:p>
            <a:pPr algn="ctr"/>
            <a:r>
              <a:rPr lang="fr-FR" sz="2400" dirty="0">
                <a:solidFill>
                  <a:srgbClr val="009EE3"/>
                </a:solidFill>
              </a:rPr>
              <a:t>Atteints d’une Maladie Crohn </a:t>
            </a:r>
          </a:p>
          <a:p>
            <a:pPr algn="ctr"/>
            <a:r>
              <a:rPr lang="fr-FR" sz="2400" dirty="0">
                <a:solidFill>
                  <a:srgbClr val="009EE3"/>
                </a:solidFill>
              </a:rPr>
              <a:t>Suivis à l’Hôpital Femme Mère Enfant/Lyon</a:t>
            </a:r>
          </a:p>
          <a:p>
            <a:pPr algn="ctr"/>
            <a:r>
              <a:rPr lang="fr-FR" sz="2400" dirty="0">
                <a:solidFill>
                  <a:srgbClr val="009EE3"/>
                </a:solidFill>
              </a:rPr>
              <a:t>Patients contrôles : douleurs abdominales non organiques</a:t>
            </a:r>
          </a:p>
          <a:p>
            <a:pPr algn="ctr"/>
            <a:r>
              <a:rPr lang="fr-FR" sz="2400" dirty="0">
                <a:solidFill>
                  <a:srgbClr val="009EE3"/>
                </a:solidFill>
              </a:rPr>
              <a:t>Prélèvements sanguins </a:t>
            </a:r>
          </a:p>
          <a:p>
            <a:pPr marL="285750" indent="-285750" algn="ctr">
              <a:buFont typeface="Arial" panose="020B0604020202020204" pitchFamily="34" charset="0"/>
              <a:buChar char="•"/>
            </a:pPr>
            <a:endParaRPr lang="fr-FR" sz="2400" dirty="0">
              <a:solidFill>
                <a:srgbClr val="009EE3"/>
              </a:solidFill>
            </a:endParaRPr>
          </a:p>
        </p:txBody>
      </p:sp>
      <p:sp>
        <p:nvSpPr>
          <p:cNvPr id="13" name="ZoneTexte 12">
            <a:extLst>
              <a:ext uri="{FF2B5EF4-FFF2-40B4-BE49-F238E27FC236}">
                <a16:creationId xmlns:a16="http://schemas.microsoft.com/office/drawing/2014/main" id="{55802EDB-664C-C34D-8932-96E57423F3FF}"/>
              </a:ext>
            </a:extLst>
          </p:cNvPr>
          <p:cNvSpPr txBox="1"/>
          <p:nvPr/>
        </p:nvSpPr>
        <p:spPr>
          <a:xfrm>
            <a:off x="449179" y="3701714"/>
            <a:ext cx="4870990" cy="2308324"/>
          </a:xfrm>
          <a:prstGeom prst="rect">
            <a:avLst/>
          </a:prstGeom>
          <a:noFill/>
        </p:spPr>
        <p:txBody>
          <a:bodyPr wrap="square" rtlCol="0">
            <a:spAutoFit/>
          </a:bodyPr>
          <a:lstStyle/>
          <a:p>
            <a:pPr algn="ctr"/>
            <a:r>
              <a:rPr lang="fr-FR" sz="2400" b="1" dirty="0">
                <a:solidFill>
                  <a:srgbClr val="E8368B"/>
                </a:solidFill>
              </a:rPr>
              <a:t>GENETIQUE</a:t>
            </a:r>
            <a:r>
              <a:rPr lang="fr-FR" sz="2400" dirty="0">
                <a:solidFill>
                  <a:srgbClr val="E8368B"/>
                </a:solidFill>
              </a:rPr>
              <a:t> </a:t>
            </a:r>
          </a:p>
          <a:p>
            <a:pPr algn="ctr"/>
            <a:r>
              <a:rPr lang="fr-FR" sz="2400" dirty="0">
                <a:solidFill>
                  <a:srgbClr val="E8368B"/>
                </a:solidFill>
              </a:rPr>
              <a:t>PANEL de 82 Polymorphismes </a:t>
            </a:r>
          </a:p>
          <a:p>
            <a:pPr algn="ctr"/>
            <a:r>
              <a:rPr lang="fr-FR" sz="2400" dirty="0">
                <a:solidFill>
                  <a:srgbClr val="E8368B"/>
                </a:solidFill>
              </a:rPr>
              <a:t>ATG16L1</a:t>
            </a:r>
          </a:p>
          <a:p>
            <a:pPr algn="ctr"/>
            <a:r>
              <a:rPr lang="fr-FR" sz="2400" dirty="0">
                <a:solidFill>
                  <a:srgbClr val="E8368B"/>
                </a:solidFill>
              </a:rPr>
              <a:t>IRGM</a:t>
            </a:r>
          </a:p>
          <a:p>
            <a:pPr algn="ctr"/>
            <a:r>
              <a:rPr lang="fr-FR" sz="2400" dirty="0">
                <a:solidFill>
                  <a:srgbClr val="E8368B"/>
                </a:solidFill>
              </a:rPr>
              <a:t>ULK1</a:t>
            </a:r>
          </a:p>
          <a:p>
            <a:pPr algn="ctr"/>
            <a:r>
              <a:rPr lang="fr-FR" sz="2400" dirty="0">
                <a:solidFill>
                  <a:srgbClr val="E8368B"/>
                </a:solidFill>
              </a:rPr>
              <a:t>NOD2</a:t>
            </a:r>
          </a:p>
        </p:txBody>
      </p:sp>
      <p:sp>
        <p:nvSpPr>
          <p:cNvPr id="14" name="ZoneTexte 13">
            <a:extLst>
              <a:ext uri="{FF2B5EF4-FFF2-40B4-BE49-F238E27FC236}">
                <a16:creationId xmlns:a16="http://schemas.microsoft.com/office/drawing/2014/main" id="{4AA97AD2-863C-4344-B514-858E2DA90DED}"/>
              </a:ext>
            </a:extLst>
          </p:cNvPr>
          <p:cNvSpPr txBox="1"/>
          <p:nvPr/>
        </p:nvSpPr>
        <p:spPr>
          <a:xfrm>
            <a:off x="5358061" y="4440375"/>
            <a:ext cx="2730862" cy="830997"/>
          </a:xfrm>
          <a:prstGeom prst="rect">
            <a:avLst/>
          </a:prstGeom>
          <a:noFill/>
        </p:spPr>
        <p:txBody>
          <a:bodyPr wrap="square" rtlCol="0">
            <a:spAutoFit/>
          </a:bodyPr>
          <a:lstStyle/>
          <a:p>
            <a:pPr algn="ctr"/>
            <a:r>
              <a:rPr lang="fr-FR" sz="2400" b="1" dirty="0">
                <a:solidFill>
                  <a:srgbClr val="E8368B"/>
                </a:solidFill>
              </a:rPr>
              <a:t>ETUDE DU FLUX</a:t>
            </a:r>
            <a:r>
              <a:rPr lang="fr-FR" sz="2400" dirty="0">
                <a:solidFill>
                  <a:srgbClr val="E8368B"/>
                </a:solidFill>
              </a:rPr>
              <a:t> </a:t>
            </a:r>
          </a:p>
          <a:p>
            <a:pPr algn="ctr"/>
            <a:r>
              <a:rPr lang="fr-FR" sz="2400" dirty="0">
                <a:solidFill>
                  <a:srgbClr val="E8368B"/>
                </a:solidFill>
              </a:rPr>
              <a:t>Western Blot</a:t>
            </a:r>
          </a:p>
        </p:txBody>
      </p:sp>
      <p:sp>
        <p:nvSpPr>
          <p:cNvPr id="15" name="Rectangle : coins arrondis 14">
            <a:extLst>
              <a:ext uri="{FF2B5EF4-FFF2-40B4-BE49-F238E27FC236}">
                <a16:creationId xmlns:a16="http://schemas.microsoft.com/office/drawing/2014/main" id="{813A2A65-6BB6-FF49-B373-4A4B16616899}"/>
              </a:ext>
            </a:extLst>
          </p:cNvPr>
          <p:cNvSpPr/>
          <p:nvPr/>
        </p:nvSpPr>
        <p:spPr>
          <a:xfrm>
            <a:off x="898357" y="3746540"/>
            <a:ext cx="4010527" cy="2263497"/>
          </a:xfrm>
          <a:prstGeom prst="roundRect">
            <a:avLst/>
          </a:prstGeom>
          <a:noFill/>
          <a:ln w="22225">
            <a:solidFill>
              <a:srgbClr val="E83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rgbClr val="E8368B"/>
              </a:solidFill>
            </a:endParaRPr>
          </a:p>
        </p:txBody>
      </p:sp>
      <p:sp>
        <p:nvSpPr>
          <p:cNvPr id="17" name="Rectangle : coins arrondis 16">
            <a:extLst>
              <a:ext uri="{FF2B5EF4-FFF2-40B4-BE49-F238E27FC236}">
                <a16:creationId xmlns:a16="http://schemas.microsoft.com/office/drawing/2014/main" id="{AE249214-0424-6E4E-B13E-56E5513218C5}"/>
              </a:ext>
            </a:extLst>
          </p:cNvPr>
          <p:cNvSpPr/>
          <p:nvPr/>
        </p:nvSpPr>
        <p:spPr>
          <a:xfrm>
            <a:off x="5358061" y="3701712"/>
            <a:ext cx="2730862" cy="2308325"/>
          </a:xfrm>
          <a:prstGeom prst="roundRect">
            <a:avLst/>
          </a:prstGeom>
          <a:noFill/>
          <a:ln w="22225">
            <a:solidFill>
              <a:srgbClr val="E83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rgbClr val="E8368B"/>
              </a:solidFill>
            </a:endParaRPr>
          </a:p>
        </p:txBody>
      </p:sp>
      <p:sp>
        <p:nvSpPr>
          <p:cNvPr id="9" name="Rectangle : coins arrondis 8">
            <a:extLst>
              <a:ext uri="{FF2B5EF4-FFF2-40B4-BE49-F238E27FC236}">
                <a16:creationId xmlns:a16="http://schemas.microsoft.com/office/drawing/2014/main" id="{BCD340EC-D8EB-C04A-9929-5C002711D3E3}"/>
              </a:ext>
            </a:extLst>
          </p:cNvPr>
          <p:cNvSpPr/>
          <p:nvPr/>
        </p:nvSpPr>
        <p:spPr>
          <a:xfrm>
            <a:off x="8540094" y="3701710"/>
            <a:ext cx="2889905" cy="2308325"/>
          </a:xfrm>
          <a:prstGeom prst="roundRect">
            <a:avLst/>
          </a:prstGeom>
          <a:noFill/>
          <a:ln w="22225">
            <a:solidFill>
              <a:srgbClr val="E83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rgbClr val="E8368B"/>
              </a:solidFill>
            </a:endParaRPr>
          </a:p>
        </p:txBody>
      </p:sp>
      <p:sp>
        <p:nvSpPr>
          <p:cNvPr id="11" name="ZoneTexte 10">
            <a:extLst>
              <a:ext uri="{FF2B5EF4-FFF2-40B4-BE49-F238E27FC236}">
                <a16:creationId xmlns:a16="http://schemas.microsoft.com/office/drawing/2014/main" id="{1B7CE6A7-048E-204F-BD76-9C6BE31A8310}"/>
              </a:ext>
            </a:extLst>
          </p:cNvPr>
          <p:cNvSpPr txBox="1"/>
          <p:nvPr/>
        </p:nvSpPr>
        <p:spPr>
          <a:xfrm>
            <a:off x="8361400" y="4440373"/>
            <a:ext cx="3247292" cy="830997"/>
          </a:xfrm>
          <a:prstGeom prst="rect">
            <a:avLst/>
          </a:prstGeom>
          <a:noFill/>
        </p:spPr>
        <p:txBody>
          <a:bodyPr wrap="square">
            <a:spAutoFit/>
          </a:bodyPr>
          <a:lstStyle/>
          <a:p>
            <a:pPr algn="ctr"/>
            <a:r>
              <a:rPr lang="fr-FR" sz="2400" b="1" dirty="0">
                <a:solidFill>
                  <a:srgbClr val="E8368B"/>
                </a:solidFill>
              </a:rPr>
              <a:t>ETUDE DU FLUX</a:t>
            </a:r>
            <a:r>
              <a:rPr lang="fr-FR" sz="2400" dirty="0">
                <a:solidFill>
                  <a:srgbClr val="E8368B"/>
                </a:solidFill>
              </a:rPr>
              <a:t> </a:t>
            </a:r>
          </a:p>
          <a:p>
            <a:pPr algn="ctr"/>
            <a:r>
              <a:rPr lang="fr-FR" sz="2400" dirty="0">
                <a:solidFill>
                  <a:srgbClr val="E8368B"/>
                </a:solidFill>
              </a:rPr>
              <a:t>Microscopie </a:t>
            </a:r>
            <a:r>
              <a:rPr lang="fr-FR" sz="2400" dirty="0" err="1">
                <a:solidFill>
                  <a:srgbClr val="E8368B"/>
                </a:solidFill>
              </a:rPr>
              <a:t>Confocale</a:t>
            </a:r>
            <a:endParaRPr lang="fr-FR" sz="2400" dirty="0">
              <a:solidFill>
                <a:srgbClr val="E8368B"/>
              </a:solidFill>
            </a:endParaRPr>
          </a:p>
        </p:txBody>
      </p:sp>
    </p:spTree>
    <p:extLst>
      <p:ext uri="{BB962C8B-B14F-4D97-AF65-F5344CB8AC3E}">
        <p14:creationId xmlns:p14="http://schemas.microsoft.com/office/powerpoint/2010/main" val="354094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885521A9-EFF6-4886-9A7E-0C8CD8FAA0C4}"/>
              </a:ext>
            </a:extLst>
          </p:cNvPr>
          <p:cNvSpPr>
            <a:spLocks noGrp="1"/>
          </p:cNvSpPr>
          <p:nvPr>
            <p:ph sz="half" idx="1"/>
          </p:nvPr>
        </p:nvSpPr>
        <p:spPr>
          <a:xfrm>
            <a:off x="214356" y="1166905"/>
            <a:ext cx="11560549" cy="4960429"/>
          </a:xfrm>
        </p:spPr>
        <p:txBody>
          <a:bodyPr/>
          <a:lstStyle/>
          <a:p>
            <a:r>
              <a:rPr lang="fr-FR" sz="2800" dirty="0">
                <a:solidFill>
                  <a:srgbClr val="009EE3"/>
                </a:solidFill>
                <a:effectLst/>
                <a:latin typeface="Calibri" panose="020F0502020204030204" pitchFamily="34" charset="0"/>
                <a:ea typeface="Calibri" panose="020F0502020204030204" pitchFamily="34" charset="0"/>
                <a:cs typeface="Calibri" panose="020F0502020204030204" pitchFamily="34" charset="0"/>
              </a:rPr>
              <a:t>Evaluer l’activité autophagique au sein des monocytes de patients atteints d’une MC</a:t>
            </a:r>
          </a:p>
          <a:p>
            <a:r>
              <a:rPr lang="fr-FR" sz="2800" dirty="0">
                <a:solidFill>
                  <a:srgbClr val="009EE3"/>
                </a:solidFill>
                <a:effectLst/>
                <a:latin typeface="Calibri" panose="020F0502020204030204" pitchFamily="34" charset="0"/>
                <a:ea typeface="Calibri" panose="020F0502020204030204" pitchFamily="34" charset="0"/>
                <a:cs typeface="Calibri" panose="020F0502020204030204" pitchFamily="34" charset="0"/>
              </a:rPr>
              <a:t>Comparer les groupes MC et contrôle</a:t>
            </a:r>
            <a:endParaRPr lang="fr-FR" sz="2800" dirty="0">
              <a:solidFill>
                <a:srgbClr val="009EE3"/>
              </a:solidFill>
              <a:latin typeface="Calibri" panose="020F0502020204030204" pitchFamily="34" charset="0"/>
              <a:ea typeface="Calibri" panose="020F0502020204030204" pitchFamily="34" charset="0"/>
              <a:cs typeface="Calibri" panose="020F0502020204030204" pitchFamily="34" charset="0"/>
            </a:endParaRPr>
          </a:p>
          <a:p>
            <a:r>
              <a:rPr lang="fr-FR" sz="2800" dirty="0">
                <a:solidFill>
                  <a:srgbClr val="009EE3"/>
                </a:solidFill>
                <a:effectLst/>
                <a:latin typeface="Calibri" panose="020F0502020204030204" pitchFamily="34" charset="0"/>
                <a:ea typeface="Calibri" panose="020F0502020204030204" pitchFamily="34" charset="0"/>
                <a:cs typeface="Calibri" panose="020F0502020204030204" pitchFamily="34" charset="0"/>
              </a:rPr>
              <a:t>Corrélation entre sévérité de la MC et activité autophagique</a:t>
            </a:r>
          </a:p>
          <a:p>
            <a:r>
              <a:rPr lang="fr-FR" sz="2800" dirty="0">
                <a:solidFill>
                  <a:srgbClr val="009EE3"/>
                </a:solidFill>
                <a:effectLst/>
                <a:latin typeface="Calibri" panose="020F0502020204030204" pitchFamily="34" charset="0"/>
                <a:ea typeface="Calibri" panose="020F0502020204030204" pitchFamily="34" charset="0"/>
                <a:cs typeface="Calibri" panose="020F0502020204030204" pitchFamily="34" charset="0"/>
              </a:rPr>
              <a:t>Corrélation entre les polymorphismes et l’activité autophagique</a:t>
            </a:r>
          </a:p>
          <a:p>
            <a:r>
              <a:rPr lang="fr-FR" sz="2800" dirty="0">
                <a:solidFill>
                  <a:srgbClr val="E8368B"/>
                </a:solidFill>
                <a:effectLst/>
                <a:latin typeface="Calibri" panose="020F0502020204030204" pitchFamily="34" charset="0"/>
                <a:ea typeface="Calibri" panose="020F0502020204030204" pitchFamily="34" charset="0"/>
                <a:cs typeface="Calibri" panose="020F0502020204030204" pitchFamily="34" charset="0"/>
              </a:rPr>
              <a:t>Modification de l’activité autophagique des patients atteints d’une MC pédiatrique porteurs d’</a:t>
            </a:r>
            <a:r>
              <a:rPr lang="fr-FR" sz="2800" i="1" dirty="0">
                <a:solidFill>
                  <a:srgbClr val="E8368B"/>
                </a:solidFill>
                <a:effectLst/>
                <a:latin typeface="Calibri" panose="020F0502020204030204" pitchFamily="34" charset="0"/>
                <a:ea typeface="Calibri" panose="020F0502020204030204" pitchFamily="34" charset="0"/>
                <a:cs typeface="Calibri" panose="020F0502020204030204" pitchFamily="34" charset="0"/>
              </a:rPr>
              <a:t>ATGL16L1T300A</a:t>
            </a:r>
          </a:p>
          <a:p>
            <a:r>
              <a:rPr lang="fr-FR" sz="2800" dirty="0">
                <a:solidFill>
                  <a:srgbClr val="009EE3"/>
                </a:solidFill>
                <a:effectLst/>
                <a:latin typeface="Calibri" panose="020F0502020204030204" pitchFamily="34" charset="0"/>
                <a:ea typeface="Calibri" panose="020F0502020204030204" pitchFamily="34" charset="0"/>
                <a:cs typeface="Calibri" panose="020F0502020204030204" pitchFamily="34" charset="0"/>
              </a:rPr>
              <a:t>Rationnel scientifique à l’élaboration de nouveaux mécanismes d’évaluation de la sévérité de la maladie mais également de nouvelles thérapies</a:t>
            </a:r>
            <a:endParaRPr lang="fr-FR" sz="2800" dirty="0">
              <a:solidFill>
                <a:srgbClr val="009EE3"/>
              </a:solidFill>
            </a:endParaRPr>
          </a:p>
        </p:txBody>
      </p:sp>
      <p:sp>
        <p:nvSpPr>
          <p:cNvPr id="10" name="Titre 9">
            <a:extLst>
              <a:ext uri="{FF2B5EF4-FFF2-40B4-BE49-F238E27FC236}">
                <a16:creationId xmlns:a16="http://schemas.microsoft.com/office/drawing/2014/main" id="{33B2B5FD-8E88-4D33-BBCE-2611A426D0C8}"/>
              </a:ext>
            </a:extLst>
          </p:cNvPr>
          <p:cNvSpPr>
            <a:spLocks noGrp="1"/>
          </p:cNvSpPr>
          <p:nvPr>
            <p:ph type="title"/>
          </p:nvPr>
        </p:nvSpPr>
        <p:spPr/>
        <p:txBody>
          <a:bodyPr/>
          <a:lstStyle/>
          <a:p>
            <a:r>
              <a:rPr lang="fr-FR" dirty="0"/>
              <a:t>Résultats attendus/Perspectives </a:t>
            </a:r>
          </a:p>
        </p:txBody>
      </p:sp>
    </p:spTree>
    <p:extLst>
      <p:ext uri="{BB962C8B-B14F-4D97-AF65-F5344CB8AC3E}">
        <p14:creationId xmlns:p14="http://schemas.microsoft.com/office/powerpoint/2010/main" val="42753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5DD3842-6017-0F46-AB3C-0F8157FD4F7C}"/>
              </a:ext>
            </a:extLst>
          </p:cNvPr>
          <p:cNvPicPr>
            <a:picLocks noChangeAspect="1"/>
          </p:cNvPicPr>
          <p:nvPr/>
        </p:nvPicPr>
        <p:blipFill>
          <a:blip r:embed="rId3"/>
          <a:stretch>
            <a:fillRect/>
          </a:stretch>
        </p:blipFill>
        <p:spPr>
          <a:xfrm>
            <a:off x="0" y="5289453"/>
            <a:ext cx="1313960" cy="1313960"/>
          </a:xfrm>
          <a:prstGeom prst="rect">
            <a:avLst/>
          </a:prstGeom>
        </p:spPr>
      </p:pic>
      <p:grpSp>
        <p:nvGrpSpPr>
          <p:cNvPr id="5" name="Groupe 4">
            <a:extLst>
              <a:ext uri="{FF2B5EF4-FFF2-40B4-BE49-F238E27FC236}">
                <a16:creationId xmlns:a16="http://schemas.microsoft.com/office/drawing/2014/main" id="{7953D48B-5B0A-9A4A-AA9D-BE1684AE0301}"/>
              </a:ext>
            </a:extLst>
          </p:cNvPr>
          <p:cNvGrpSpPr/>
          <p:nvPr/>
        </p:nvGrpSpPr>
        <p:grpSpPr>
          <a:xfrm>
            <a:off x="7791302" y="1779563"/>
            <a:ext cx="4093698" cy="2608586"/>
            <a:chOff x="7427742" y="0"/>
            <a:chExt cx="4557932" cy="2767082"/>
          </a:xfrm>
        </p:grpSpPr>
        <p:pic>
          <p:nvPicPr>
            <p:cNvPr id="3" name="Image 2">
              <a:extLst>
                <a:ext uri="{FF2B5EF4-FFF2-40B4-BE49-F238E27FC236}">
                  <a16:creationId xmlns:a16="http://schemas.microsoft.com/office/drawing/2014/main" id="{82319329-7301-FD40-BD59-17C50E37A21A}"/>
                </a:ext>
              </a:extLst>
            </p:cNvPr>
            <p:cNvPicPr>
              <a:picLocks noChangeAspect="1"/>
            </p:cNvPicPr>
            <p:nvPr/>
          </p:nvPicPr>
          <p:blipFill>
            <a:blip r:embed="rId4"/>
            <a:stretch>
              <a:fillRect/>
            </a:stretch>
          </p:blipFill>
          <p:spPr>
            <a:xfrm>
              <a:off x="8139430" y="0"/>
              <a:ext cx="3846244" cy="2767082"/>
            </a:xfrm>
            <a:prstGeom prst="rect">
              <a:avLst/>
            </a:prstGeom>
          </p:spPr>
        </p:pic>
        <p:sp>
          <p:nvSpPr>
            <p:cNvPr id="4" name="Rectangle 3">
              <a:extLst>
                <a:ext uri="{FF2B5EF4-FFF2-40B4-BE49-F238E27FC236}">
                  <a16:creationId xmlns:a16="http://schemas.microsoft.com/office/drawing/2014/main" id="{1DCE60A9-450D-6846-8078-9245C3B11B23}"/>
                </a:ext>
              </a:extLst>
            </p:cNvPr>
            <p:cNvSpPr/>
            <p:nvPr/>
          </p:nvSpPr>
          <p:spPr>
            <a:xfrm>
              <a:off x="7427742" y="0"/>
              <a:ext cx="1997612" cy="618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A514058A-4669-3545-BD3E-6EBB7657B2AE}"/>
              </a:ext>
            </a:extLst>
          </p:cNvPr>
          <p:cNvSpPr txBox="1"/>
          <p:nvPr/>
        </p:nvSpPr>
        <p:spPr>
          <a:xfrm>
            <a:off x="1211309" y="3304530"/>
            <a:ext cx="2810258" cy="1938992"/>
          </a:xfrm>
          <a:prstGeom prst="rect">
            <a:avLst/>
          </a:prstGeom>
          <a:noFill/>
        </p:spPr>
        <p:txBody>
          <a:bodyPr wrap="none" rtlCol="0">
            <a:spAutoFit/>
          </a:bodyPr>
          <a:lstStyle/>
          <a:p>
            <a:pPr algn="ctr"/>
            <a:r>
              <a:rPr lang="fr-FR" sz="2400" dirty="0"/>
              <a:t>Pr Mathias FAURE</a:t>
            </a:r>
          </a:p>
          <a:p>
            <a:pPr algn="ctr"/>
            <a:r>
              <a:rPr lang="fr-FR" sz="2400" dirty="0"/>
              <a:t>Dr Aurore ROZIERES</a:t>
            </a:r>
          </a:p>
          <a:p>
            <a:pPr algn="ctr"/>
            <a:r>
              <a:rPr lang="fr-FR" sz="2400" dirty="0"/>
              <a:t>Dr Christophe VIRET</a:t>
            </a:r>
          </a:p>
          <a:p>
            <a:pPr algn="ctr"/>
            <a:r>
              <a:rPr lang="fr-FR" sz="2400" dirty="0"/>
              <a:t>Pr Gilles BOSCHETTI</a:t>
            </a:r>
          </a:p>
          <a:p>
            <a:pPr algn="ctr"/>
            <a:r>
              <a:rPr lang="fr-FR" sz="2400" dirty="0"/>
              <a:t>Pr Stéphane NANCEY</a:t>
            </a:r>
          </a:p>
        </p:txBody>
      </p:sp>
      <p:pic>
        <p:nvPicPr>
          <p:cNvPr id="1030" name="Picture 6" descr="Virnext - Cynbiome">
            <a:extLst>
              <a:ext uri="{FF2B5EF4-FFF2-40B4-BE49-F238E27FC236}">
                <a16:creationId xmlns:a16="http://schemas.microsoft.com/office/drawing/2014/main" id="{B3FC6B54-3A3E-8648-889B-8AD4087D30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287" y="408183"/>
            <a:ext cx="1536192" cy="109728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AAE246AD-29E9-3A45-8B68-244C369899E1}"/>
              </a:ext>
            </a:extLst>
          </p:cNvPr>
          <p:cNvSpPr txBox="1"/>
          <p:nvPr/>
        </p:nvSpPr>
        <p:spPr>
          <a:xfrm>
            <a:off x="762533" y="1758070"/>
            <a:ext cx="3707810" cy="1015663"/>
          </a:xfrm>
          <a:prstGeom prst="rect">
            <a:avLst/>
          </a:prstGeom>
          <a:noFill/>
        </p:spPr>
        <p:txBody>
          <a:bodyPr wrap="none" rtlCol="0">
            <a:spAutoFit/>
          </a:bodyPr>
          <a:lstStyle/>
          <a:p>
            <a:pPr algn="ctr"/>
            <a:r>
              <a:rPr lang="fr-FR" sz="2000" b="1" dirty="0">
                <a:solidFill>
                  <a:srgbClr val="009EE3"/>
                </a:solidFill>
              </a:rPr>
              <a:t>Laboratoire </a:t>
            </a:r>
          </a:p>
          <a:p>
            <a:pPr algn="ctr"/>
            <a:r>
              <a:rPr lang="fr-FR" sz="2000" b="1" dirty="0">
                <a:solidFill>
                  <a:srgbClr val="009EE3"/>
                </a:solidFill>
              </a:rPr>
              <a:t>Autophagie, Infection, Immunité </a:t>
            </a:r>
          </a:p>
          <a:p>
            <a:pPr algn="ctr"/>
            <a:r>
              <a:rPr lang="fr-FR" sz="2000" b="1" dirty="0">
                <a:solidFill>
                  <a:srgbClr val="009EE3"/>
                </a:solidFill>
              </a:rPr>
              <a:t>Unité Inserm 1111, CIRI</a:t>
            </a:r>
          </a:p>
        </p:txBody>
      </p:sp>
      <p:pic>
        <p:nvPicPr>
          <p:cNvPr id="14" name="Image 13">
            <a:extLst>
              <a:ext uri="{FF2B5EF4-FFF2-40B4-BE49-F238E27FC236}">
                <a16:creationId xmlns:a16="http://schemas.microsoft.com/office/drawing/2014/main" id="{6D343057-9415-4B4C-9EAB-4FB3626119DC}"/>
              </a:ext>
            </a:extLst>
          </p:cNvPr>
          <p:cNvPicPr>
            <a:picLocks noChangeAspect="1"/>
          </p:cNvPicPr>
          <p:nvPr/>
        </p:nvPicPr>
        <p:blipFill>
          <a:blip r:embed="rId6"/>
          <a:stretch>
            <a:fillRect/>
          </a:stretch>
        </p:blipFill>
        <p:spPr>
          <a:xfrm>
            <a:off x="6314910" y="520849"/>
            <a:ext cx="871946" cy="871946"/>
          </a:xfrm>
          <a:prstGeom prst="rect">
            <a:avLst/>
          </a:prstGeom>
        </p:spPr>
      </p:pic>
      <p:pic>
        <p:nvPicPr>
          <p:cNvPr id="15" name="Image 14" descr="logoInserm.jpg">
            <a:extLst>
              <a:ext uri="{FF2B5EF4-FFF2-40B4-BE49-F238E27FC236}">
                <a16:creationId xmlns:a16="http://schemas.microsoft.com/office/drawing/2014/main" id="{16445C2D-72BB-1548-A7AF-16B1E55B47A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6438" y="647334"/>
            <a:ext cx="2208213" cy="61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Groupe Adène - Opérateurs de santé engagés">
            <a:extLst>
              <a:ext uri="{FF2B5EF4-FFF2-40B4-BE49-F238E27FC236}">
                <a16:creationId xmlns:a16="http://schemas.microsoft.com/office/drawing/2014/main" id="{CCC7DA14-4049-D742-BA4D-1D7252BD2A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7507" y="5078437"/>
            <a:ext cx="2553026" cy="97760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54FAB7B4-97EE-B147-823D-AC293B3F2720}"/>
              </a:ext>
            </a:extLst>
          </p:cNvPr>
          <p:cNvSpPr txBox="1"/>
          <p:nvPr/>
        </p:nvSpPr>
        <p:spPr>
          <a:xfrm>
            <a:off x="9289880" y="1193873"/>
            <a:ext cx="2085827" cy="461665"/>
          </a:xfrm>
          <a:prstGeom prst="rect">
            <a:avLst/>
          </a:prstGeom>
          <a:noFill/>
        </p:spPr>
        <p:txBody>
          <a:bodyPr wrap="none" rtlCol="0">
            <a:spAutoFit/>
          </a:bodyPr>
          <a:lstStyle/>
          <a:p>
            <a:pPr algn="ctr"/>
            <a:r>
              <a:rPr lang="fr-FR" sz="2400" b="1" dirty="0">
                <a:solidFill>
                  <a:srgbClr val="009EE3"/>
                </a:solidFill>
              </a:rPr>
              <a:t>FINANCEMENT</a:t>
            </a:r>
          </a:p>
        </p:txBody>
      </p:sp>
      <p:sp>
        <p:nvSpPr>
          <p:cNvPr id="18" name="ZoneTexte 17">
            <a:extLst>
              <a:ext uri="{FF2B5EF4-FFF2-40B4-BE49-F238E27FC236}">
                <a16:creationId xmlns:a16="http://schemas.microsoft.com/office/drawing/2014/main" id="{D62F9C81-293D-AF48-97F4-C264D3A7982D}"/>
              </a:ext>
            </a:extLst>
          </p:cNvPr>
          <p:cNvSpPr txBox="1"/>
          <p:nvPr/>
        </p:nvSpPr>
        <p:spPr>
          <a:xfrm>
            <a:off x="4557174" y="1687908"/>
            <a:ext cx="4732706" cy="1015663"/>
          </a:xfrm>
          <a:prstGeom prst="rect">
            <a:avLst/>
          </a:prstGeom>
          <a:noFill/>
        </p:spPr>
        <p:txBody>
          <a:bodyPr wrap="none" rtlCol="0">
            <a:spAutoFit/>
          </a:bodyPr>
          <a:lstStyle/>
          <a:p>
            <a:pPr algn="ctr"/>
            <a:r>
              <a:rPr lang="fr-FR" sz="2000" b="1" dirty="0">
                <a:solidFill>
                  <a:srgbClr val="009EE3"/>
                </a:solidFill>
              </a:rPr>
              <a:t>Service de Gastroentérologie, Hépatologie </a:t>
            </a:r>
          </a:p>
          <a:p>
            <a:pPr algn="ctr"/>
            <a:r>
              <a:rPr lang="fr-FR" sz="2000" b="1" dirty="0">
                <a:solidFill>
                  <a:srgbClr val="009EE3"/>
                </a:solidFill>
              </a:rPr>
              <a:t>et Nutrition Pédiatrique </a:t>
            </a:r>
          </a:p>
          <a:p>
            <a:pPr algn="ctr"/>
            <a:r>
              <a:rPr lang="fr-FR" sz="2000" b="1" dirty="0">
                <a:solidFill>
                  <a:srgbClr val="009EE3"/>
                </a:solidFill>
              </a:rPr>
              <a:t>Hôpital Femme Mère Enfant, Lyon </a:t>
            </a:r>
          </a:p>
        </p:txBody>
      </p:sp>
      <p:sp>
        <p:nvSpPr>
          <p:cNvPr id="19" name="ZoneTexte 18">
            <a:extLst>
              <a:ext uri="{FF2B5EF4-FFF2-40B4-BE49-F238E27FC236}">
                <a16:creationId xmlns:a16="http://schemas.microsoft.com/office/drawing/2014/main" id="{467DA970-6056-264D-BED3-8D2619A10758}"/>
              </a:ext>
            </a:extLst>
          </p:cNvPr>
          <p:cNvSpPr txBox="1"/>
          <p:nvPr/>
        </p:nvSpPr>
        <p:spPr>
          <a:xfrm>
            <a:off x="5408282" y="3166031"/>
            <a:ext cx="2632452" cy="2308324"/>
          </a:xfrm>
          <a:prstGeom prst="rect">
            <a:avLst/>
          </a:prstGeom>
          <a:noFill/>
        </p:spPr>
        <p:txBody>
          <a:bodyPr wrap="none" rtlCol="0">
            <a:spAutoFit/>
          </a:bodyPr>
          <a:lstStyle/>
          <a:p>
            <a:pPr algn="ctr"/>
            <a:r>
              <a:rPr lang="fr-FR" sz="2400" dirty="0"/>
              <a:t>Pr Noel PERETTI</a:t>
            </a:r>
          </a:p>
          <a:p>
            <a:pPr algn="ctr"/>
            <a:r>
              <a:rPr lang="fr-FR" sz="2400" dirty="0"/>
              <a:t>Dr </a:t>
            </a:r>
            <a:r>
              <a:rPr lang="fr-FR" sz="2400" dirty="0" err="1"/>
              <a:t>Lioara</a:t>
            </a:r>
            <a:r>
              <a:rPr lang="fr-FR" sz="2400" dirty="0"/>
              <a:t> RESTIER</a:t>
            </a:r>
          </a:p>
          <a:p>
            <a:pPr algn="ctr"/>
            <a:r>
              <a:rPr lang="fr-FR" sz="2400" dirty="0"/>
              <a:t>Dr Abdel BELMALIH</a:t>
            </a:r>
          </a:p>
          <a:p>
            <a:pPr algn="ctr"/>
            <a:r>
              <a:rPr lang="fr-FR" sz="2400" dirty="0"/>
              <a:t>Dr Pierre POINSOT</a:t>
            </a:r>
          </a:p>
          <a:p>
            <a:pPr algn="ctr"/>
            <a:r>
              <a:rPr lang="fr-FR" sz="2400" dirty="0"/>
              <a:t>Dr Nicolas CARON</a:t>
            </a:r>
          </a:p>
          <a:p>
            <a:pPr algn="ctr"/>
            <a:r>
              <a:rPr lang="fr-FR" sz="2400" dirty="0"/>
              <a:t>Dr Sophie HEISSAT</a:t>
            </a:r>
          </a:p>
        </p:txBody>
      </p:sp>
      <p:pic>
        <p:nvPicPr>
          <p:cNvPr id="1034" name="Picture 10" descr="MaRDi Maladies Rares Digestives">
            <a:extLst>
              <a:ext uri="{FF2B5EF4-FFF2-40B4-BE49-F238E27FC236}">
                <a16:creationId xmlns:a16="http://schemas.microsoft.com/office/drawing/2014/main" id="{50506611-F990-9345-8747-BB5B76E40A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0747" y="5474355"/>
            <a:ext cx="2348356" cy="101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61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38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5C57A9DA-9AAF-4E84-ABAC-E132F32981EE}"/>
              </a:ext>
            </a:extLst>
          </p:cNvPr>
          <p:cNvSpPr>
            <a:spLocks noGrp="1"/>
          </p:cNvSpPr>
          <p:nvPr>
            <p:ph type="title"/>
          </p:nvPr>
        </p:nvSpPr>
        <p:spPr/>
        <p:txBody>
          <a:bodyPr/>
          <a:lstStyle/>
          <a:p>
            <a:r>
              <a:rPr lang="fr-FR" dirty="0"/>
              <a:t>Place de l’Autophagie dans la Maladie de Crohn</a:t>
            </a:r>
          </a:p>
        </p:txBody>
      </p:sp>
      <p:sp>
        <p:nvSpPr>
          <p:cNvPr id="23" name="ZoneTexte 22">
            <a:extLst>
              <a:ext uri="{FF2B5EF4-FFF2-40B4-BE49-F238E27FC236}">
                <a16:creationId xmlns:a16="http://schemas.microsoft.com/office/drawing/2014/main" id="{C0F6EA1E-8695-AF4F-9F3F-AF2503D49811}"/>
              </a:ext>
            </a:extLst>
          </p:cNvPr>
          <p:cNvSpPr txBox="1"/>
          <p:nvPr/>
        </p:nvSpPr>
        <p:spPr>
          <a:xfrm>
            <a:off x="-41646" y="1294432"/>
            <a:ext cx="6718135" cy="1815882"/>
          </a:xfrm>
          <a:prstGeom prst="rect">
            <a:avLst/>
          </a:prstGeom>
          <a:noFill/>
        </p:spPr>
        <p:txBody>
          <a:bodyPr wrap="square" rtlCol="0">
            <a:spAutoFit/>
          </a:bodyPr>
          <a:lstStyle/>
          <a:p>
            <a:pPr marL="457200" indent="-457200">
              <a:buFont typeface="Arial" panose="020B0604020202020204" pitchFamily="34" charset="0"/>
              <a:buChar char="•"/>
            </a:pPr>
            <a:r>
              <a:rPr lang="fr-FR" sz="2800" dirty="0">
                <a:solidFill>
                  <a:srgbClr val="009EE3"/>
                </a:solidFill>
              </a:rPr>
              <a:t>Inflammation chronique de l’intestin</a:t>
            </a:r>
          </a:p>
          <a:p>
            <a:endParaRPr lang="fr-FR" sz="2800" dirty="0">
              <a:solidFill>
                <a:srgbClr val="009EE3"/>
              </a:solidFill>
            </a:endParaRPr>
          </a:p>
          <a:p>
            <a:pPr marL="457200" indent="-457200">
              <a:buFont typeface="Arial" panose="020B0604020202020204" pitchFamily="34" charset="0"/>
              <a:buChar char="•"/>
            </a:pPr>
            <a:r>
              <a:rPr lang="fr-FR" sz="2800" dirty="0">
                <a:solidFill>
                  <a:srgbClr val="009EE3"/>
                </a:solidFill>
              </a:rPr>
              <a:t>Physiopathologie complexe</a:t>
            </a:r>
          </a:p>
          <a:p>
            <a:endParaRPr lang="fr-FR" sz="2800" dirty="0">
              <a:solidFill>
                <a:srgbClr val="009EE3"/>
              </a:solidFill>
            </a:endParaRPr>
          </a:p>
        </p:txBody>
      </p:sp>
    </p:spTree>
    <p:extLst>
      <p:ext uri="{BB962C8B-B14F-4D97-AF65-F5344CB8AC3E}">
        <p14:creationId xmlns:p14="http://schemas.microsoft.com/office/powerpoint/2010/main" val="300371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5C57A9DA-9AAF-4E84-ABAC-E132F32981EE}"/>
              </a:ext>
            </a:extLst>
          </p:cNvPr>
          <p:cNvSpPr>
            <a:spLocks noGrp="1"/>
          </p:cNvSpPr>
          <p:nvPr>
            <p:ph type="title"/>
          </p:nvPr>
        </p:nvSpPr>
        <p:spPr/>
        <p:txBody>
          <a:bodyPr/>
          <a:lstStyle/>
          <a:p>
            <a:r>
              <a:rPr lang="fr-FR" dirty="0"/>
              <a:t>Place de l’Autophagie dans la Maladie de Crohn</a:t>
            </a:r>
          </a:p>
        </p:txBody>
      </p:sp>
      <p:grpSp>
        <p:nvGrpSpPr>
          <p:cNvPr id="8" name="Groupe 7">
            <a:extLst>
              <a:ext uri="{FF2B5EF4-FFF2-40B4-BE49-F238E27FC236}">
                <a16:creationId xmlns:a16="http://schemas.microsoft.com/office/drawing/2014/main" id="{88516039-C146-3542-A1AC-C244B5AF0C4C}"/>
              </a:ext>
            </a:extLst>
          </p:cNvPr>
          <p:cNvGrpSpPr/>
          <p:nvPr/>
        </p:nvGrpSpPr>
        <p:grpSpPr>
          <a:xfrm>
            <a:off x="-75048" y="4174826"/>
            <a:ext cx="1821781" cy="1270378"/>
            <a:chOff x="-75048" y="4174826"/>
            <a:chExt cx="1821781" cy="1270378"/>
          </a:xfrm>
        </p:grpSpPr>
        <p:sp>
          <p:nvSpPr>
            <p:cNvPr id="7" name="Données stockées 6">
              <a:extLst>
                <a:ext uri="{FF2B5EF4-FFF2-40B4-BE49-F238E27FC236}">
                  <a16:creationId xmlns:a16="http://schemas.microsoft.com/office/drawing/2014/main" id="{0CECB2BE-3CC1-304F-8A42-0389EAC18C92}"/>
                </a:ext>
              </a:extLst>
            </p:cNvPr>
            <p:cNvSpPr/>
            <p:nvPr/>
          </p:nvSpPr>
          <p:spPr>
            <a:xfrm>
              <a:off x="92568"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4C18868-B4B9-FE4E-A15E-505D55B9DB8B}"/>
                </a:ext>
              </a:extLst>
            </p:cNvPr>
            <p:cNvSpPr/>
            <p:nvPr/>
          </p:nvSpPr>
          <p:spPr>
            <a:xfrm rot="19669025">
              <a:off x="-75048" y="4524325"/>
              <a:ext cx="1821781"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Environnement</a:t>
              </a:r>
            </a:p>
          </p:txBody>
        </p:sp>
      </p:grpSp>
      <p:grpSp>
        <p:nvGrpSpPr>
          <p:cNvPr id="9" name="Groupe 8">
            <a:extLst>
              <a:ext uri="{FF2B5EF4-FFF2-40B4-BE49-F238E27FC236}">
                <a16:creationId xmlns:a16="http://schemas.microsoft.com/office/drawing/2014/main" id="{E3AC3C65-A609-7F4F-8235-2902AB42268E}"/>
              </a:ext>
            </a:extLst>
          </p:cNvPr>
          <p:cNvGrpSpPr/>
          <p:nvPr/>
        </p:nvGrpSpPr>
        <p:grpSpPr>
          <a:xfrm>
            <a:off x="1505447" y="4174826"/>
            <a:ext cx="1622085" cy="1270378"/>
            <a:chOff x="1505447" y="4174826"/>
            <a:chExt cx="1622085" cy="1270378"/>
          </a:xfrm>
        </p:grpSpPr>
        <p:sp>
          <p:nvSpPr>
            <p:cNvPr id="11" name="Données stockées 10">
              <a:extLst>
                <a:ext uri="{FF2B5EF4-FFF2-40B4-BE49-F238E27FC236}">
                  <a16:creationId xmlns:a16="http://schemas.microsoft.com/office/drawing/2014/main" id="{4EBC87BB-5838-4C4D-BE9D-1EAC9EE1211B}"/>
                </a:ext>
              </a:extLst>
            </p:cNvPr>
            <p:cNvSpPr/>
            <p:nvPr/>
          </p:nvSpPr>
          <p:spPr>
            <a:xfrm>
              <a:off x="1505447"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137889D-E7A6-DD4D-8340-4A980CEC86E4}"/>
                </a:ext>
              </a:extLst>
            </p:cNvPr>
            <p:cNvSpPr/>
            <p:nvPr/>
          </p:nvSpPr>
          <p:spPr>
            <a:xfrm rot="19669025">
              <a:off x="1511770" y="4584779"/>
              <a:ext cx="1358193"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Microbiote</a:t>
              </a:r>
            </a:p>
          </p:txBody>
        </p:sp>
      </p:grpSp>
      <p:grpSp>
        <p:nvGrpSpPr>
          <p:cNvPr id="14" name="Groupe 13">
            <a:extLst>
              <a:ext uri="{FF2B5EF4-FFF2-40B4-BE49-F238E27FC236}">
                <a16:creationId xmlns:a16="http://schemas.microsoft.com/office/drawing/2014/main" id="{D4CD0452-E794-3D4F-8B97-E4B567E42712}"/>
              </a:ext>
            </a:extLst>
          </p:cNvPr>
          <p:cNvGrpSpPr/>
          <p:nvPr/>
        </p:nvGrpSpPr>
        <p:grpSpPr>
          <a:xfrm>
            <a:off x="2888496" y="4174826"/>
            <a:ext cx="1654828" cy="1270378"/>
            <a:chOff x="2888496" y="4174826"/>
            <a:chExt cx="1654828" cy="1270378"/>
          </a:xfrm>
        </p:grpSpPr>
        <p:sp>
          <p:nvSpPr>
            <p:cNvPr id="12" name="Données stockées 11">
              <a:extLst>
                <a:ext uri="{FF2B5EF4-FFF2-40B4-BE49-F238E27FC236}">
                  <a16:creationId xmlns:a16="http://schemas.microsoft.com/office/drawing/2014/main" id="{E722A24A-9329-E141-A760-4C2059375BEB}"/>
                </a:ext>
              </a:extLst>
            </p:cNvPr>
            <p:cNvSpPr/>
            <p:nvPr/>
          </p:nvSpPr>
          <p:spPr>
            <a:xfrm>
              <a:off x="2921239"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F3086D8B-6241-894C-A339-31140A22AC0F}"/>
                </a:ext>
              </a:extLst>
            </p:cNvPr>
            <p:cNvSpPr/>
            <p:nvPr/>
          </p:nvSpPr>
          <p:spPr>
            <a:xfrm rot="19669025">
              <a:off x="2888496" y="4403302"/>
              <a:ext cx="1501757"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Système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Immunitaire</a:t>
              </a:r>
            </a:p>
          </p:txBody>
        </p:sp>
      </p:grpSp>
      <p:grpSp>
        <p:nvGrpSpPr>
          <p:cNvPr id="16" name="Groupe 15">
            <a:extLst>
              <a:ext uri="{FF2B5EF4-FFF2-40B4-BE49-F238E27FC236}">
                <a16:creationId xmlns:a16="http://schemas.microsoft.com/office/drawing/2014/main" id="{3215D624-8CAE-1249-BF95-F1C6393B337A}"/>
              </a:ext>
            </a:extLst>
          </p:cNvPr>
          <p:cNvGrpSpPr/>
          <p:nvPr/>
        </p:nvGrpSpPr>
        <p:grpSpPr>
          <a:xfrm>
            <a:off x="4181904" y="4174826"/>
            <a:ext cx="1775620" cy="1270378"/>
            <a:chOff x="4181904" y="4174826"/>
            <a:chExt cx="1775620" cy="1270378"/>
          </a:xfrm>
        </p:grpSpPr>
        <p:sp>
          <p:nvSpPr>
            <p:cNvPr id="13" name="Données stockées 12">
              <a:extLst>
                <a:ext uri="{FF2B5EF4-FFF2-40B4-BE49-F238E27FC236}">
                  <a16:creationId xmlns:a16="http://schemas.microsoft.com/office/drawing/2014/main" id="{463A63CE-6445-904F-948B-EC29541655E1}"/>
                </a:ext>
              </a:extLst>
            </p:cNvPr>
            <p:cNvSpPr/>
            <p:nvPr/>
          </p:nvSpPr>
          <p:spPr>
            <a:xfrm>
              <a:off x="4335439" y="4174826"/>
              <a:ext cx="1622085" cy="1270378"/>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8891CABB-2B5C-CC4A-993E-8FF266FB6038}"/>
                </a:ext>
              </a:extLst>
            </p:cNvPr>
            <p:cNvSpPr/>
            <p:nvPr/>
          </p:nvSpPr>
          <p:spPr>
            <a:xfrm rot="19669025">
              <a:off x="4181904" y="4403303"/>
              <a:ext cx="1669688"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Susceptibilité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Génétique</a:t>
              </a:r>
            </a:p>
          </p:txBody>
        </p:sp>
      </p:grpSp>
      <p:sp>
        <p:nvSpPr>
          <p:cNvPr id="25" name="Rectangle 24">
            <a:extLst>
              <a:ext uri="{FF2B5EF4-FFF2-40B4-BE49-F238E27FC236}">
                <a16:creationId xmlns:a16="http://schemas.microsoft.com/office/drawing/2014/main" id="{6287A0D1-D99A-484C-9F80-5A4DFD0FEC12}"/>
              </a:ext>
            </a:extLst>
          </p:cNvPr>
          <p:cNvSpPr/>
          <p:nvPr/>
        </p:nvSpPr>
        <p:spPr>
          <a:xfrm>
            <a:off x="1050041" y="3589822"/>
            <a:ext cx="4154982" cy="461665"/>
          </a:xfrm>
          <a:prstGeom prst="rect">
            <a:avLst/>
          </a:prstGeom>
          <a:noFill/>
        </p:spPr>
        <p:txBody>
          <a:bodyPr wrap="square" lIns="91440" tIns="45720" rIns="91440" bIns="45720">
            <a:spAutoFit/>
          </a:bodyPr>
          <a:lstStyle/>
          <a:p>
            <a:pPr algn="ctr"/>
            <a:r>
              <a:rPr lang="fr-F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MALADIE MULTIFACTORIELLE</a:t>
            </a:r>
          </a:p>
        </p:txBody>
      </p:sp>
      <p:sp>
        <p:nvSpPr>
          <p:cNvPr id="17" name="ZoneTexte 16">
            <a:extLst>
              <a:ext uri="{FF2B5EF4-FFF2-40B4-BE49-F238E27FC236}">
                <a16:creationId xmlns:a16="http://schemas.microsoft.com/office/drawing/2014/main" id="{6F32A220-D410-0D4C-8424-E27FDC3E86D1}"/>
              </a:ext>
            </a:extLst>
          </p:cNvPr>
          <p:cNvSpPr txBox="1"/>
          <p:nvPr/>
        </p:nvSpPr>
        <p:spPr>
          <a:xfrm>
            <a:off x="-41646" y="1294432"/>
            <a:ext cx="6718135" cy="1815882"/>
          </a:xfrm>
          <a:prstGeom prst="rect">
            <a:avLst/>
          </a:prstGeom>
          <a:noFill/>
        </p:spPr>
        <p:txBody>
          <a:bodyPr wrap="square" rtlCol="0">
            <a:spAutoFit/>
          </a:bodyPr>
          <a:lstStyle/>
          <a:p>
            <a:pPr marL="457200" indent="-457200">
              <a:buFont typeface="Arial" panose="020B0604020202020204" pitchFamily="34" charset="0"/>
              <a:buChar char="•"/>
            </a:pPr>
            <a:r>
              <a:rPr lang="fr-FR" sz="2800" dirty="0">
                <a:solidFill>
                  <a:srgbClr val="009EE3"/>
                </a:solidFill>
              </a:rPr>
              <a:t>Inflammation chronique de l’intestin</a:t>
            </a:r>
          </a:p>
          <a:p>
            <a:endParaRPr lang="fr-FR" sz="2800" dirty="0">
              <a:solidFill>
                <a:srgbClr val="009EE3"/>
              </a:solidFill>
            </a:endParaRPr>
          </a:p>
          <a:p>
            <a:pPr marL="457200" indent="-457200">
              <a:buFont typeface="Arial" panose="020B0604020202020204" pitchFamily="34" charset="0"/>
              <a:buChar char="•"/>
            </a:pPr>
            <a:r>
              <a:rPr lang="fr-FR" sz="2800" dirty="0">
                <a:solidFill>
                  <a:srgbClr val="009EE3"/>
                </a:solidFill>
              </a:rPr>
              <a:t>Physiopathologie complexe</a:t>
            </a:r>
          </a:p>
          <a:p>
            <a:endParaRPr lang="fr-FR" sz="2800" dirty="0">
              <a:solidFill>
                <a:srgbClr val="009EE3"/>
              </a:solidFill>
            </a:endParaRPr>
          </a:p>
        </p:txBody>
      </p:sp>
    </p:spTree>
    <p:extLst>
      <p:ext uri="{BB962C8B-B14F-4D97-AF65-F5344CB8AC3E}">
        <p14:creationId xmlns:p14="http://schemas.microsoft.com/office/powerpoint/2010/main" val="165364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5C57A9DA-9AAF-4E84-ABAC-E132F32981EE}"/>
              </a:ext>
            </a:extLst>
          </p:cNvPr>
          <p:cNvSpPr>
            <a:spLocks noGrp="1"/>
          </p:cNvSpPr>
          <p:nvPr>
            <p:ph type="title"/>
          </p:nvPr>
        </p:nvSpPr>
        <p:spPr/>
        <p:txBody>
          <a:bodyPr/>
          <a:lstStyle/>
          <a:p>
            <a:r>
              <a:rPr lang="fr-FR" dirty="0"/>
              <a:t>Place de l’Autophagie dans la Maladie de Crohn</a:t>
            </a:r>
          </a:p>
        </p:txBody>
      </p:sp>
      <p:grpSp>
        <p:nvGrpSpPr>
          <p:cNvPr id="8" name="Groupe 7">
            <a:extLst>
              <a:ext uri="{FF2B5EF4-FFF2-40B4-BE49-F238E27FC236}">
                <a16:creationId xmlns:a16="http://schemas.microsoft.com/office/drawing/2014/main" id="{88516039-C146-3542-A1AC-C244B5AF0C4C}"/>
              </a:ext>
            </a:extLst>
          </p:cNvPr>
          <p:cNvGrpSpPr/>
          <p:nvPr/>
        </p:nvGrpSpPr>
        <p:grpSpPr>
          <a:xfrm>
            <a:off x="-75048" y="4174826"/>
            <a:ext cx="1821781" cy="1270378"/>
            <a:chOff x="-75048" y="4174826"/>
            <a:chExt cx="1821781" cy="1270378"/>
          </a:xfrm>
        </p:grpSpPr>
        <p:sp>
          <p:nvSpPr>
            <p:cNvPr id="7" name="Données stockées 6">
              <a:extLst>
                <a:ext uri="{FF2B5EF4-FFF2-40B4-BE49-F238E27FC236}">
                  <a16:creationId xmlns:a16="http://schemas.microsoft.com/office/drawing/2014/main" id="{0CECB2BE-3CC1-304F-8A42-0389EAC18C92}"/>
                </a:ext>
              </a:extLst>
            </p:cNvPr>
            <p:cNvSpPr/>
            <p:nvPr/>
          </p:nvSpPr>
          <p:spPr>
            <a:xfrm>
              <a:off x="92568"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4C18868-B4B9-FE4E-A15E-505D55B9DB8B}"/>
                </a:ext>
              </a:extLst>
            </p:cNvPr>
            <p:cNvSpPr/>
            <p:nvPr/>
          </p:nvSpPr>
          <p:spPr>
            <a:xfrm rot="19669025">
              <a:off x="-75048" y="4524325"/>
              <a:ext cx="1821781"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Environnement</a:t>
              </a:r>
            </a:p>
          </p:txBody>
        </p:sp>
      </p:grpSp>
      <p:grpSp>
        <p:nvGrpSpPr>
          <p:cNvPr id="9" name="Groupe 8">
            <a:extLst>
              <a:ext uri="{FF2B5EF4-FFF2-40B4-BE49-F238E27FC236}">
                <a16:creationId xmlns:a16="http://schemas.microsoft.com/office/drawing/2014/main" id="{E3AC3C65-A609-7F4F-8235-2902AB42268E}"/>
              </a:ext>
            </a:extLst>
          </p:cNvPr>
          <p:cNvGrpSpPr/>
          <p:nvPr/>
        </p:nvGrpSpPr>
        <p:grpSpPr>
          <a:xfrm>
            <a:off x="1505447" y="4174826"/>
            <a:ext cx="1622085" cy="1270378"/>
            <a:chOff x="1505447" y="4174826"/>
            <a:chExt cx="1622085" cy="1270378"/>
          </a:xfrm>
        </p:grpSpPr>
        <p:sp>
          <p:nvSpPr>
            <p:cNvPr id="11" name="Données stockées 10">
              <a:extLst>
                <a:ext uri="{FF2B5EF4-FFF2-40B4-BE49-F238E27FC236}">
                  <a16:creationId xmlns:a16="http://schemas.microsoft.com/office/drawing/2014/main" id="{4EBC87BB-5838-4C4D-BE9D-1EAC9EE1211B}"/>
                </a:ext>
              </a:extLst>
            </p:cNvPr>
            <p:cNvSpPr/>
            <p:nvPr/>
          </p:nvSpPr>
          <p:spPr>
            <a:xfrm>
              <a:off x="1505447"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137889D-E7A6-DD4D-8340-4A980CEC86E4}"/>
                </a:ext>
              </a:extLst>
            </p:cNvPr>
            <p:cNvSpPr/>
            <p:nvPr/>
          </p:nvSpPr>
          <p:spPr>
            <a:xfrm rot="19669025">
              <a:off x="1511770" y="4584779"/>
              <a:ext cx="1358193"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Microbiote</a:t>
              </a:r>
            </a:p>
          </p:txBody>
        </p:sp>
      </p:grpSp>
      <p:grpSp>
        <p:nvGrpSpPr>
          <p:cNvPr id="14" name="Groupe 13">
            <a:extLst>
              <a:ext uri="{FF2B5EF4-FFF2-40B4-BE49-F238E27FC236}">
                <a16:creationId xmlns:a16="http://schemas.microsoft.com/office/drawing/2014/main" id="{D4CD0452-E794-3D4F-8B97-E4B567E42712}"/>
              </a:ext>
            </a:extLst>
          </p:cNvPr>
          <p:cNvGrpSpPr/>
          <p:nvPr/>
        </p:nvGrpSpPr>
        <p:grpSpPr>
          <a:xfrm>
            <a:off x="2888496" y="4174826"/>
            <a:ext cx="1654828" cy="1270378"/>
            <a:chOff x="2888496" y="4174826"/>
            <a:chExt cx="1654828" cy="1270378"/>
          </a:xfrm>
        </p:grpSpPr>
        <p:sp>
          <p:nvSpPr>
            <p:cNvPr id="12" name="Données stockées 11">
              <a:extLst>
                <a:ext uri="{FF2B5EF4-FFF2-40B4-BE49-F238E27FC236}">
                  <a16:creationId xmlns:a16="http://schemas.microsoft.com/office/drawing/2014/main" id="{E722A24A-9329-E141-A760-4C2059375BEB}"/>
                </a:ext>
              </a:extLst>
            </p:cNvPr>
            <p:cNvSpPr/>
            <p:nvPr/>
          </p:nvSpPr>
          <p:spPr>
            <a:xfrm>
              <a:off x="2921239"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F3086D8B-6241-894C-A339-31140A22AC0F}"/>
                </a:ext>
              </a:extLst>
            </p:cNvPr>
            <p:cNvSpPr/>
            <p:nvPr/>
          </p:nvSpPr>
          <p:spPr>
            <a:xfrm rot="19669025">
              <a:off x="2888496" y="4403302"/>
              <a:ext cx="1501757"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Système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Immunitaire</a:t>
              </a:r>
            </a:p>
          </p:txBody>
        </p:sp>
      </p:grpSp>
      <p:grpSp>
        <p:nvGrpSpPr>
          <p:cNvPr id="16" name="Groupe 15">
            <a:extLst>
              <a:ext uri="{FF2B5EF4-FFF2-40B4-BE49-F238E27FC236}">
                <a16:creationId xmlns:a16="http://schemas.microsoft.com/office/drawing/2014/main" id="{3215D624-8CAE-1249-BF95-F1C6393B337A}"/>
              </a:ext>
            </a:extLst>
          </p:cNvPr>
          <p:cNvGrpSpPr/>
          <p:nvPr/>
        </p:nvGrpSpPr>
        <p:grpSpPr>
          <a:xfrm>
            <a:off x="4181904" y="4174826"/>
            <a:ext cx="1775620" cy="1270378"/>
            <a:chOff x="4181904" y="4174826"/>
            <a:chExt cx="1775620" cy="1270378"/>
          </a:xfrm>
        </p:grpSpPr>
        <p:sp>
          <p:nvSpPr>
            <p:cNvPr id="13" name="Données stockées 12">
              <a:extLst>
                <a:ext uri="{FF2B5EF4-FFF2-40B4-BE49-F238E27FC236}">
                  <a16:creationId xmlns:a16="http://schemas.microsoft.com/office/drawing/2014/main" id="{463A63CE-6445-904F-948B-EC29541655E1}"/>
                </a:ext>
              </a:extLst>
            </p:cNvPr>
            <p:cNvSpPr/>
            <p:nvPr/>
          </p:nvSpPr>
          <p:spPr>
            <a:xfrm>
              <a:off x="4335439" y="4174826"/>
              <a:ext cx="1622085" cy="1270378"/>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8891CABB-2B5C-CC4A-993E-8FF266FB6038}"/>
                </a:ext>
              </a:extLst>
            </p:cNvPr>
            <p:cNvSpPr/>
            <p:nvPr/>
          </p:nvSpPr>
          <p:spPr>
            <a:xfrm rot="19669025">
              <a:off x="4181904" y="4403303"/>
              <a:ext cx="1669688"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Susceptibilité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Génétique</a:t>
              </a:r>
            </a:p>
          </p:txBody>
        </p:sp>
      </p:grpSp>
      <p:sp>
        <p:nvSpPr>
          <p:cNvPr id="25" name="Rectangle 24">
            <a:extLst>
              <a:ext uri="{FF2B5EF4-FFF2-40B4-BE49-F238E27FC236}">
                <a16:creationId xmlns:a16="http://schemas.microsoft.com/office/drawing/2014/main" id="{6287A0D1-D99A-484C-9F80-5A4DFD0FEC12}"/>
              </a:ext>
            </a:extLst>
          </p:cNvPr>
          <p:cNvSpPr/>
          <p:nvPr/>
        </p:nvSpPr>
        <p:spPr>
          <a:xfrm>
            <a:off x="1050041" y="3589822"/>
            <a:ext cx="4154982" cy="461665"/>
          </a:xfrm>
          <a:prstGeom prst="rect">
            <a:avLst/>
          </a:prstGeom>
          <a:noFill/>
        </p:spPr>
        <p:txBody>
          <a:bodyPr wrap="square" lIns="91440" tIns="45720" rIns="91440" bIns="45720">
            <a:spAutoFit/>
          </a:bodyPr>
          <a:lstStyle/>
          <a:p>
            <a:pPr algn="ctr"/>
            <a:r>
              <a:rPr lang="fr-F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MALADIE MULTIFACTORIELLE</a:t>
            </a:r>
          </a:p>
        </p:txBody>
      </p:sp>
      <p:sp>
        <p:nvSpPr>
          <p:cNvPr id="17" name="ZoneTexte 16">
            <a:extLst>
              <a:ext uri="{FF2B5EF4-FFF2-40B4-BE49-F238E27FC236}">
                <a16:creationId xmlns:a16="http://schemas.microsoft.com/office/drawing/2014/main" id="{CF35D714-D6CE-4043-968F-D8C5776EF07F}"/>
              </a:ext>
            </a:extLst>
          </p:cNvPr>
          <p:cNvSpPr txBox="1"/>
          <p:nvPr/>
        </p:nvSpPr>
        <p:spPr>
          <a:xfrm>
            <a:off x="37437" y="5742800"/>
            <a:ext cx="5555822" cy="584775"/>
          </a:xfrm>
          <a:prstGeom prst="rect">
            <a:avLst/>
          </a:prstGeom>
          <a:noFill/>
        </p:spPr>
        <p:txBody>
          <a:bodyPr wrap="square" rtlCol="0">
            <a:spAutoFit/>
          </a:bodyPr>
          <a:lstStyle/>
          <a:p>
            <a:pPr marL="457200" indent="-457200">
              <a:buFont typeface="Arial" panose="020B0604020202020204" pitchFamily="34" charset="0"/>
              <a:buChar char="•"/>
            </a:pPr>
            <a:r>
              <a:rPr lang="fr-FR" sz="3200" dirty="0">
                <a:solidFill>
                  <a:srgbClr val="009EE3"/>
                </a:solidFill>
              </a:rPr>
              <a:t>200 Polymorphismes </a:t>
            </a:r>
          </a:p>
        </p:txBody>
      </p:sp>
      <p:sp>
        <p:nvSpPr>
          <p:cNvPr id="19" name="ZoneTexte 18">
            <a:extLst>
              <a:ext uri="{FF2B5EF4-FFF2-40B4-BE49-F238E27FC236}">
                <a16:creationId xmlns:a16="http://schemas.microsoft.com/office/drawing/2014/main" id="{692540CD-01CF-1141-BF10-186B8EC3257F}"/>
              </a:ext>
            </a:extLst>
          </p:cNvPr>
          <p:cNvSpPr txBox="1"/>
          <p:nvPr/>
        </p:nvSpPr>
        <p:spPr>
          <a:xfrm>
            <a:off x="-41646" y="1294432"/>
            <a:ext cx="6718135" cy="1815882"/>
          </a:xfrm>
          <a:prstGeom prst="rect">
            <a:avLst/>
          </a:prstGeom>
          <a:noFill/>
        </p:spPr>
        <p:txBody>
          <a:bodyPr wrap="square" rtlCol="0">
            <a:spAutoFit/>
          </a:bodyPr>
          <a:lstStyle/>
          <a:p>
            <a:pPr marL="457200" indent="-457200">
              <a:buFont typeface="Arial" panose="020B0604020202020204" pitchFamily="34" charset="0"/>
              <a:buChar char="•"/>
            </a:pPr>
            <a:r>
              <a:rPr lang="fr-FR" sz="2800" dirty="0">
                <a:solidFill>
                  <a:srgbClr val="009EE3"/>
                </a:solidFill>
              </a:rPr>
              <a:t>Inflammation chronique de l’intestin</a:t>
            </a:r>
          </a:p>
          <a:p>
            <a:endParaRPr lang="fr-FR" sz="2800" dirty="0">
              <a:solidFill>
                <a:srgbClr val="009EE3"/>
              </a:solidFill>
            </a:endParaRPr>
          </a:p>
          <a:p>
            <a:pPr marL="457200" indent="-457200">
              <a:buFont typeface="Arial" panose="020B0604020202020204" pitchFamily="34" charset="0"/>
              <a:buChar char="•"/>
            </a:pPr>
            <a:r>
              <a:rPr lang="fr-FR" sz="2800" dirty="0">
                <a:solidFill>
                  <a:srgbClr val="009EE3"/>
                </a:solidFill>
              </a:rPr>
              <a:t>Physiopathologie complexe</a:t>
            </a:r>
          </a:p>
          <a:p>
            <a:endParaRPr lang="fr-FR" sz="2800" dirty="0">
              <a:solidFill>
                <a:srgbClr val="009EE3"/>
              </a:solidFill>
            </a:endParaRPr>
          </a:p>
        </p:txBody>
      </p:sp>
    </p:spTree>
    <p:extLst>
      <p:ext uri="{BB962C8B-B14F-4D97-AF65-F5344CB8AC3E}">
        <p14:creationId xmlns:p14="http://schemas.microsoft.com/office/powerpoint/2010/main" val="336109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5C57A9DA-9AAF-4E84-ABAC-E132F32981EE}"/>
              </a:ext>
            </a:extLst>
          </p:cNvPr>
          <p:cNvSpPr>
            <a:spLocks noGrp="1"/>
          </p:cNvSpPr>
          <p:nvPr>
            <p:ph type="title"/>
          </p:nvPr>
        </p:nvSpPr>
        <p:spPr/>
        <p:txBody>
          <a:bodyPr/>
          <a:lstStyle/>
          <a:p>
            <a:r>
              <a:rPr lang="fr-FR" dirty="0"/>
              <a:t>Place de l’Autophagie dans la Maladie de Crohn</a:t>
            </a:r>
          </a:p>
        </p:txBody>
      </p:sp>
      <p:grpSp>
        <p:nvGrpSpPr>
          <p:cNvPr id="8" name="Groupe 7">
            <a:extLst>
              <a:ext uri="{FF2B5EF4-FFF2-40B4-BE49-F238E27FC236}">
                <a16:creationId xmlns:a16="http://schemas.microsoft.com/office/drawing/2014/main" id="{88516039-C146-3542-A1AC-C244B5AF0C4C}"/>
              </a:ext>
            </a:extLst>
          </p:cNvPr>
          <p:cNvGrpSpPr/>
          <p:nvPr/>
        </p:nvGrpSpPr>
        <p:grpSpPr>
          <a:xfrm>
            <a:off x="-75048" y="4174826"/>
            <a:ext cx="1821781" cy="1270378"/>
            <a:chOff x="-75048" y="4174826"/>
            <a:chExt cx="1821781" cy="1270378"/>
          </a:xfrm>
        </p:grpSpPr>
        <p:sp>
          <p:nvSpPr>
            <p:cNvPr id="7" name="Données stockées 6">
              <a:extLst>
                <a:ext uri="{FF2B5EF4-FFF2-40B4-BE49-F238E27FC236}">
                  <a16:creationId xmlns:a16="http://schemas.microsoft.com/office/drawing/2014/main" id="{0CECB2BE-3CC1-304F-8A42-0389EAC18C92}"/>
                </a:ext>
              </a:extLst>
            </p:cNvPr>
            <p:cNvSpPr/>
            <p:nvPr/>
          </p:nvSpPr>
          <p:spPr>
            <a:xfrm>
              <a:off x="92568"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4C18868-B4B9-FE4E-A15E-505D55B9DB8B}"/>
                </a:ext>
              </a:extLst>
            </p:cNvPr>
            <p:cNvSpPr/>
            <p:nvPr/>
          </p:nvSpPr>
          <p:spPr>
            <a:xfrm rot="19669025">
              <a:off x="-75048" y="4524325"/>
              <a:ext cx="1821781"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Environnement</a:t>
              </a:r>
            </a:p>
          </p:txBody>
        </p:sp>
      </p:grpSp>
      <p:grpSp>
        <p:nvGrpSpPr>
          <p:cNvPr id="9" name="Groupe 8">
            <a:extLst>
              <a:ext uri="{FF2B5EF4-FFF2-40B4-BE49-F238E27FC236}">
                <a16:creationId xmlns:a16="http://schemas.microsoft.com/office/drawing/2014/main" id="{E3AC3C65-A609-7F4F-8235-2902AB42268E}"/>
              </a:ext>
            </a:extLst>
          </p:cNvPr>
          <p:cNvGrpSpPr/>
          <p:nvPr/>
        </p:nvGrpSpPr>
        <p:grpSpPr>
          <a:xfrm>
            <a:off x="1505447" y="4174826"/>
            <a:ext cx="1622085" cy="1270378"/>
            <a:chOff x="1505447" y="4174826"/>
            <a:chExt cx="1622085" cy="1270378"/>
          </a:xfrm>
        </p:grpSpPr>
        <p:sp>
          <p:nvSpPr>
            <p:cNvPr id="11" name="Données stockées 10">
              <a:extLst>
                <a:ext uri="{FF2B5EF4-FFF2-40B4-BE49-F238E27FC236}">
                  <a16:creationId xmlns:a16="http://schemas.microsoft.com/office/drawing/2014/main" id="{4EBC87BB-5838-4C4D-BE9D-1EAC9EE1211B}"/>
                </a:ext>
              </a:extLst>
            </p:cNvPr>
            <p:cNvSpPr/>
            <p:nvPr/>
          </p:nvSpPr>
          <p:spPr>
            <a:xfrm>
              <a:off x="1505447"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137889D-E7A6-DD4D-8340-4A980CEC86E4}"/>
                </a:ext>
              </a:extLst>
            </p:cNvPr>
            <p:cNvSpPr/>
            <p:nvPr/>
          </p:nvSpPr>
          <p:spPr>
            <a:xfrm rot="19669025">
              <a:off x="1511770" y="4584779"/>
              <a:ext cx="1358193"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Microbiote</a:t>
              </a:r>
            </a:p>
          </p:txBody>
        </p:sp>
      </p:grpSp>
      <p:grpSp>
        <p:nvGrpSpPr>
          <p:cNvPr id="14" name="Groupe 13">
            <a:extLst>
              <a:ext uri="{FF2B5EF4-FFF2-40B4-BE49-F238E27FC236}">
                <a16:creationId xmlns:a16="http://schemas.microsoft.com/office/drawing/2014/main" id="{D4CD0452-E794-3D4F-8B97-E4B567E42712}"/>
              </a:ext>
            </a:extLst>
          </p:cNvPr>
          <p:cNvGrpSpPr/>
          <p:nvPr/>
        </p:nvGrpSpPr>
        <p:grpSpPr>
          <a:xfrm>
            <a:off x="2888496" y="4174826"/>
            <a:ext cx="1654828" cy="1270378"/>
            <a:chOff x="2888496" y="4174826"/>
            <a:chExt cx="1654828" cy="1270378"/>
          </a:xfrm>
        </p:grpSpPr>
        <p:sp>
          <p:nvSpPr>
            <p:cNvPr id="12" name="Données stockées 11">
              <a:extLst>
                <a:ext uri="{FF2B5EF4-FFF2-40B4-BE49-F238E27FC236}">
                  <a16:creationId xmlns:a16="http://schemas.microsoft.com/office/drawing/2014/main" id="{E722A24A-9329-E141-A760-4C2059375BEB}"/>
                </a:ext>
              </a:extLst>
            </p:cNvPr>
            <p:cNvSpPr/>
            <p:nvPr/>
          </p:nvSpPr>
          <p:spPr>
            <a:xfrm>
              <a:off x="2921239"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F3086D8B-6241-894C-A339-31140A22AC0F}"/>
                </a:ext>
              </a:extLst>
            </p:cNvPr>
            <p:cNvSpPr/>
            <p:nvPr/>
          </p:nvSpPr>
          <p:spPr>
            <a:xfrm rot="19669025">
              <a:off x="2888496" y="4403302"/>
              <a:ext cx="1501757"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Système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Immunitaire</a:t>
              </a:r>
            </a:p>
          </p:txBody>
        </p:sp>
      </p:grpSp>
      <p:grpSp>
        <p:nvGrpSpPr>
          <p:cNvPr id="16" name="Groupe 15">
            <a:extLst>
              <a:ext uri="{FF2B5EF4-FFF2-40B4-BE49-F238E27FC236}">
                <a16:creationId xmlns:a16="http://schemas.microsoft.com/office/drawing/2014/main" id="{3215D624-8CAE-1249-BF95-F1C6393B337A}"/>
              </a:ext>
            </a:extLst>
          </p:cNvPr>
          <p:cNvGrpSpPr/>
          <p:nvPr/>
        </p:nvGrpSpPr>
        <p:grpSpPr>
          <a:xfrm>
            <a:off x="4181904" y="4174826"/>
            <a:ext cx="1775620" cy="1270378"/>
            <a:chOff x="4181904" y="4174826"/>
            <a:chExt cx="1775620" cy="1270378"/>
          </a:xfrm>
        </p:grpSpPr>
        <p:sp>
          <p:nvSpPr>
            <p:cNvPr id="13" name="Données stockées 12">
              <a:extLst>
                <a:ext uri="{FF2B5EF4-FFF2-40B4-BE49-F238E27FC236}">
                  <a16:creationId xmlns:a16="http://schemas.microsoft.com/office/drawing/2014/main" id="{463A63CE-6445-904F-948B-EC29541655E1}"/>
                </a:ext>
              </a:extLst>
            </p:cNvPr>
            <p:cNvSpPr/>
            <p:nvPr/>
          </p:nvSpPr>
          <p:spPr>
            <a:xfrm>
              <a:off x="4335439" y="4174826"/>
              <a:ext cx="1622085" cy="1270378"/>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8891CABB-2B5C-CC4A-993E-8FF266FB6038}"/>
                </a:ext>
              </a:extLst>
            </p:cNvPr>
            <p:cNvSpPr/>
            <p:nvPr/>
          </p:nvSpPr>
          <p:spPr>
            <a:xfrm rot="19669025">
              <a:off x="4181904" y="4403303"/>
              <a:ext cx="1669688"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Susceptibilité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Génétique</a:t>
              </a:r>
            </a:p>
          </p:txBody>
        </p:sp>
      </p:grpSp>
      <p:sp>
        <p:nvSpPr>
          <p:cNvPr id="25" name="Rectangle 24">
            <a:extLst>
              <a:ext uri="{FF2B5EF4-FFF2-40B4-BE49-F238E27FC236}">
                <a16:creationId xmlns:a16="http://schemas.microsoft.com/office/drawing/2014/main" id="{6287A0D1-D99A-484C-9F80-5A4DFD0FEC12}"/>
              </a:ext>
            </a:extLst>
          </p:cNvPr>
          <p:cNvSpPr/>
          <p:nvPr/>
        </p:nvSpPr>
        <p:spPr>
          <a:xfrm>
            <a:off x="1050041" y="3589822"/>
            <a:ext cx="4154982" cy="461665"/>
          </a:xfrm>
          <a:prstGeom prst="rect">
            <a:avLst/>
          </a:prstGeom>
          <a:noFill/>
        </p:spPr>
        <p:txBody>
          <a:bodyPr wrap="square" lIns="91440" tIns="45720" rIns="91440" bIns="45720">
            <a:spAutoFit/>
          </a:bodyPr>
          <a:lstStyle/>
          <a:p>
            <a:pPr algn="ctr"/>
            <a:r>
              <a:rPr lang="fr-F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MALADIE MULTIFACTORIELLE</a:t>
            </a:r>
          </a:p>
        </p:txBody>
      </p:sp>
      <p:sp>
        <p:nvSpPr>
          <p:cNvPr id="17" name="ZoneTexte 16">
            <a:extLst>
              <a:ext uri="{FF2B5EF4-FFF2-40B4-BE49-F238E27FC236}">
                <a16:creationId xmlns:a16="http://schemas.microsoft.com/office/drawing/2014/main" id="{CF35D714-D6CE-4043-968F-D8C5776EF07F}"/>
              </a:ext>
            </a:extLst>
          </p:cNvPr>
          <p:cNvSpPr txBox="1"/>
          <p:nvPr/>
        </p:nvSpPr>
        <p:spPr>
          <a:xfrm>
            <a:off x="37437" y="5742800"/>
            <a:ext cx="5555822" cy="584775"/>
          </a:xfrm>
          <a:prstGeom prst="rect">
            <a:avLst/>
          </a:prstGeom>
          <a:noFill/>
        </p:spPr>
        <p:txBody>
          <a:bodyPr wrap="square" rtlCol="0">
            <a:spAutoFit/>
          </a:bodyPr>
          <a:lstStyle/>
          <a:p>
            <a:pPr marL="457200" indent="-457200">
              <a:buFont typeface="Arial" panose="020B0604020202020204" pitchFamily="34" charset="0"/>
              <a:buChar char="•"/>
            </a:pPr>
            <a:r>
              <a:rPr lang="fr-FR" sz="3200" dirty="0">
                <a:solidFill>
                  <a:srgbClr val="009EE3"/>
                </a:solidFill>
              </a:rPr>
              <a:t>200 Polymorphismes </a:t>
            </a:r>
          </a:p>
        </p:txBody>
      </p:sp>
      <p:sp>
        <p:nvSpPr>
          <p:cNvPr id="27" name="ZoneTexte 26">
            <a:extLst>
              <a:ext uri="{FF2B5EF4-FFF2-40B4-BE49-F238E27FC236}">
                <a16:creationId xmlns:a16="http://schemas.microsoft.com/office/drawing/2014/main" id="{AAEF8329-74E0-3F45-918A-8C0D3ADDF74A}"/>
              </a:ext>
            </a:extLst>
          </p:cNvPr>
          <p:cNvSpPr txBox="1"/>
          <p:nvPr/>
        </p:nvSpPr>
        <p:spPr>
          <a:xfrm>
            <a:off x="-41646" y="1294432"/>
            <a:ext cx="6718135" cy="1815882"/>
          </a:xfrm>
          <a:prstGeom prst="rect">
            <a:avLst/>
          </a:prstGeom>
          <a:noFill/>
        </p:spPr>
        <p:txBody>
          <a:bodyPr wrap="square" rtlCol="0">
            <a:spAutoFit/>
          </a:bodyPr>
          <a:lstStyle/>
          <a:p>
            <a:pPr marL="457200" indent="-457200">
              <a:buFont typeface="Arial" panose="020B0604020202020204" pitchFamily="34" charset="0"/>
              <a:buChar char="•"/>
            </a:pPr>
            <a:r>
              <a:rPr lang="fr-FR" sz="2800" dirty="0">
                <a:solidFill>
                  <a:srgbClr val="009EE3"/>
                </a:solidFill>
              </a:rPr>
              <a:t>Inflammation chronique de l’intestin</a:t>
            </a:r>
          </a:p>
          <a:p>
            <a:endParaRPr lang="fr-FR" sz="2800" dirty="0">
              <a:solidFill>
                <a:srgbClr val="009EE3"/>
              </a:solidFill>
            </a:endParaRPr>
          </a:p>
          <a:p>
            <a:pPr marL="457200" indent="-457200">
              <a:buFont typeface="Arial" panose="020B0604020202020204" pitchFamily="34" charset="0"/>
              <a:buChar char="•"/>
            </a:pPr>
            <a:r>
              <a:rPr lang="fr-FR" sz="2800" dirty="0">
                <a:solidFill>
                  <a:srgbClr val="009EE3"/>
                </a:solidFill>
              </a:rPr>
              <a:t>Physiopathologie complexe</a:t>
            </a:r>
          </a:p>
          <a:p>
            <a:endParaRPr lang="fr-FR" sz="2800" dirty="0">
              <a:solidFill>
                <a:srgbClr val="009EE3"/>
              </a:solidFill>
            </a:endParaRPr>
          </a:p>
        </p:txBody>
      </p:sp>
      <p:sp>
        <p:nvSpPr>
          <p:cNvPr id="28" name="Ellipse 27">
            <a:extLst>
              <a:ext uri="{FF2B5EF4-FFF2-40B4-BE49-F238E27FC236}">
                <a16:creationId xmlns:a16="http://schemas.microsoft.com/office/drawing/2014/main" id="{26C5D3E9-5874-844D-83EF-27249C1F8742}"/>
              </a:ext>
            </a:extLst>
          </p:cNvPr>
          <p:cNvSpPr/>
          <p:nvPr/>
        </p:nvSpPr>
        <p:spPr>
          <a:xfrm>
            <a:off x="8325210" y="3511937"/>
            <a:ext cx="2412124" cy="764628"/>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ATG16L1</a:t>
            </a:r>
          </a:p>
          <a:p>
            <a:pPr algn="ctr"/>
            <a:r>
              <a:rPr lang="fr-FR" b="1" dirty="0">
                <a:solidFill>
                  <a:srgbClr val="0070C0"/>
                </a:solidFill>
              </a:rPr>
              <a:t>T300A</a:t>
            </a:r>
          </a:p>
        </p:txBody>
      </p:sp>
    </p:spTree>
    <p:extLst>
      <p:ext uri="{BB962C8B-B14F-4D97-AF65-F5344CB8AC3E}">
        <p14:creationId xmlns:p14="http://schemas.microsoft.com/office/powerpoint/2010/main" val="106031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5C57A9DA-9AAF-4E84-ABAC-E132F32981EE}"/>
              </a:ext>
            </a:extLst>
          </p:cNvPr>
          <p:cNvSpPr>
            <a:spLocks noGrp="1"/>
          </p:cNvSpPr>
          <p:nvPr>
            <p:ph type="title"/>
          </p:nvPr>
        </p:nvSpPr>
        <p:spPr/>
        <p:txBody>
          <a:bodyPr/>
          <a:lstStyle/>
          <a:p>
            <a:r>
              <a:rPr lang="fr-FR" dirty="0"/>
              <a:t>Place de l’Autophagie dans la Maladie de Crohn</a:t>
            </a:r>
          </a:p>
        </p:txBody>
      </p:sp>
      <p:grpSp>
        <p:nvGrpSpPr>
          <p:cNvPr id="8" name="Groupe 7">
            <a:extLst>
              <a:ext uri="{FF2B5EF4-FFF2-40B4-BE49-F238E27FC236}">
                <a16:creationId xmlns:a16="http://schemas.microsoft.com/office/drawing/2014/main" id="{88516039-C146-3542-A1AC-C244B5AF0C4C}"/>
              </a:ext>
            </a:extLst>
          </p:cNvPr>
          <p:cNvGrpSpPr/>
          <p:nvPr/>
        </p:nvGrpSpPr>
        <p:grpSpPr>
          <a:xfrm>
            <a:off x="-75048" y="4174826"/>
            <a:ext cx="1821781" cy="1270378"/>
            <a:chOff x="-75048" y="4174826"/>
            <a:chExt cx="1821781" cy="1270378"/>
          </a:xfrm>
        </p:grpSpPr>
        <p:sp>
          <p:nvSpPr>
            <p:cNvPr id="7" name="Données stockées 6">
              <a:extLst>
                <a:ext uri="{FF2B5EF4-FFF2-40B4-BE49-F238E27FC236}">
                  <a16:creationId xmlns:a16="http://schemas.microsoft.com/office/drawing/2014/main" id="{0CECB2BE-3CC1-304F-8A42-0389EAC18C92}"/>
                </a:ext>
              </a:extLst>
            </p:cNvPr>
            <p:cNvSpPr/>
            <p:nvPr/>
          </p:nvSpPr>
          <p:spPr>
            <a:xfrm>
              <a:off x="92568"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4C18868-B4B9-FE4E-A15E-505D55B9DB8B}"/>
                </a:ext>
              </a:extLst>
            </p:cNvPr>
            <p:cNvSpPr/>
            <p:nvPr/>
          </p:nvSpPr>
          <p:spPr>
            <a:xfrm rot="19669025">
              <a:off x="-75048" y="4524325"/>
              <a:ext cx="1821781"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Environnement</a:t>
              </a:r>
            </a:p>
          </p:txBody>
        </p:sp>
      </p:grpSp>
      <p:grpSp>
        <p:nvGrpSpPr>
          <p:cNvPr id="9" name="Groupe 8">
            <a:extLst>
              <a:ext uri="{FF2B5EF4-FFF2-40B4-BE49-F238E27FC236}">
                <a16:creationId xmlns:a16="http://schemas.microsoft.com/office/drawing/2014/main" id="{E3AC3C65-A609-7F4F-8235-2902AB42268E}"/>
              </a:ext>
            </a:extLst>
          </p:cNvPr>
          <p:cNvGrpSpPr/>
          <p:nvPr/>
        </p:nvGrpSpPr>
        <p:grpSpPr>
          <a:xfrm>
            <a:off x="1505447" y="4174826"/>
            <a:ext cx="1622085" cy="1270378"/>
            <a:chOff x="1505447" y="4174826"/>
            <a:chExt cx="1622085" cy="1270378"/>
          </a:xfrm>
        </p:grpSpPr>
        <p:sp>
          <p:nvSpPr>
            <p:cNvPr id="11" name="Données stockées 10">
              <a:extLst>
                <a:ext uri="{FF2B5EF4-FFF2-40B4-BE49-F238E27FC236}">
                  <a16:creationId xmlns:a16="http://schemas.microsoft.com/office/drawing/2014/main" id="{4EBC87BB-5838-4C4D-BE9D-1EAC9EE1211B}"/>
                </a:ext>
              </a:extLst>
            </p:cNvPr>
            <p:cNvSpPr/>
            <p:nvPr/>
          </p:nvSpPr>
          <p:spPr>
            <a:xfrm>
              <a:off x="1505447"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137889D-E7A6-DD4D-8340-4A980CEC86E4}"/>
                </a:ext>
              </a:extLst>
            </p:cNvPr>
            <p:cNvSpPr/>
            <p:nvPr/>
          </p:nvSpPr>
          <p:spPr>
            <a:xfrm rot="19669025">
              <a:off x="1511770" y="4584779"/>
              <a:ext cx="1358193"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Microbiote</a:t>
              </a:r>
            </a:p>
          </p:txBody>
        </p:sp>
      </p:grpSp>
      <p:grpSp>
        <p:nvGrpSpPr>
          <p:cNvPr id="14" name="Groupe 13">
            <a:extLst>
              <a:ext uri="{FF2B5EF4-FFF2-40B4-BE49-F238E27FC236}">
                <a16:creationId xmlns:a16="http://schemas.microsoft.com/office/drawing/2014/main" id="{D4CD0452-E794-3D4F-8B97-E4B567E42712}"/>
              </a:ext>
            </a:extLst>
          </p:cNvPr>
          <p:cNvGrpSpPr/>
          <p:nvPr/>
        </p:nvGrpSpPr>
        <p:grpSpPr>
          <a:xfrm>
            <a:off x="2888496" y="4174826"/>
            <a:ext cx="1654828" cy="1270378"/>
            <a:chOff x="2888496" y="4174826"/>
            <a:chExt cx="1654828" cy="1270378"/>
          </a:xfrm>
        </p:grpSpPr>
        <p:sp>
          <p:nvSpPr>
            <p:cNvPr id="12" name="Données stockées 11">
              <a:extLst>
                <a:ext uri="{FF2B5EF4-FFF2-40B4-BE49-F238E27FC236}">
                  <a16:creationId xmlns:a16="http://schemas.microsoft.com/office/drawing/2014/main" id="{E722A24A-9329-E141-A760-4C2059375BEB}"/>
                </a:ext>
              </a:extLst>
            </p:cNvPr>
            <p:cNvSpPr/>
            <p:nvPr/>
          </p:nvSpPr>
          <p:spPr>
            <a:xfrm>
              <a:off x="2921239"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F3086D8B-6241-894C-A339-31140A22AC0F}"/>
                </a:ext>
              </a:extLst>
            </p:cNvPr>
            <p:cNvSpPr/>
            <p:nvPr/>
          </p:nvSpPr>
          <p:spPr>
            <a:xfrm rot="19669025">
              <a:off x="2888496" y="4403302"/>
              <a:ext cx="1501757"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Système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Immunitaire</a:t>
              </a:r>
            </a:p>
          </p:txBody>
        </p:sp>
      </p:grpSp>
      <p:grpSp>
        <p:nvGrpSpPr>
          <p:cNvPr id="16" name="Groupe 15">
            <a:extLst>
              <a:ext uri="{FF2B5EF4-FFF2-40B4-BE49-F238E27FC236}">
                <a16:creationId xmlns:a16="http://schemas.microsoft.com/office/drawing/2014/main" id="{3215D624-8CAE-1249-BF95-F1C6393B337A}"/>
              </a:ext>
            </a:extLst>
          </p:cNvPr>
          <p:cNvGrpSpPr/>
          <p:nvPr/>
        </p:nvGrpSpPr>
        <p:grpSpPr>
          <a:xfrm>
            <a:off x="4181904" y="4174826"/>
            <a:ext cx="1775620" cy="1270378"/>
            <a:chOff x="4181904" y="4174826"/>
            <a:chExt cx="1775620" cy="1270378"/>
          </a:xfrm>
        </p:grpSpPr>
        <p:sp>
          <p:nvSpPr>
            <p:cNvPr id="13" name="Données stockées 12">
              <a:extLst>
                <a:ext uri="{FF2B5EF4-FFF2-40B4-BE49-F238E27FC236}">
                  <a16:creationId xmlns:a16="http://schemas.microsoft.com/office/drawing/2014/main" id="{463A63CE-6445-904F-948B-EC29541655E1}"/>
                </a:ext>
              </a:extLst>
            </p:cNvPr>
            <p:cNvSpPr/>
            <p:nvPr/>
          </p:nvSpPr>
          <p:spPr>
            <a:xfrm>
              <a:off x="4335439" y="4174826"/>
              <a:ext cx="1622085" cy="1270378"/>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8891CABB-2B5C-CC4A-993E-8FF266FB6038}"/>
                </a:ext>
              </a:extLst>
            </p:cNvPr>
            <p:cNvSpPr/>
            <p:nvPr/>
          </p:nvSpPr>
          <p:spPr>
            <a:xfrm rot="19669025">
              <a:off x="4181904" y="4403303"/>
              <a:ext cx="1669688"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Susceptibilité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Génétique</a:t>
              </a:r>
            </a:p>
          </p:txBody>
        </p:sp>
      </p:grpSp>
      <p:sp>
        <p:nvSpPr>
          <p:cNvPr id="25" name="Rectangle 24">
            <a:extLst>
              <a:ext uri="{FF2B5EF4-FFF2-40B4-BE49-F238E27FC236}">
                <a16:creationId xmlns:a16="http://schemas.microsoft.com/office/drawing/2014/main" id="{6287A0D1-D99A-484C-9F80-5A4DFD0FEC12}"/>
              </a:ext>
            </a:extLst>
          </p:cNvPr>
          <p:cNvSpPr/>
          <p:nvPr/>
        </p:nvSpPr>
        <p:spPr>
          <a:xfrm>
            <a:off x="1050041" y="3589822"/>
            <a:ext cx="4154982" cy="461665"/>
          </a:xfrm>
          <a:prstGeom prst="rect">
            <a:avLst/>
          </a:prstGeom>
          <a:noFill/>
        </p:spPr>
        <p:txBody>
          <a:bodyPr wrap="square" lIns="91440" tIns="45720" rIns="91440" bIns="45720">
            <a:spAutoFit/>
          </a:bodyPr>
          <a:lstStyle/>
          <a:p>
            <a:pPr algn="ctr"/>
            <a:r>
              <a:rPr lang="fr-F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MALADIE MULTIFACTORIELLE</a:t>
            </a:r>
          </a:p>
        </p:txBody>
      </p:sp>
      <p:sp>
        <p:nvSpPr>
          <p:cNvPr id="17" name="ZoneTexte 16">
            <a:extLst>
              <a:ext uri="{FF2B5EF4-FFF2-40B4-BE49-F238E27FC236}">
                <a16:creationId xmlns:a16="http://schemas.microsoft.com/office/drawing/2014/main" id="{CF35D714-D6CE-4043-968F-D8C5776EF07F}"/>
              </a:ext>
            </a:extLst>
          </p:cNvPr>
          <p:cNvSpPr txBox="1"/>
          <p:nvPr/>
        </p:nvSpPr>
        <p:spPr>
          <a:xfrm>
            <a:off x="37437" y="5742800"/>
            <a:ext cx="5555822" cy="584775"/>
          </a:xfrm>
          <a:prstGeom prst="rect">
            <a:avLst/>
          </a:prstGeom>
          <a:noFill/>
        </p:spPr>
        <p:txBody>
          <a:bodyPr wrap="square" rtlCol="0">
            <a:spAutoFit/>
          </a:bodyPr>
          <a:lstStyle/>
          <a:p>
            <a:pPr marL="457200" indent="-457200">
              <a:buFont typeface="Arial" panose="020B0604020202020204" pitchFamily="34" charset="0"/>
              <a:buChar char="•"/>
            </a:pPr>
            <a:r>
              <a:rPr lang="fr-FR" sz="3200" dirty="0">
                <a:solidFill>
                  <a:srgbClr val="009EE3"/>
                </a:solidFill>
              </a:rPr>
              <a:t>200 Polymorphismes </a:t>
            </a:r>
          </a:p>
        </p:txBody>
      </p:sp>
      <p:grpSp>
        <p:nvGrpSpPr>
          <p:cNvPr id="28" name="Groupe 27">
            <a:extLst>
              <a:ext uri="{FF2B5EF4-FFF2-40B4-BE49-F238E27FC236}">
                <a16:creationId xmlns:a16="http://schemas.microsoft.com/office/drawing/2014/main" id="{5253A11A-9AFE-6344-8A7A-40415A83F4E9}"/>
              </a:ext>
            </a:extLst>
          </p:cNvPr>
          <p:cNvGrpSpPr/>
          <p:nvPr/>
        </p:nvGrpSpPr>
        <p:grpSpPr>
          <a:xfrm>
            <a:off x="8195895" y="864422"/>
            <a:ext cx="2670753" cy="2358546"/>
            <a:chOff x="7378262" y="987518"/>
            <a:chExt cx="2670753" cy="2358546"/>
          </a:xfrm>
        </p:grpSpPr>
        <p:pic>
          <p:nvPicPr>
            <p:cNvPr id="29" name="Image 28">
              <a:extLst>
                <a:ext uri="{FF2B5EF4-FFF2-40B4-BE49-F238E27FC236}">
                  <a16:creationId xmlns:a16="http://schemas.microsoft.com/office/drawing/2014/main" id="{3F0BFDC0-F4DC-7B4B-960F-C1B483D6BEA3}"/>
                </a:ext>
              </a:extLst>
            </p:cNvPr>
            <p:cNvPicPr>
              <a:picLocks noChangeAspect="1"/>
            </p:cNvPicPr>
            <p:nvPr/>
          </p:nvPicPr>
          <p:blipFill rotWithShape="1">
            <a:blip r:embed="rId3"/>
            <a:srcRect l="4827" t="7122"/>
            <a:stretch/>
          </p:blipFill>
          <p:spPr>
            <a:xfrm>
              <a:off x="7545088" y="1059601"/>
              <a:ext cx="2319829" cy="2286463"/>
            </a:xfrm>
            <a:prstGeom prst="rect">
              <a:avLst/>
            </a:prstGeom>
          </p:spPr>
        </p:pic>
        <p:sp>
          <p:nvSpPr>
            <p:cNvPr id="31" name="Rectangle : coins arrondis 30">
              <a:extLst>
                <a:ext uri="{FF2B5EF4-FFF2-40B4-BE49-F238E27FC236}">
                  <a16:creationId xmlns:a16="http://schemas.microsoft.com/office/drawing/2014/main" id="{DAE9DB09-08E3-DF46-801E-2B0417D805D2}"/>
                </a:ext>
              </a:extLst>
            </p:cNvPr>
            <p:cNvSpPr/>
            <p:nvPr/>
          </p:nvSpPr>
          <p:spPr>
            <a:xfrm>
              <a:off x="7378262" y="987518"/>
              <a:ext cx="2670753" cy="23585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ZoneTexte 31">
            <a:extLst>
              <a:ext uri="{FF2B5EF4-FFF2-40B4-BE49-F238E27FC236}">
                <a16:creationId xmlns:a16="http://schemas.microsoft.com/office/drawing/2014/main" id="{6C076EEA-0B7A-2A45-8D0B-7FEE458C0E0D}"/>
              </a:ext>
            </a:extLst>
          </p:cNvPr>
          <p:cNvSpPr txBox="1"/>
          <p:nvPr/>
        </p:nvSpPr>
        <p:spPr>
          <a:xfrm>
            <a:off x="-41646" y="1294432"/>
            <a:ext cx="6718135" cy="1815882"/>
          </a:xfrm>
          <a:prstGeom prst="rect">
            <a:avLst/>
          </a:prstGeom>
          <a:noFill/>
        </p:spPr>
        <p:txBody>
          <a:bodyPr wrap="square" rtlCol="0">
            <a:spAutoFit/>
          </a:bodyPr>
          <a:lstStyle/>
          <a:p>
            <a:pPr marL="457200" indent="-457200">
              <a:buFont typeface="Arial" panose="020B0604020202020204" pitchFamily="34" charset="0"/>
              <a:buChar char="•"/>
            </a:pPr>
            <a:r>
              <a:rPr lang="fr-FR" sz="2800" dirty="0">
                <a:solidFill>
                  <a:srgbClr val="009EE3"/>
                </a:solidFill>
              </a:rPr>
              <a:t>Inflammation chronique de l’intestin</a:t>
            </a:r>
          </a:p>
          <a:p>
            <a:endParaRPr lang="fr-FR" sz="2800" dirty="0">
              <a:solidFill>
                <a:srgbClr val="009EE3"/>
              </a:solidFill>
            </a:endParaRPr>
          </a:p>
          <a:p>
            <a:pPr marL="457200" indent="-457200">
              <a:buFont typeface="Arial" panose="020B0604020202020204" pitchFamily="34" charset="0"/>
              <a:buChar char="•"/>
            </a:pPr>
            <a:r>
              <a:rPr lang="fr-FR" sz="2800" dirty="0">
                <a:solidFill>
                  <a:srgbClr val="009EE3"/>
                </a:solidFill>
              </a:rPr>
              <a:t>Physiopathologie complexe</a:t>
            </a:r>
          </a:p>
          <a:p>
            <a:endParaRPr lang="fr-FR" sz="2800" dirty="0">
              <a:solidFill>
                <a:srgbClr val="009EE3"/>
              </a:solidFill>
            </a:endParaRPr>
          </a:p>
        </p:txBody>
      </p:sp>
      <p:sp>
        <p:nvSpPr>
          <p:cNvPr id="33" name="Ellipse 32">
            <a:extLst>
              <a:ext uri="{FF2B5EF4-FFF2-40B4-BE49-F238E27FC236}">
                <a16:creationId xmlns:a16="http://schemas.microsoft.com/office/drawing/2014/main" id="{DE08D2B2-0BE9-0F40-9832-3C21FDCF0413}"/>
              </a:ext>
            </a:extLst>
          </p:cNvPr>
          <p:cNvSpPr/>
          <p:nvPr/>
        </p:nvSpPr>
        <p:spPr>
          <a:xfrm>
            <a:off x="8325210" y="3511937"/>
            <a:ext cx="2412124" cy="764628"/>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ATG16L1</a:t>
            </a:r>
          </a:p>
          <a:p>
            <a:pPr algn="ctr"/>
            <a:r>
              <a:rPr lang="fr-FR" b="1" dirty="0">
                <a:solidFill>
                  <a:srgbClr val="0070C0"/>
                </a:solidFill>
              </a:rPr>
              <a:t>T300A</a:t>
            </a:r>
          </a:p>
        </p:txBody>
      </p:sp>
      <p:sp>
        <p:nvSpPr>
          <p:cNvPr id="23" name="ZoneTexte 22">
            <a:extLst>
              <a:ext uri="{FF2B5EF4-FFF2-40B4-BE49-F238E27FC236}">
                <a16:creationId xmlns:a16="http://schemas.microsoft.com/office/drawing/2014/main" id="{BF67AF9B-C8CC-5F4B-B5D2-92F78F228723}"/>
              </a:ext>
            </a:extLst>
          </p:cNvPr>
          <p:cNvSpPr txBox="1"/>
          <p:nvPr/>
        </p:nvSpPr>
        <p:spPr>
          <a:xfrm>
            <a:off x="9738606" y="3295034"/>
            <a:ext cx="2422458" cy="246221"/>
          </a:xfrm>
          <a:prstGeom prst="rect">
            <a:avLst/>
          </a:prstGeom>
          <a:noFill/>
        </p:spPr>
        <p:txBody>
          <a:bodyPr wrap="none" rtlCol="0">
            <a:spAutoFit/>
          </a:bodyPr>
          <a:lstStyle/>
          <a:p>
            <a:r>
              <a:rPr lang="fr-FR" sz="1000" i="1" dirty="0" err="1">
                <a:latin typeface="Arial" panose="020B0604020202020204" pitchFamily="34" charset="0"/>
                <a:cs typeface="Arial" panose="020B0604020202020204" pitchFamily="34" charset="0"/>
              </a:rPr>
              <a:t>Lapaquette</a:t>
            </a:r>
            <a:r>
              <a:rPr lang="fr-FR" sz="1000" i="1" dirty="0">
                <a:latin typeface="Arial" panose="020B0604020202020204" pitchFamily="34" charset="0"/>
                <a:cs typeface="Arial" panose="020B0604020202020204" pitchFamily="34" charset="0"/>
              </a:rPr>
              <a:t> et al </a:t>
            </a:r>
            <a:r>
              <a:rPr lang="fr-FR" sz="1000" i="1" dirty="0" err="1">
                <a:latin typeface="Arial" panose="020B0604020202020204" pitchFamily="34" charset="0"/>
                <a:cs typeface="Arial" panose="020B0604020202020204" pitchFamily="34" charset="0"/>
              </a:rPr>
              <a:t>Cell</a:t>
            </a:r>
            <a:r>
              <a:rPr lang="fr-FR" sz="1000" i="1" dirty="0">
                <a:latin typeface="Arial" panose="020B0604020202020204" pitchFamily="34" charset="0"/>
                <a:cs typeface="Arial" panose="020B0604020202020204" pitchFamily="34" charset="0"/>
              </a:rPr>
              <a:t> </a:t>
            </a:r>
            <a:r>
              <a:rPr lang="fr-FR" sz="1000" i="1" dirty="0" err="1">
                <a:latin typeface="Arial" panose="020B0604020202020204" pitchFamily="34" charset="0"/>
                <a:cs typeface="Arial" panose="020B0604020202020204" pitchFamily="34" charset="0"/>
              </a:rPr>
              <a:t>Microbiobiol</a:t>
            </a:r>
            <a:r>
              <a:rPr lang="fr-FR" sz="1000" i="1" dirty="0">
                <a:latin typeface="Arial" panose="020B0604020202020204" pitchFamily="34" charset="0"/>
                <a:cs typeface="Arial" panose="020B0604020202020204" pitchFamily="34" charset="0"/>
              </a:rPr>
              <a:t>, 2010</a:t>
            </a:r>
          </a:p>
        </p:txBody>
      </p:sp>
    </p:spTree>
    <p:extLst>
      <p:ext uri="{BB962C8B-B14F-4D97-AF65-F5344CB8AC3E}">
        <p14:creationId xmlns:p14="http://schemas.microsoft.com/office/powerpoint/2010/main" val="417902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5C57A9DA-9AAF-4E84-ABAC-E132F32981EE}"/>
              </a:ext>
            </a:extLst>
          </p:cNvPr>
          <p:cNvSpPr>
            <a:spLocks noGrp="1"/>
          </p:cNvSpPr>
          <p:nvPr>
            <p:ph type="title"/>
          </p:nvPr>
        </p:nvSpPr>
        <p:spPr/>
        <p:txBody>
          <a:bodyPr/>
          <a:lstStyle/>
          <a:p>
            <a:r>
              <a:rPr lang="fr-FR" dirty="0"/>
              <a:t>Place de l’Autophagie dans la Maladie de Crohn</a:t>
            </a:r>
          </a:p>
        </p:txBody>
      </p:sp>
      <p:grpSp>
        <p:nvGrpSpPr>
          <p:cNvPr id="8" name="Groupe 7">
            <a:extLst>
              <a:ext uri="{FF2B5EF4-FFF2-40B4-BE49-F238E27FC236}">
                <a16:creationId xmlns:a16="http://schemas.microsoft.com/office/drawing/2014/main" id="{88516039-C146-3542-A1AC-C244B5AF0C4C}"/>
              </a:ext>
            </a:extLst>
          </p:cNvPr>
          <p:cNvGrpSpPr/>
          <p:nvPr/>
        </p:nvGrpSpPr>
        <p:grpSpPr>
          <a:xfrm>
            <a:off x="-75048" y="4174826"/>
            <a:ext cx="1821781" cy="1270378"/>
            <a:chOff x="-75048" y="4174826"/>
            <a:chExt cx="1821781" cy="1270378"/>
          </a:xfrm>
        </p:grpSpPr>
        <p:sp>
          <p:nvSpPr>
            <p:cNvPr id="7" name="Données stockées 6">
              <a:extLst>
                <a:ext uri="{FF2B5EF4-FFF2-40B4-BE49-F238E27FC236}">
                  <a16:creationId xmlns:a16="http://schemas.microsoft.com/office/drawing/2014/main" id="{0CECB2BE-3CC1-304F-8A42-0389EAC18C92}"/>
                </a:ext>
              </a:extLst>
            </p:cNvPr>
            <p:cNvSpPr/>
            <p:nvPr/>
          </p:nvSpPr>
          <p:spPr>
            <a:xfrm>
              <a:off x="92568"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54C18868-B4B9-FE4E-A15E-505D55B9DB8B}"/>
                </a:ext>
              </a:extLst>
            </p:cNvPr>
            <p:cNvSpPr/>
            <p:nvPr/>
          </p:nvSpPr>
          <p:spPr>
            <a:xfrm rot="19669025">
              <a:off x="-75048" y="4524325"/>
              <a:ext cx="1821781"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Environnement</a:t>
              </a:r>
            </a:p>
          </p:txBody>
        </p:sp>
      </p:grpSp>
      <p:grpSp>
        <p:nvGrpSpPr>
          <p:cNvPr id="9" name="Groupe 8">
            <a:extLst>
              <a:ext uri="{FF2B5EF4-FFF2-40B4-BE49-F238E27FC236}">
                <a16:creationId xmlns:a16="http://schemas.microsoft.com/office/drawing/2014/main" id="{E3AC3C65-A609-7F4F-8235-2902AB42268E}"/>
              </a:ext>
            </a:extLst>
          </p:cNvPr>
          <p:cNvGrpSpPr/>
          <p:nvPr/>
        </p:nvGrpSpPr>
        <p:grpSpPr>
          <a:xfrm>
            <a:off x="1505447" y="4174826"/>
            <a:ext cx="1622085" cy="1270378"/>
            <a:chOff x="1505447" y="4174826"/>
            <a:chExt cx="1622085" cy="1270378"/>
          </a:xfrm>
        </p:grpSpPr>
        <p:sp>
          <p:nvSpPr>
            <p:cNvPr id="11" name="Données stockées 10">
              <a:extLst>
                <a:ext uri="{FF2B5EF4-FFF2-40B4-BE49-F238E27FC236}">
                  <a16:creationId xmlns:a16="http://schemas.microsoft.com/office/drawing/2014/main" id="{4EBC87BB-5838-4C4D-BE9D-1EAC9EE1211B}"/>
                </a:ext>
              </a:extLst>
            </p:cNvPr>
            <p:cNvSpPr/>
            <p:nvPr/>
          </p:nvSpPr>
          <p:spPr>
            <a:xfrm>
              <a:off x="1505447"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B137889D-E7A6-DD4D-8340-4A980CEC86E4}"/>
                </a:ext>
              </a:extLst>
            </p:cNvPr>
            <p:cNvSpPr/>
            <p:nvPr/>
          </p:nvSpPr>
          <p:spPr>
            <a:xfrm rot="19669025">
              <a:off x="1511770" y="4584779"/>
              <a:ext cx="1358193" cy="400110"/>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Microbiote</a:t>
              </a:r>
            </a:p>
          </p:txBody>
        </p:sp>
      </p:grpSp>
      <p:grpSp>
        <p:nvGrpSpPr>
          <p:cNvPr id="14" name="Groupe 13">
            <a:extLst>
              <a:ext uri="{FF2B5EF4-FFF2-40B4-BE49-F238E27FC236}">
                <a16:creationId xmlns:a16="http://schemas.microsoft.com/office/drawing/2014/main" id="{D4CD0452-E794-3D4F-8B97-E4B567E42712}"/>
              </a:ext>
            </a:extLst>
          </p:cNvPr>
          <p:cNvGrpSpPr/>
          <p:nvPr/>
        </p:nvGrpSpPr>
        <p:grpSpPr>
          <a:xfrm>
            <a:off x="2888496" y="4174826"/>
            <a:ext cx="1654828" cy="1270378"/>
            <a:chOff x="2888496" y="4174826"/>
            <a:chExt cx="1654828" cy="1270378"/>
          </a:xfrm>
        </p:grpSpPr>
        <p:sp>
          <p:nvSpPr>
            <p:cNvPr id="12" name="Données stockées 11">
              <a:extLst>
                <a:ext uri="{FF2B5EF4-FFF2-40B4-BE49-F238E27FC236}">
                  <a16:creationId xmlns:a16="http://schemas.microsoft.com/office/drawing/2014/main" id="{E722A24A-9329-E141-A760-4C2059375BEB}"/>
                </a:ext>
              </a:extLst>
            </p:cNvPr>
            <p:cNvSpPr/>
            <p:nvPr/>
          </p:nvSpPr>
          <p:spPr>
            <a:xfrm>
              <a:off x="2921239" y="4174826"/>
              <a:ext cx="1622085" cy="1270378"/>
            </a:xfrm>
            <a:prstGeom prst="flowChartOnlineStorag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F3086D8B-6241-894C-A339-31140A22AC0F}"/>
                </a:ext>
              </a:extLst>
            </p:cNvPr>
            <p:cNvSpPr/>
            <p:nvPr/>
          </p:nvSpPr>
          <p:spPr>
            <a:xfrm rot="19669025">
              <a:off x="2888496" y="4403302"/>
              <a:ext cx="1501757"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Système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Immunitaire</a:t>
              </a:r>
            </a:p>
          </p:txBody>
        </p:sp>
      </p:grpSp>
      <p:grpSp>
        <p:nvGrpSpPr>
          <p:cNvPr id="16" name="Groupe 15">
            <a:extLst>
              <a:ext uri="{FF2B5EF4-FFF2-40B4-BE49-F238E27FC236}">
                <a16:creationId xmlns:a16="http://schemas.microsoft.com/office/drawing/2014/main" id="{3215D624-8CAE-1249-BF95-F1C6393B337A}"/>
              </a:ext>
            </a:extLst>
          </p:cNvPr>
          <p:cNvGrpSpPr/>
          <p:nvPr/>
        </p:nvGrpSpPr>
        <p:grpSpPr>
          <a:xfrm>
            <a:off x="4181904" y="4174826"/>
            <a:ext cx="1775620" cy="1270378"/>
            <a:chOff x="4181904" y="4174826"/>
            <a:chExt cx="1775620" cy="1270378"/>
          </a:xfrm>
        </p:grpSpPr>
        <p:sp>
          <p:nvSpPr>
            <p:cNvPr id="13" name="Données stockées 12">
              <a:extLst>
                <a:ext uri="{FF2B5EF4-FFF2-40B4-BE49-F238E27FC236}">
                  <a16:creationId xmlns:a16="http://schemas.microsoft.com/office/drawing/2014/main" id="{463A63CE-6445-904F-948B-EC29541655E1}"/>
                </a:ext>
              </a:extLst>
            </p:cNvPr>
            <p:cNvSpPr/>
            <p:nvPr/>
          </p:nvSpPr>
          <p:spPr>
            <a:xfrm>
              <a:off x="4335439" y="4174826"/>
              <a:ext cx="1622085" cy="1270378"/>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8891CABB-2B5C-CC4A-993E-8FF266FB6038}"/>
                </a:ext>
              </a:extLst>
            </p:cNvPr>
            <p:cNvSpPr/>
            <p:nvPr/>
          </p:nvSpPr>
          <p:spPr>
            <a:xfrm rot="19669025">
              <a:off x="4181904" y="4403303"/>
              <a:ext cx="1669688" cy="707886"/>
            </a:xfrm>
            <a:prstGeom prst="rect">
              <a:avLst/>
            </a:prstGeom>
            <a:noFill/>
          </p:spPr>
          <p:txBody>
            <a:bodyPr wrap="none" lIns="91440" tIns="45720" rIns="91440" bIns="45720">
              <a:spAutoFit/>
            </a:bodyPr>
            <a:lstStyle/>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Susceptibilité </a:t>
              </a:r>
            </a:p>
            <a:p>
              <a:pPr algn="ctr"/>
              <a:r>
                <a:rPr lang="fr-FR"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Génétique</a:t>
              </a:r>
            </a:p>
          </p:txBody>
        </p:sp>
      </p:grpSp>
      <p:sp>
        <p:nvSpPr>
          <p:cNvPr id="24" name="ZoneTexte 23">
            <a:extLst>
              <a:ext uri="{FF2B5EF4-FFF2-40B4-BE49-F238E27FC236}">
                <a16:creationId xmlns:a16="http://schemas.microsoft.com/office/drawing/2014/main" id="{DF2B7EF7-FAB1-2A45-A51F-3715F0288DFE}"/>
              </a:ext>
            </a:extLst>
          </p:cNvPr>
          <p:cNvSpPr txBox="1"/>
          <p:nvPr/>
        </p:nvSpPr>
        <p:spPr>
          <a:xfrm>
            <a:off x="-41646" y="1294432"/>
            <a:ext cx="6718135" cy="1815882"/>
          </a:xfrm>
          <a:prstGeom prst="rect">
            <a:avLst/>
          </a:prstGeom>
          <a:noFill/>
        </p:spPr>
        <p:txBody>
          <a:bodyPr wrap="square" rtlCol="0">
            <a:spAutoFit/>
          </a:bodyPr>
          <a:lstStyle/>
          <a:p>
            <a:pPr marL="457200" indent="-457200">
              <a:buFont typeface="Arial" panose="020B0604020202020204" pitchFamily="34" charset="0"/>
              <a:buChar char="•"/>
            </a:pPr>
            <a:r>
              <a:rPr lang="fr-FR" sz="2800" dirty="0">
                <a:solidFill>
                  <a:srgbClr val="009EE3"/>
                </a:solidFill>
              </a:rPr>
              <a:t>Inflammation chronique de l’intestin</a:t>
            </a:r>
          </a:p>
          <a:p>
            <a:endParaRPr lang="fr-FR" sz="2800" dirty="0">
              <a:solidFill>
                <a:srgbClr val="009EE3"/>
              </a:solidFill>
            </a:endParaRPr>
          </a:p>
          <a:p>
            <a:pPr marL="457200" indent="-457200">
              <a:buFont typeface="Arial" panose="020B0604020202020204" pitchFamily="34" charset="0"/>
              <a:buChar char="•"/>
            </a:pPr>
            <a:r>
              <a:rPr lang="fr-FR" sz="2800" dirty="0">
                <a:solidFill>
                  <a:srgbClr val="009EE3"/>
                </a:solidFill>
              </a:rPr>
              <a:t>Physiopathologie complexe</a:t>
            </a:r>
          </a:p>
          <a:p>
            <a:endParaRPr lang="fr-FR" sz="2800" dirty="0">
              <a:solidFill>
                <a:srgbClr val="009EE3"/>
              </a:solidFill>
            </a:endParaRPr>
          </a:p>
        </p:txBody>
      </p:sp>
      <p:sp>
        <p:nvSpPr>
          <p:cNvPr id="25" name="Rectangle 24">
            <a:extLst>
              <a:ext uri="{FF2B5EF4-FFF2-40B4-BE49-F238E27FC236}">
                <a16:creationId xmlns:a16="http://schemas.microsoft.com/office/drawing/2014/main" id="{6287A0D1-D99A-484C-9F80-5A4DFD0FEC12}"/>
              </a:ext>
            </a:extLst>
          </p:cNvPr>
          <p:cNvSpPr/>
          <p:nvPr/>
        </p:nvSpPr>
        <p:spPr>
          <a:xfrm>
            <a:off x="1050041" y="3589822"/>
            <a:ext cx="4154982" cy="461665"/>
          </a:xfrm>
          <a:prstGeom prst="rect">
            <a:avLst/>
          </a:prstGeom>
          <a:noFill/>
        </p:spPr>
        <p:txBody>
          <a:bodyPr wrap="square" lIns="91440" tIns="45720" rIns="91440" bIns="45720">
            <a:spAutoFit/>
          </a:bodyPr>
          <a:lstStyle/>
          <a:p>
            <a:pPr algn="ctr"/>
            <a:r>
              <a:rPr lang="fr-F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MALADIE MULTIFACTORIELLE</a:t>
            </a:r>
          </a:p>
        </p:txBody>
      </p:sp>
      <p:sp>
        <p:nvSpPr>
          <p:cNvPr id="17" name="ZoneTexte 16">
            <a:extLst>
              <a:ext uri="{FF2B5EF4-FFF2-40B4-BE49-F238E27FC236}">
                <a16:creationId xmlns:a16="http://schemas.microsoft.com/office/drawing/2014/main" id="{CF35D714-D6CE-4043-968F-D8C5776EF07F}"/>
              </a:ext>
            </a:extLst>
          </p:cNvPr>
          <p:cNvSpPr txBox="1"/>
          <p:nvPr/>
        </p:nvSpPr>
        <p:spPr>
          <a:xfrm>
            <a:off x="37437" y="5742800"/>
            <a:ext cx="5555822" cy="584775"/>
          </a:xfrm>
          <a:prstGeom prst="rect">
            <a:avLst/>
          </a:prstGeom>
          <a:noFill/>
        </p:spPr>
        <p:txBody>
          <a:bodyPr wrap="square" rtlCol="0">
            <a:spAutoFit/>
          </a:bodyPr>
          <a:lstStyle/>
          <a:p>
            <a:pPr marL="457200" indent="-457200">
              <a:buFont typeface="Arial" panose="020B0604020202020204" pitchFamily="34" charset="0"/>
              <a:buChar char="•"/>
            </a:pPr>
            <a:r>
              <a:rPr lang="fr-FR" sz="3200" dirty="0">
                <a:solidFill>
                  <a:srgbClr val="009EE3"/>
                </a:solidFill>
              </a:rPr>
              <a:t>200 Polymorphismes </a:t>
            </a:r>
          </a:p>
        </p:txBody>
      </p:sp>
      <p:sp>
        <p:nvSpPr>
          <p:cNvPr id="19" name="Ellipse 18">
            <a:extLst>
              <a:ext uri="{FF2B5EF4-FFF2-40B4-BE49-F238E27FC236}">
                <a16:creationId xmlns:a16="http://schemas.microsoft.com/office/drawing/2014/main" id="{D7DEA954-9E11-6D4C-AD4C-4E4EE0E06382}"/>
              </a:ext>
            </a:extLst>
          </p:cNvPr>
          <p:cNvSpPr/>
          <p:nvPr/>
        </p:nvSpPr>
        <p:spPr>
          <a:xfrm>
            <a:off x="8325210" y="3511937"/>
            <a:ext cx="2412124" cy="764628"/>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ATG16L1</a:t>
            </a:r>
          </a:p>
          <a:p>
            <a:pPr algn="ctr"/>
            <a:r>
              <a:rPr lang="fr-FR" b="1" dirty="0">
                <a:solidFill>
                  <a:srgbClr val="0070C0"/>
                </a:solidFill>
              </a:rPr>
              <a:t>T300A</a:t>
            </a:r>
          </a:p>
        </p:txBody>
      </p:sp>
      <p:grpSp>
        <p:nvGrpSpPr>
          <p:cNvPr id="4" name="Groupe 3">
            <a:extLst>
              <a:ext uri="{FF2B5EF4-FFF2-40B4-BE49-F238E27FC236}">
                <a16:creationId xmlns:a16="http://schemas.microsoft.com/office/drawing/2014/main" id="{FF32CD09-FC7E-0A4C-9332-872E41DD28BD}"/>
              </a:ext>
            </a:extLst>
          </p:cNvPr>
          <p:cNvGrpSpPr/>
          <p:nvPr/>
        </p:nvGrpSpPr>
        <p:grpSpPr>
          <a:xfrm>
            <a:off x="7000526" y="4556234"/>
            <a:ext cx="5061493" cy="1708764"/>
            <a:chOff x="7000526" y="4556234"/>
            <a:chExt cx="5061493" cy="1708764"/>
          </a:xfrm>
        </p:grpSpPr>
        <p:pic>
          <p:nvPicPr>
            <p:cNvPr id="27" name="Image 26">
              <a:extLst>
                <a:ext uri="{FF2B5EF4-FFF2-40B4-BE49-F238E27FC236}">
                  <a16:creationId xmlns:a16="http://schemas.microsoft.com/office/drawing/2014/main" id="{EBC254F4-8BE9-0445-849C-35E88A6EA86C}"/>
                </a:ext>
              </a:extLst>
            </p:cNvPr>
            <p:cNvPicPr>
              <a:picLocks noChangeAspect="1"/>
            </p:cNvPicPr>
            <p:nvPr/>
          </p:nvPicPr>
          <p:blipFill>
            <a:blip r:embed="rId3"/>
            <a:stretch>
              <a:fillRect/>
            </a:stretch>
          </p:blipFill>
          <p:spPr>
            <a:xfrm>
              <a:off x="7063041" y="4854324"/>
              <a:ext cx="2417851" cy="1181759"/>
            </a:xfrm>
            <a:prstGeom prst="rect">
              <a:avLst/>
            </a:prstGeom>
          </p:spPr>
        </p:pic>
        <p:pic>
          <p:nvPicPr>
            <p:cNvPr id="28" name="Image 27">
              <a:extLst>
                <a:ext uri="{FF2B5EF4-FFF2-40B4-BE49-F238E27FC236}">
                  <a16:creationId xmlns:a16="http://schemas.microsoft.com/office/drawing/2014/main" id="{A97531A5-147D-3040-9B97-F1042E5667AE}"/>
                </a:ext>
              </a:extLst>
            </p:cNvPr>
            <p:cNvPicPr>
              <a:picLocks noChangeAspect="1"/>
            </p:cNvPicPr>
            <p:nvPr/>
          </p:nvPicPr>
          <p:blipFill>
            <a:blip r:embed="rId4"/>
            <a:stretch>
              <a:fillRect/>
            </a:stretch>
          </p:blipFill>
          <p:spPr>
            <a:xfrm>
              <a:off x="9684408" y="4737932"/>
              <a:ext cx="2306573" cy="1527066"/>
            </a:xfrm>
            <a:prstGeom prst="rect">
              <a:avLst/>
            </a:prstGeom>
          </p:spPr>
        </p:pic>
        <p:sp>
          <p:nvSpPr>
            <p:cNvPr id="29" name="Rectangle : coins arrondis 28">
              <a:extLst>
                <a:ext uri="{FF2B5EF4-FFF2-40B4-BE49-F238E27FC236}">
                  <a16:creationId xmlns:a16="http://schemas.microsoft.com/office/drawing/2014/main" id="{CB0E6A47-2A8F-BE4A-96CE-66FF4BD6D2BB}"/>
                </a:ext>
              </a:extLst>
            </p:cNvPr>
            <p:cNvSpPr/>
            <p:nvPr/>
          </p:nvSpPr>
          <p:spPr>
            <a:xfrm>
              <a:off x="7000526" y="4556234"/>
              <a:ext cx="5061493" cy="1708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ZoneTexte 29">
            <a:extLst>
              <a:ext uri="{FF2B5EF4-FFF2-40B4-BE49-F238E27FC236}">
                <a16:creationId xmlns:a16="http://schemas.microsoft.com/office/drawing/2014/main" id="{1A329110-1C05-FB4C-804D-B7A6EBC6CD10}"/>
              </a:ext>
            </a:extLst>
          </p:cNvPr>
          <p:cNvSpPr txBox="1"/>
          <p:nvPr/>
        </p:nvSpPr>
        <p:spPr>
          <a:xfrm>
            <a:off x="10638231" y="6298446"/>
            <a:ext cx="1423788" cy="246221"/>
          </a:xfrm>
          <a:prstGeom prst="rect">
            <a:avLst/>
          </a:prstGeom>
          <a:noFill/>
        </p:spPr>
        <p:txBody>
          <a:bodyPr wrap="none" rtlCol="0">
            <a:spAutoFit/>
          </a:bodyPr>
          <a:lstStyle/>
          <a:p>
            <a:r>
              <a:rPr lang="fr-FR" sz="1000" i="1" dirty="0" err="1">
                <a:latin typeface="Arial" panose="020B0604020202020204" pitchFamily="34" charset="0"/>
                <a:cs typeface="Arial" panose="020B0604020202020204" pitchFamily="34" charset="0"/>
              </a:rPr>
              <a:t>Cadwell</a:t>
            </a:r>
            <a:r>
              <a:rPr lang="fr-FR" sz="1000" i="1" dirty="0">
                <a:latin typeface="Arial" panose="020B0604020202020204" pitchFamily="34" charset="0"/>
                <a:cs typeface="Arial" panose="020B0604020202020204" pitchFamily="34" charset="0"/>
              </a:rPr>
              <a:t>, nature, 2008</a:t>
            </a:r>
          </a:p>
        </p:txBody>
      </p:sp>
      <p:grpSp>
        <p:nvGrpSpPr>
          <p:cNvPr id="31" name="Groupe 30">
            <a:extLst>
              <a:ext uri="{FF2B5EF4-FFF2-40B4-BE49-F238E27FC236}">
                <a16:creationId xmlns:a16="http://schemas.microsoft.com/office/drawing/2014/main" id="{C86C74DC-C28A-A841-A155-65B602B638FF}"/>
              </a:ext>
            </a:extLst>
          </p:cNvPr>
          <p:cNvGrpSpPr/>
          <p:nvPr/>
        </p:nvGrpSpPr>
        <p:grpSpPr>
          <a:xfrm>
            <a:off x="8195895" y="864422"/>
            <a:ext cx="2670753" cy="2358546"/>
            <a:chOff x="7378262" y="987518"/>
            <a:chExt cx="2670753" cy="2358546"/>
          </a:xfrm>
        </p:grpSpPr>
        <p:pic>
          <p:nvPicPr>
            <p:cNvPr id="32" name="Image 31">
              <a:extLst>
                <a:ext uri="{FF2B5EF4-FFF2-40B4-BE49-F238E27FC236}">
                  <a16:creationId xmlns:a16="http://schemas.microsoft.com/office/drawing/2014/main" id="{011AD907-763F-184E-91AD-F6A414FCB749}"/>
                </a:ext>
              </a:extLst>
            </p:cNvPr>
            <p:cNvPicPr>
              <a:picLocks noChangeAspect="1"/>
            </p:cNvPicPr>
            <p:nvPr/>
          </p:nvPicPr>
          <p:blipFill rotWithShape="1">
            <a:blip r:embed="rId5"/>
            <a:srcRect l="4827" t="7122"/>
            <a:stretch/>
          </p:blipFill>
          <p:spPr>
            <a:xfrm>
              <a:off x="7545088" y="1059601"/>
              <a:ext cx="2319829" cy="2286463"/>
            </a:xfrm>
            <a:prstGeom prst="rect">
              <a:avLst/>
            </a:prstGeom>
          </p:spPr>
        </p:pic>
        <p:sp>
          <p:nvSpPr>
            <p:cNvPr id="33" name="Rectangle : coins arrondis 32">
              <a:extLst>
                <a:ext uri="{FF2B5EF4-FFF2-40B4-BE49-F238E27FC236}">
                  <a16:creationId xmlns:a16="http://schemas.microsoft.com/office/drawing/2014/main" id="{208EDEAC-1788-DE44-AAA0-DCD802878C8F}"/>
                </a:ext>
              </a:extLst>
            </p:cNvPr>
            <p:cNvSpPr/>
            <p:nvPr/>
          </p:nvSpPr>
          <p:spPr>
            <a:xfrm>
              <a:off x="7378262" y="987518"/>
              <a:ext cx="2670753" cy="23585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4" name="ZoneTexte 33">
            <a:extLst>
              <a:ext uri="{FF2B5EF4-FFF2-40B4-BE49-F238E27FC236}">
                <a16:creationId xmlns:a16="http://schemas.microsoft.com/office/drawing/2014/main" id="{F433C775-C276-114A-90DD-DF0089AEC37B}"/>
              </a:ext>
            </a:extLst>
          </p:cNvPr>
          <p:cNvSpPr txBox="1"/>
          <p:nvPr/>
        </p:nvSpPr>
        <p:spPr>
          <a:xfrm>
            <a:off x="9738606" y="3295034"/>
            <a:ext cx="2422458" cy="246221"/>
          </a:xfrm>
          <a:prstGeom prst="rect">
            <a:avLst/>
          </a:prstGeom>
          <a:noFill/>
        </p:spPr>
        <p:txBody>
          <a:bodyPr wrap="none" rtlCol="0">
            <a:spAutoFit/>
          </a:bodyPr>
          <a:lstStyle/>
          <a:p>
            <a:r>
              <a:rPr lang="fr-FR" sz="1000" i="1" dirty="0" err="1">
                <a:latin typeface="Arial" panose="020B0604020202020204" pitchFamily="34" charset="0"/>
                <a:cs typeface="Arial" panose="020B0604020202020204" pitchFamily="34" charset="0"/>
              </a:rPr>
              <a:t>Lapaquette</a:t>
            </a:r>
            <a:r>
              <a:rPr lang="fr-FR" sz="1000" i="1" dirty="0">
                <a:latin typeface="Arial" panose="020B0604020202020204" pitchFamily="34" charset="0"/>
                <a:cs typeface="Arial" panose="020B0604020202020204" pitchFamily="34" charset="0"/>
              </a:rPr>
              <a:t> et al </a:t>
            </a:r>
            <a:r>
              <a:rPr lang="fr-FR" sz="1000" i="1" dirty="0" err="1">
                <a:latin typeface="Arial" panose="020B0604020202020204" pitchFamily="34" charset="0"/>
                <a:cs typeface="Arial" panose="020B0604020202020204" pitchFamily="34" charset="0"/>
              </a:rPr>
              <a:t>Cell</a:t>
            </a:r>
            <a:r>
              <a:rPr lang="fr-FR" sz="1000" i="1" dirty="0">
                <a:latin typeface="Arial" panose="020B0604020202020204" pitchFamily="34" charset="0"/>
                <a:cs typeface="Arial" panose="020B0604020202020204" pitchFamily="34" charset="0"/>
              </a:rPr>
              <a:t> </a:t>
            </a:r>
            <a:r>
              <a:rPr lang="fr-FR" sz="1000" i="1" dirty="0" err="1">
                <a:latin typeface="Arial" panose="020B0604020202020204" pitchFamily="34" charset="0"/>
                <a:cs typeface="Arial" panose="020B0604020202020204" pitchFamily="34" charset="0"/>
              </a:rPr>
              <a:t>Microbiobiol</a:t>
            </a:r>
            <a:r>
              <a:rPr lang="fr-FR" sz="1000" i="1" dirty="0">
                <a:latin typeface="Arial" panose="020B0604020202020204" pitchFamily="34" charset="0"/>
                <a:cs typeface="Arial" panose="020B0604020202020204" pitchFamily="34" charset="0"/>
              </a:rPr>
              <a:t>, 2010</a:t>
            </a:r>
          </a:p>
        </p:txBody>
      </p:sp>
    </p:spTree>
    <p:extLst>
      <p:ext uri="{BB962C8B-B14F-4D97-AF65-F5344CB8AC3E}">
        <p14:creationId xmlns:p14="http://schemas.microsoft.com/office/powerpoint/2010/main" val="250748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6C6EB397-06FD-46E4-9340-CE1B5D6CE17A}"/>
              </a:ext>
            </a:extLst>
          </p:cNvPr>
          <p:cNvSpPr>
            <a:spLocks noGrp="1"/>
          </p:cNvSpPr>
          <p:nvPr>
            <p:ph type="title"/>
          </p:nvPr>
        </p:nvSpPr>
        <p:spPr/>
        <p:txBody>
          <a:bodyPr/>
          <a:lstStyle/>
          <a:p>
            <a:r>
              <a:rPr lang="fr-FR" dirty="0"/>
              <a:t>Le Flux Autophagique </a:t>
            </a:r>
          </a:p>
        </p:txBody>
      </p:sp>
      <p:pic>
        <p:nvPicPr>
          <p:cNvPr id="6" name="Image 5">
            <a:extLst>
              <a:ext uri="{FF2B5EF4-FFF2-40B4-BE49-F238E27FC236}">
                <a16:creationId xmlns:a16="http://schemas.microsoft.com/office/drawing/2014/main" id="{C3D6448F-BCB3-7C43-82A9-23948AE9C562}"/>
              </a:ext>
            </a:extLst>
          </p:cNvPr>
          <p:cNvPicPr>
            <a:picLocks noChangeAspect="1"/>
          </p:cNvPicPr>
          <p:nvPr/>
        </p:nvPicPr>
        <p:blipFill rotWithShape="1">
          <a:blip r:embed="rId3"/>
          <a:srcRect r="70144"/>
          <a:stretch/>
        </p:blipFill>
        <p:spPr>
          <a:xfrm>
            <a:off x="2224009" y="1076680"/>
            <a:ext cx="2445626" cy="3048000"/>
          </a:xfrm>
          <a:prstGeom prst="rect">
            <a:avLst/>
          </a:prstGeom>
        </p:spPr>
      </p:pic>
    </p:spTree>
    <p:extLst>
      <p:ext uri="{BB962C8B-B14F-4D97-AF65-F5344CB8AC3E}">
        <p14:creationId xmlns:p14="http://schemas.microsoft.com/office/powerpoint/2010/main" val="244989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6C6EB397-06FD-46E4-9340-CE1B5D6CE17A}"/>
              </a:ext>
            </a:extLst>
          </p:cNvPr>
          <p:cNvSpPr>
            <a:spLocks noGrp="1"/>
          </p:cNvSpPr>
          <p:nvPr>
            <p:ph type="title"/>
          </p:nvPr>
        </p:nvSpPr>
        <p:spPr/>
        <p:txBody>
          <a:bodyPr/>
          <a:lstStyle/>
          <a:p>
            <a:r>
              <a:rPr lang="fr-FR" dirty="0"/>
              <a:t>Le Flux Autophagique </a:t>
            </a:r>
          </a:p>
        </p:txBody>
      </p:sp>
      <p:grpSp>
        <p:nvGrpSpPr>
          <p:cNvPr id="11" name="Groupe 10">
            <a:extLst>
              <a:ext uri="{FF2B5EF4-FFF2-40B4-BE49-F238E27FC236}">
                <a16:creationId xmlns:a16="http://schemas.microsoft.com/office/drawing/2014/main" id="{1797F223-952B-EB46-8DB8-0FA9063166CB}"/>
              </a:ext>
            </a:extLst>
          </p:cNvPr>
          <p:cNvGrpSpPr/>
          <p:nvPr/>
        </p:nvGrpSpPr>
        <p:grpSpPr>
          <a:xfrm>
            <a:off x="2224009" y="1076680"/>
            <a:ext cx="4148302" cy="3048000"/>
            <a:chOff x="1133146" y="1164021"/>
            <a:chExt cx="4148302" cy="3048000"/>
          </a:xfrm>
        </p:grpSpPr>
        <p:pic>
          <p:nvPicPr>
            <p:cNvPr id="29" name="Image 28">
              <a:extLst>
                <a:ext uri="{FF2B5EF4-FFF2-40B4-BE49-F238E27FC236}">
                  <a16:creationId xmlns:a16="http://schemas.microsoft.com/office/drawing/2014/main" id="{D15E4DDF-2746-9D4E-AF22-A57BB4F6A077}"/>
                </a:ext>
              </a:extLst>
            </p:cNvPr>
            <p:cNvPicPr>
              <a:picLocks noChangeAspect="1"/>
            </p:cNvPicPr>
            <p:nvPr/>
          </p:nvPicPr>
          <p:blipFill rotWithShape="1">
            <a:blip r:embed="rId3"/>
            <a:srcRect r="49358"/>
            <a:stretch/>
          </p:blipFill>
          <p:spPr>
            <a:xfrm>
              <a:off x="1133146" y="1164021"/>
              <a:ext cx="4148302" cy="3048000"/>
            </a:xfrm>
            <a:prstGeom prst="rect">
              <a:avLst/>
            </a:prstGeom>
          </p:spPr>
        </p:pic>
        <p:pic>
          <p:nvPicPr>
            <p:cNvPr id="6" name="Image 5">
              <a:extLst>
                <a:ext uri="{FF2B5EF4-FFF2-40B4-BE49-F238E27FC236}">
                  <a16:creationId xmlns:a16="http://schemas.microsoft.com/office/drawing/2014/main" id="{C3D6448F-BCB3-7C43-82A9-23948AE9C562}"/>
                </a:ext>
              </a:extLst>
            </p:cNvPr>
            <p:cNvPicPr>
              <a:picLocks noChangeAspect="1"/>
            </p:cNvPicPr>
            <p:nvPr/>
          </p:nvPicPr>
          <p:blipFill rotWithShape="1">
            <a:blip r:embed="rId3"/>
            <a:srcRect r="70144"/>
            <a:stretch/>
          </p:blipFill>
          <p:spPr>
            <a:xfrm>
              <a:off x="1133146" y="1164021"/>
              <a:ext cx="2445626" cy="3048000"/>
            </a:xfrm>
            <a:prstGeom prst="rect">
              <a:avLst/>
            </a:prstGeom>
          </p:spPr>
        </p:pic>
        <p:sp>
          <p:nvSpPr>
            <p:cNvPr id="8" name="Rectangle 7">
              <a:extLst>
                <a:ext uri="{FF2B5EF4-FFF2-40B4-BE49-F238E27FC236}">
                  <a16:creationId xmlns:a16="http://schemas.microsoft.com/office/drawing/2014/main" id="{92CB99C0-0CE0-E447-91A2-6971B3008B26}"/>
                </a:ext>
              </a:extLst>
            </p:cNvPr>
            <p:cNvSpPr/>
            <p:nvPr/>
          </p:nvSpPr>
          <p:spPr>
            <a:xfrm>
              <a:off x="4456723" y="1214381"/>
              <a:ext cx="824725" cy="76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619726878"/>
      </p:ext>
    </p:extLst>
  </p:cSld>
  <p:clrMapOvr>
    <a:masterClrMapping/>
  </p:clrMapOvr>
</p:sld>
</file>

<file path=ppt/theme/theme1.xml><?xml version="1.0" encoding="utf-8"?>
<a:theme xmlns:a="http://schemas.openxmlformats.org/drawingml/2006/main" name="Thème Office">
  <a:themeElements>
    <a:clrScheme name="FIMATHO">
      <a:dk1>
        <a:sysClr val="windowText" lastClr="000000"/>
      </a:dk1>
      <a:lt1>
        <a:sysClr val="window" lastClr="FFFFFF"/>
      </a:lt1>
      <a:dk2>
        <a:srgbClr val="626261"/>
      </a:dk2>
      <a:lt2>
        <a:srgbClr val="BEBEBE"/>
      </a:lt2>
      <a:accent1>
        <a:srgbClr val="E8368B"/>
      </a:accent1>
      <a:accent2>
        <a:srgbClr val="F39100"/>
      </a:accent2>
      <a:accent3>
        <a:srgbClr val="009EE3"/>
      </a:accent3>
      <a:accent4>
        <a:srgbClr val="A2C510"/>
      </a:accent4>
      <a:accent5>
        <a:srgbClr val="626261"/>
      </a:accent5>
      <a:accent6>
        <a:srgbClr val="FFFFFF"/>
      </a:accent6>
      <a:hlink>
        <a:srgbClr val="009EE3"/>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0303 MODELE PPT FIMATHO V10" id="{2A44D559-E756-4E18-AF9A-CEAC3DD0FABD}" vid="{4DD594A0-B035-4865-9486-2DAABA350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20230303 MODELE PPT FIMATHO V10</Template>
  <TotalTime>5919</TotalTime>
  <Words>685</Words>
  <Application>Microsoft Office PowerPoint</Application>
  <PresentationFormat>Grand écran</PresentationFormat>
  <Paragraphs>163</Paragraphs>
  <Slides>17</Slides>
  <Notes>16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ＭＳ Ｐゴシック</vt:lpstr>
      <vt:lpstr>Arial</vt:lpstr>
      <vt:lpstr>Baskerville Old Face</vt:lpstr>
      <vt:lpstr>Calibri</vt:lpstr>
      <vt:lpstr>Lato</vt:lpstr>
      <vt:lpstr>Symbol</vt:lpstr>
      <vt:lpstr>Times New Roman</vt:lpstr>
      <vt:lpstr>wf_segoe-ui_normal</vt:lpstr>
      <vt:lpstr>Wingdings</vt:lpstr>
      <vt:lpstr>Thème Office</vt:lpstr>
      <vt:lpstr>Caractérisation de l’activité autophagique dans la maladie de Crohn de l’enfant</vt:lpstr>
      <vt:lpstr>Place de l’Autophagie dans la Maladie de Crohn</vt:lpstr>
      <vt:lpstr>Place de l’Autophagie dans la Maladie de Crohn</vt:lpstr>
      <vt:lpstr>Place de l’Autophagie dans la Maladie de Crohn</vt:lpstr>
      <vt:lpstr>Place de l’Autophagie dans la Maladie de Crohn</vt:lpstr>
      <vt:lpstr>Place de l’Autophagie dans la Maladie de Crohn</vt:lpstr>
      <vt:lpstr>Place de l’Autophagie dans la Maladie de Crohn</vt:lpstr>
      <vt:lpstr>Le Flux Autophagique </vt:lpstr>
      <vt:lpstr>Le Flux Autophagique </vt:lpstr>
      <vt:lpstr>Le Flux Autophagique </vt:lpstr>
      <vt:lpstr>Le Flux Autophagique </vt:lpstr>
      <vt:lpstr>Le Flux Autophagique </vt:lpstr>
      <vt:lpstr>Le Flux Autophagique </vt:lpstr>
      <vt:lpstr>Patients et Méthodes  </vt:lpstr>
      <vt:lpstr>Résultats attendus/Perspectives </vt:lpstr>
      <vt:lpstr>Présentation PowerPoint</vt:lpstr>
      <vt:lpstr>Présentation PowerPoint</vt:lpstr>
    </vt:vector>
  </TitlesOfParts>
  <Company>CHU de Lille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Ariane</dc:creator>
  <cp:lastModifiedBy>DAVID, Ariane</cp:lastModifiedBy>
  <cp:revision>18</cp:revision>
  <dcterms:created xsi:type="dcterms:W3CDTF">2023-05-25T08:34:44Z</dcterms:created>
  <dcterms:modified xsi:type="dcterms:W3CDTF">2023-06-13T09:36:55Z</dcterms:modified>
</cp:coreProperties>
</file>