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6"/>
  </p:notesMasterIdLst>
  <p:sldIdLst>
    <p:sldId id="282" r:id="rId2"/>
    <p:sldId id="257" r:id="rId3"/>
    <p:sldId id="258" r:id="rId4"/>
    <p:sldId id="259" r:id="rId5"/>
    <p:sldId id="260" r:id="rId6"/>
    <p:sldId id="275" r:id="rId7"/>
    <p:sldId id="281" r:id="rId8"/>
    <p:sldId id="276" r:id="rId9"/>
    <p:sldId id="277" r:id="rId10"/>
    <p:sldId id="284" r:id="rId11"/>
    <p:sldId id="273" r:id="rId12"/>
    <p:sldId id="283" r:id="rId13"/>
    <p:sldId id="286" r:id="rId14"/>
    <p:sldId id="274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8"/>
    <a:srgbClr val="0033CC"/>
    <a:srgbClr val="4199DB"/>
    <a:srgbClr val="1300C8"/>
    <a:srgbClr val="0000E2"/>
    <a:srgbClr val="0000FF"/>
    <a:srgbClr val="E6E6E6"/>
    <a:srgbClr val="6600FF"/>
    <a:srgbClr val="B900FA"/>
    <a:srgbClr val="BE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52" autoAdjust="0"/>
  </p:normalViewPr>
  <p:slideViewPr>
    <p:cSldViewPr snapToGrid="0">
      <p:cViewPr varScale="1">
        <p:scale>
          <a:sx n="86" d="100"/>
          <a:sy n="86" d="100"/>
        </p:scale>
        <p:origin x="128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2796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9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0cabc70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0cabc70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O</a:t>
            </a:r>
            <a:r>
              <a:rPr lang="fr" dirty="0"/>
              <a:t>n vous parle pour la 2</a:t>
            </a:r>
            <a:r>
              <a:rPr lang="fr" baseline="30000" dirty="0"/>
              <a:t>ème</a:t>
            </a:r>
            <a:r>
              <a:rPr lang="fr" dirty="0"/>
              <a:t> année de cette pathologie qu’on appelle hépatocèle en attendant la réponse de CGOS pour l’intégration du centre de référence de HCD,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50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0cabc70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0cabc70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34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30cabc708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30cabc708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11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3dd705937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3dd705937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802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0cabc708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0cabc708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142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30cabc70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30cabc708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Dans la littérature anglo saxonne pour désigner la forme sévère d’omphalocèle, ils utilisent surtout le terme de “Giant omphalocele”. Mais ce terme a de nombreuses définitions associés soit à la taille et on parle soit de 5cm soit 7 cm de diamètre, soit au contenu (50% du foie, 75% du foie, …) . Pour exprimer à peu près la même entité nous avons des terminologies différentes. Elle sont incluses dans les différentes classifications de l’omphalocèle.  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491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67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09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214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75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55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34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22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0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05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23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73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259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65E165-552F-00E1-8E8D-143934CC9054}"/>
              </a:ext>
            </a:extLst>
          </p:cNvPr>
          <p:cNvSpPr/>
          <p:nvPr/>
        </p:nvSpPr>
        <p:spPr>
          <a:xfrm>
            <a:off x="800100" y="1680115"/>
            <a:ext cx="7481539" cy="1566125"/>
          </a:xfrm>
          <a:prstGeom prst="rect">
            <a:avLst/>
          </a:prstGeom>
          <a:solidFill>
            <a:srgbClr val="EFF9FF"/>
          </a:solidFill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00100" y="1739371"/>
            <a:ext cx="7543800" cy="1159478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Omphalo</a:t>
            </a:r>
            <a:r>
              <a:rPr lang="fr-FR" sz="40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-Hépatocèles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2B5CE1D-A804-421C-BB3B-63468EF29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8" y="309563"/>
            <a:ext cx="702570" cy="5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B7710C-3417-4232-B728-FCD2A8ED21A1}"/>
              </a:ext>
            </a:extLst>
          </p:cNvPr>
          <p:cNvSpPr/>
          <p:nvPr/>
        </p:nvSpPr>
        <p:spPr>
          <a:xfrm>
            <a:off x="0" y="4717142"/>
            <a:ext cx="914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ECECDC-693F-4BDB-85C1-B21D726B9488}"/>
              </a:ext>
            </a:extLst>
          </p:cNvPr>
          <p:cNvSpPr/>
          <p:nvPr/>
        </p:nvSpPr>
        <p:spPr>
          <a:xfrm>
            <a:off x="0" y="14535"/>
            <a:ext cx="914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Service de Néonatologie de l'hôpital Jeanne de Flandre - CHRU de Lille ( hernie-coupole-diaphragmatique)">
            <a:extLst>
              <a:ext uri="{FF2B5EF4-FFF2-40B4-BE49-F238E27FC236}">
                <a16:creationId xmlns:a16="http://schemas.microsoft.com/office/drawing/2014/main" id="{24C915EA-775D-7679-4325-3E00B001D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99" y="310463"/>
            <a:ext cx="102857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TYPE-FIMATHO-dernieĚre-version - AFAO - Association Française de  l'Atrésie de l'Œsophage">
            <a:extLst>
              <a:ext uri="{FF2B5EF4-FFF2-40B4-BE49-F238E27FC236}">
                <a16:creationId xmlns:a16="http://schemas.microsoft.com/office/drawing/2014/main" id="{C3F8B65A-B715-7DFD-7367-60411177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43" y="329939"/>
            <a:ext cx="977312" cy="5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ucune description de photo disponible.">
            <a:extLst>
              <a:ext uri="{FF2B5EF4-FFF2-40B4-BE49-F238E27FC236}">
                <a16:creationId xmlns:a16="http://schemas.microsoft.com/office/drawing/2014/main" id="{0EC8DD04-A88B-B0F9-0453-855F61F29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68" y="298426"/>
            <a:ext cx="771221" cy="60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ccueil - 1000 jours qui comptent pour la santé">
            <a:extLst>
              <a:ext uri="{FF2B5EF4-FFF2-40B4-BE49-F238E27FC236}">
                <a16:creationId xmlns:a16="http://schemas.microsoft.com/office/drawing/2014/main" id="{3576CB94-D31C-8418-FF65-1E56D5163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30" y="226848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8F7C35D-5EA6-C222-B261-E1077DC29CF6}"/>
              </a:ext>
            </a:extLst>
          </p:cNvPr>
          <p:cNvSpPr txBox="1"/>
          <p:nvPr/>
        </p:nvSpPr>
        <p:spPr>
          <a:xfrm>
            <a:off x="2380343" y="4762861"/>
            <a:ext cx="457943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fr-FR" sz="1500" b="1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 12 Juin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AC35FA-125F-CF11-3FFE-05A1B1B2FB48}"/>
              </a:ext>
            </a:extLst>
          </p:cNvPr>
          <p:cNvSpPr txBox="1"/>
          <p:nvPr/>
        </p:nvSpPr>
        <p:spPr>
          <a:xfrm>
            <a:off x="0" y="3784411"/>
            <a:ext cx="9196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b="1" dirty="0">
                <a:latin typeface="Arial" panose="020B0604020202020204" pitchFamily="34" charset="0"/>
                <a:cs typeface="Arial" panose="020B0604020202020204" pitchFamily="34" charset="0"/>
              </a:rPr>
              <a:t>Dr. Riadh BOUKHRIS</a:t>
            </a:r>
          </a:p>
          <a:p>
            <a:pPr algn="ctr"/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Praticien Hospitalier – CHU Lille</a:t>
            </a:r>
          </a:p>
        </p:txBody>
      </p:sp>
    </p:spTree>
    <p:extLst>
      <p:ext uri="{BB962C8B-B14F-4D97-AF65-F5344CB8AC3E}">
        <p14:creationId xmlns:p14="http://schemas.microsoft.com/office/powerpoint/2010/main" val="1359249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ersonne, habits, intérieur, Visage humain&#10;&#10;Description générée automatiquement">
            <a:extLst>
              <a:ext uri="{FF2B5EF4-FFF2-40B4-BE49-F238E27FC236}">
                <a16:creationId xmlns:a16="http://schemas.microsoft.com/office/drawing/2014/main" id="{16B0CBF5-F351-EB91-99E8-1F59C49937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15"/>
          <a:stretch/>
        </p:blipFill>
        <p:spPr>
          <a:xfrm>
            <a:off x="1560112" y="2536445"/>
            <a:ext cx="1848914" cy="21936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2E604D2-96C0-F520-C0B6-7BB8D7F8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 Chirurgicale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AF03DB-CDC7-447B-4770-76FF846CC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97376"/>
            <a:ext cx="9144000" cy="691192"/>
          </a:xfrm>
        </p:spPr>
        <p:txBody>
          <a:bodyPr>
            <a:normAutofit/>
          </a:bodyPr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fr-FR" sz="2000" b="1" i="1" dirty="0">
                <a:solidFill>
                  <a:srgbClr val="13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Stratégies </a:t>
            </a:r>
            <a:r>
              <a:rPr lang="fr-FR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différentes</a:t>
            </a:r>
            <a:r>
              <a:rPr lang="fr-FR" sz="2000" b="1" i="1" dirty="0">
                <a:solidFill>
                  <a:srgbClr val="13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selon les centres</a:t>
            </a:r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E143F356-C8DF-44EC-0151-B8269843A858}"/>
              </a:ext>
            </a:extLst>
          </p:cNvPr>
          <p:cNvSpPr/>
          <p:nvPr/>
        </p:nvSpPr>
        <p:spPr>
          <a:xfrm>
            <a:off x="2576392" y="3276349"/>
            <a:ext cx="401053" cy="29677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1126F0-5F04-409D-8204-F6F00AE0E2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10</a:t>
            </a:fld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60C67E-F5DF-3637-4FF1-8F8BEF8BC8FE}"/>
              </a:ext>
            </a:extLst>
          </p:cNvPr>
          <p:cNvSpPr txBox="1"/>
          <p:nvPr/>
        </p:nvSpPr>
        <p:spPr>
          <a:xfrm>
            <a:off x="979724" y="1917518"/>
            <a:ext cx="2861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Fermeture retardée</a:t>
            </a:r>
          </a:p>
          <a:p>
            <a:pPr algn="ctr"/>
            <a:r>
              <a:rPr lang="fr-FR" b="1" dirty="0">
                <a:solidFill>
                  <a:srgbClr val="B900FA"/>
                </a:solidFill>
              </a:rPr>
              <a:t>Dr. Rony SFEIR </a:t>
            </a:r>
          </a:p>
          <a:p>
            <a:pPr algn="ctr"/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BDEA6B-D54D-5F52-A7F6-55084FBDE931}"/>
              </a:ext>
            </a:extLst>
          </p:cNvPr>
          <p:cNvSpPr txBox="1"/>
          <p:nvPr/>
        </p:nvSpPr>
        <p:spPr>
          <a:xfrm>
            <a:off x="5250603" y="1906370"/>
            <a:ext cx="288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Fermeture précoce</a:t>
            </a:r>
          </a:p>
          <a:p>
            <a:pPr algn="ctr"/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Dr. </a:t>
            </a:r>
            <a:r>
              <a:rPr lang="fr-FR" b="1" dirty="0" err="1">
                <a:solidFill>
                  <a:schemeClr val="accent4">
                    <a:lumMod val="75000"/>
                  </a:schemeClr>
                </a:solidFill>
              </a:rPr>
              <a:t>Nicoleta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 PANAIT</a:t>
            </a:r>
          </a:p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00C67C-336B-C580-A560-6AD177474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253" y="2603092"/>
            <a:ext cx="2573180" cy="21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0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 en cours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DA458A0-BA3B-4537-A5BA-E5C76C9B4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049" y="2137843"/>
            <a:ext cx="2552700" cy="20320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7BA9768-2D93-47B2-AE0F-E35003A1E857}"/>
              </a:ext>
            </a:extLst>
          </p:cNvPr>
          <p:cNvSpPr txBox="1"/>
          <p:nvPr/>
        </p:nvSpPr>
        <p:spPr>
          <a:xfrm>
            <a:off x="4586514" y="2786738"/>
            <a:ext cx="283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992A5D2-E7F2-4541-B6FD-18330FEB3B24}"/>
              </a:ext>
            </a:extLst>
          </p:cNvPr>
          <p:cNvSpPr txBox="1"/>
          <p:nvPr/>
        </p:nvSpPr>
        <p:spPr>
          <a:xfrm>
            <a:off x="76199" y="1565940"/>
            <a:ext cx="457200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dirty="0">
                <a:solidFill>
                  <a:srgbClr val="A46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Déclaration d’une base de donnée / Registre au CNIL 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dirty="0">
                <a:solidFill>
                  <a:srgbClr val="A46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i="1" dirty="0">
                <a:solidFill>
                  <a:srgbClr val="A46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démarches en cours</a:t>
            </a:r>
            <a:r>
              <a:rPr lang="fr-FR" sz="2000" dirty="0">
                <a:solidFill>
                  <a:srgbClr val="A46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01620E6-AA7D-4012-8D13-4AABAE7D8D0A}"/>
              </a:ext>
            </a:extLst>
          </p:cNvPr>
          <p:cNvSpPr txBox="1"/>
          <p:nvPr/>
        </p:nvSpPr>
        <p:spPr>
          <a:xfrm>
            <a:off x="5116285" y="1565940"/>
            <a:ext cx="39515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2000" dirty="0">
                <a:solidFill>
                  <a:srgbClr val="66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Travaux de recherche: (inflammation, oralité, évolution de HTAP par écho, suivi respiratoire…)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5E8F838-D20B-4281-9A5F-AE71C71A2B03}"/>
              </a:ext>
            </a:extLst>
          </p:cNvPr>
          <p:cNvSpPr txBox="1"/>
          <p:nvPr/>
        </p:nvSpPr>
        <p:spPr>
          <a:xfrm>
            <a:off x="-101601" y="396978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2000" dirty="0">
                <a:solidFill>
                  <a:srgbClr val="0059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d’un code ORPHANET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14686C5-BF43-4204-A93D-30777481D75F}"/>
              </a:ext>
            </a:extLst>
          </p:cNvPr>
          <p:cNvSpPr txBox="1"/>
          <p:nvPr/>
        </p:nvSpPr>
        <p:spPr>
          <a:xfrm>
            <a:off x="4979552" y="3831081"/>
            <a:ext cx="367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2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Rédaction de protocoles       de pec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8D3CD1-1B14-D95D-6A66-4FAE399CE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11</a:t>
            </a:fld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6464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Orphanet</a:t>
            </a:r>
            <a:endParaRPr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42336" y="1372984"/>
            <a:ext cx="8277918" cy="348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130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Malformation non syndromique du diaphragme                                      ou de la paroi abdominale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  Extrophie vésicale-épispadias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  Hernie de la coupole diaphragmatique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  Kyste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omphalo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-mésentérique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Laparoschisis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  Omphalocèle 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Omphalocèle géante</a:t>
            </a:r>
          </a:p>
        </p:txBody>
      </p:sp>
      <p:sp>
        <p:nvSpPr>
          <p:cNvPr id="6" name="Virage 5"/>
          <p:cNvSpPr/>
          <p:nvPr/>
        </p:nvSpPr>
        <p:spPr>
          <a:xfrm rot="10800000" flipH="1">
            <a:off x="712093" y="2242249"/>
            <a:ext cx="181536" cy="141194"/>
          </a:xfrm>
          <a:prstGeom prst="bentArrow">
            <a:avLst>
              <a:gd name="adj1" fmla="val 25000"/>
              <a:gd name="adj2" fmla="val 1918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Virage 8"/>
          <p:cNvSpPr/>
          <p:nvPr/>
        </p:nvSpPr>
        <p:spPr>
          <a:xfrm rot="10800000" flipH="1">
            <a:off x="720507" y="2685144"/>
            <a:ext cx="181536" cy="141194"/>
          </a:xfrm>
          <a:prstGeom prst="bentArrow">
            <a:avLst>
              <a:gd name="adj1" fmla="val 25000"/>
              <a:gd name="adj2" fmla="val 1918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Virage 9"/>
          <p:cNvSpPr/>
          <p:nvPr/>
        </p:nvSpPr>
        <p:spPr>
          <a:xfrm rot="10800000" flipH="1">
            <a:off x="720810" y="3136993"/>
            <a:ext cx="181536" cy="141194"/>
          </a:xfrm>
          <a:prstGeom prst="bentArrow">
            <a:avLst>
              <a:gd name="adj1" fmla="val 25000"/>
              <a:gd name="adj2" fmla="val 1918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Virage 10"/>
          <p:cNvSpPr/>
          <p:nvPr/>
        </p:nvSpPr>
        <p:spPr>
          <a:xfrm rot="10800000" flipH="1">
            <a:off x="720810" y="3602036"/>
            <a:ext cx="181536" cy="141194"/>
          </a:xfrm>
          <a:prstGeom prst="bentArrow">
            <a:avLst>
              <a:gd name="adj1" fmla="val 25000"/>
              <a:gd name="adj2" fmla="val 1918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Virage 11"/>
          <p:cNvSpPr/>
          <p:nvPr/>
        </p:nvSpPr>
        <p:spPr>
          <a:xfrm rot="10800000" flipH="1">
            <a:off x="736561" y="4031737"/>
            <a:ext cx="181536" cy="141194"/>
          </a:xfrm>
          <a:prstGeom prst="bentArrow">
            <a:avLst>
              <a:gd name="adj1" fmla="val 25000"/>
              <a:gd name="adj2" fmla="val 1918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Virage 12"/>
          <p:cNvSpPr/>
          <p:nvPr/>
        </p:nvSpPr>
        <p:spPr>
          <a:xfrm rot="10800000" flipH="1">
            <a:off x="1152792" y="4493983"/>
            <a:ext cx="181536" cy="141194"/>
          </a:xfrm>
          <a:prstGeom prst="bentArrow">
            <a:avLst>
              <a:gd name="adj1" fmla="val 25000"/>
              <a:gd name="adj2" fmla="val 1918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539" y="2571750"/>
            <a:ext cx="4451690" cy="360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398194" y="4414355"/>
            <a:ext cx="2631113" cy="324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EA2C82-CA37-2CD7-0206-65F39B827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12</a:t>
            </a:fld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3824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6EE528F-F571-CFA4-B88F-9292E6E46245}"/>
              </a:ext>
            </a:extLst>
          </p:cNvPr>
          <p:cNvSpPr txBox="1"/>
          <p:nvPr/>
        </p:nvSpPr>
        <p:spPr>
          <a:xfrm>
            <a:off x="2410879" y="4298365"/>
            <a:ext cx="3962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Nationale?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1072FB-812E-D785-B01A-D7D7BEF8C8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 dirty="0"/>
          </a:p>
        </p:txBody>
      </p:sp>
      <p:sp>
        <p:nvSpPr>
          <p:cNvPr id="8" name="Google Shape;60;p14">
            <a:extLst>
              <a:ext uri="{FF2B5EF4-FFF2-40B4-BE49-F238E27FC236}">
                <a16:creationId xmlns:a16="http://schemas.microsoft.com/office/drawing/2014/main" id="{204EEC24-1485-0036-FA86-51921E94E3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Orphanet</a:t>
            </a:r>
            <a:endParaRPr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61BC0E0-D119-BA57-1B4B-1FFBDF11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882" y="4405808"/>
            <a:ext cx="284658" cy="216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9BD65CF-6DDB-9B94-C215-58164634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893" y="4405808"/>
            <a:ext cx="284658" cy="2160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7D5F509-1E01-E6ED-75FE-CC7DE158C297}"/>
              </a:ext>
            </a:extLst>
          </p:cNvPr>
          <p:cNvSpPr txBox="1"/>
          <p:nvPr/>
        </p:nvSpPr>
        <p:spPr>
          <a:xfrm>
            <a:off x="312241" y="1505941"/>
            <a:ext cx="43452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00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Nomenclature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D7B538-7CFC-389F-4D05-B14D039B7C0A}"/>
              </a:ext>
            </a:extLst>
          </p:cNvPr>
          <p:cNvSpPr txBox="1"/>
          <p:nvPr/>
        </p:nvSpPr>
        <p:spPr>
          <a:xfrm>
            <a:off x="375431" y="2176601"/>
            <a:ext cx="457200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Omphalocèle géante </a:t>
            </a: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Hépatocèle</a:t>
            </a: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Omphalo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-hépatocèle</a:t>
            </a: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Omphalocèle géante Non géante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E8992DD-7035-661E-1536-068DE819A741}"/>
              </a:ext>
            </a:extLst>
          </p:cNvPr>
          <p:cNvSpPr txBox="1"/>
          <p:nvPr/>
        </p:nvSpPr>
        <p:spPr>
          <a:xfrm>
            <a:off x="5040338" y="1505941"/>
            <a:ext cx="3843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0000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D908F06-985F-A839-4697-D14DC60A7241}"/>
              </a:ext>
            </a:extLst>
          </p:cNvPr>
          <p:cNvSpPr txBox="1"/>
          <p:nvPr/>
        </p:nvSpPr>
        <p:spPr>
          <a:xfrm>
            <a:off x="5040338" y="2180321"/>
            <a:ext cx="3895509" cy="1574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Taille: &gt; </a:t>
            </a:r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&gt; </a:t>
            </a:r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, &gt;</a:t>
            </a:r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cm</a:t>
            </a:r>
          </a:p>
          <a:p>
            <a:pPr marL="342900" indent="-342900"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Contenu: une partie du foie, &gt; </a:t>
            </a:r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du fois, &gt; </a:t>
            </a:r>
            <a:r>
              <a:rPr lang="fr-F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du foie  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371E4F5-7BF9-74C4-55FE-E9EAAA209473}"/>
              </a:ext>
            </a:extLst>
          </p:cNvPr>
          <p:cNvCxnSpPr/>
          <p:nvPr/>
        </p:nvCxnSpPr>
        <p:spPr>
          <a:xfrm>
            <a:off x="4802459" y="1583473"/>
            <a:ext cx="0" cy="239379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9449777-9CCF-47C1-874C-D2A5D9225242}"/>
              </a:ext>
            </a:extLst>
          </p:cNvPr>
          <p:cNvSpPr txBox="1">
            <a:spLocks/>
          </p:cNvSpPr>
          <p:nvPr/>
        </p:nvSpPr>
        <p:spPr>
          <a:xfrm>
            <a:off x="-74341" y="1753019"/>
            <a:ext cx="9003247" cy="1185259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rmAutofit fontScale="77500" lnSpcReduction="20000"/>
          </a:bodyPr>
          <a:lstStyle>
            <a:lvl1pPr lvl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spcAft>
                <a:spcPts val="1200"/>
              </a:spcAft>
            </a:pPr>
            <a:r>
              <a:rPr lang="fr-FR" sz="5000" dirty="0">
                <a:solidFill>
                  <a:srgbClr val="0070C0"/>
                </a:solidFill>
                <a:latin typeface="Impact" panose="020B0806030902050204" pitchFamily="34" charset="0"/>
              </a:rPr>
              <a:t>Merci de votre attention</a:t>
            </a:r>
            <a:br>
              <a:rPr lang="fr-FR" sz="5000" dirty="0">
                <a:solidFill>
                  <a:srgbClr val="0070C0"/>
                </a:solidFill>
                <a:latin typeface="Impact" panose="020B0806030902050204" pitchFamily="34" charset="0"/>
              </a:rPr>
            </a:br>
            <a:endParaRPr lang="fr-FR" sz="5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0CFA802-FEC0-4CF9-8B1C-AA6241C099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993">
            <a:off x="612066" y="2320850"/>
            <a:ext cx="1692000" cy="16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F3FCB1-EE49-451B-8F27-3F017E24E70D}"/>
              </a:ext>
            </a:extLst>
          </p:cNvPr>
          <p:cNvSpPr/>
          <p:nvPr/>
        </p:nvSpPr>
        <p:spPr>
          <a:xfrm>
            <a:off x="0" y="4680857"/>
            <a:ext cx="9144000" cy="4571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501FAE-5EE9-410D-9A5A-838C97AF21B3}"/>
              </a:ext>
            </a:extLst>
          </p:cNvPr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Picture 8" descr="Aucune description de photo disponible.">
            <a:extLst>
              <a:ext uri="{FF2B5EF4-FFF2-40B4-BE49-F238E27FC236}">
                <a16:creationId xmlns:a16="http://schemas.microsoft.com/office/drawing/2014/main" id="{8D7CCDC6-7C44-C50F-E627-76B916C68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75" y="2198818"/>
            <a:ext cx="2077020" cy="213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806853-3A22-52A6-3E83-2406FEAAD8F5}"/>
              </a:ext>
            </a:extLst>
          </p:cNvPr>
          <p:cNvSpPr/>
          <p:nvPr/>
        </p:nvSpPr>
        <p:spPr>
          <a:xfrm>
            <a:off x="788020" y="996176"/>
            <a:ext cx="7738946" cy="40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89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Définition</a:t>
            </a:r>
            <a:endParaRPr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84721" y="1345857"/>
            <a:ext cx="8268626" cy="27057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1080000" algn="just" rtl="0">
              <a:spcBef>
                <a:spcPts val="0"/>
              </a:spcBef>
              <a:spcAft>
                <a:spcPts val="0"/>
              </a:spcAft>
              <a:buNone/>
            </a:pPr>
            <a:endParaRPr lang="fr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-1080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 i="1" dirty="0">
                <a:latin typeface="Arial" panose="020B0604020202020204" pitchFamily="34" charset="0"/>
                <a:cs typeface="Arial" panose="020B0604020202020204" pitchFamily="34" charset="0"/>
              </a:rPr>
              <a:t>Absence de fermeture de la paroi abdominale avec extériorisation d’au moins une partie du foie protégée par un sac.</a:t>
            </a:r>
            <a:endParaRPr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ts val="1800"/>
              <a:buFont typeface="Wingdings" panose="05000000000000000000" pitchFamily="2" charset="2"/>
              <a:buChar char="§"/>
            </a:pPr>
            <a:r>
              <a:rPr lang="fr" sz="2200" dirty="0">
                <a:latin typeface="Arial" panose="020B0604020202020204" pitchFamily="34" charset="0"/>
                <a:cs typeface="Arial" panose="020B0604020202020204" pitchFamily="34" charset="0"/>
              </a:rPr>
              <a:t>Disproportion </a:t>
            </a:r>
            <a:r>
              <a:rPr lang="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viscéro-abdominale</a:t>
            </a:r>
            <a:r>
              <a:rPr lang="fr" sz="2200" dirty="0">
                <a:latin typeface="Arial" panose="020B0604020202020204" pitchFamily="34" charset="0"/>
                <a:cs typeface="Arial" panose="020B0604020202020204" pitchFamily="34" charset="0"/>
              </a:rPr>
              <a:t> importante </a:t>
            </a: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0" algn="l" rtl="0">
              <a:lnSpc>
                <a:spcPct val="150000"/>
              </a:lnSpc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r>
              <a:rPr lang="fr" sz="2200" dirty="0">
                <a:latin typeface="Arial" panose="020B0604020202020204" pitchFamily="34" charset="0"/>
                <a:cs typeface="Arial" panose="020B0604020202020204" pitchFamily="34" charset="0"/>
              </a:rPr>
              <a:t>Taux plus élevés de </a:t>
            </a:r>
            <a:r>
              <a:rPr lang="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mortalité</a:t>
            </a:r>
            <a:r>
              <a:rPr lang="fr" sz="2200" dirty="0">
                <a:latin typeface="Arial" panose="020B0604020202020204" pitchFamily="34" charset="0"/>
                <a:cs typeface="Arial" panose="020B0604020202020204" pitchFamily="34" charset="0"/>
              </a:rPr>
              <a:t> et de </a:t>
            </a:r>
            <a:r>
              <a:rPr lang="f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morbidité</a:t>
            </a:r>
            <a:r>
              <a:rPr lang="fr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0" lvl="0" algn="l" rtl="0">
              <a:lnSpc>
                <a:spcPct val="150000"/>
              </a:lnSpc>
              <a:spcBef>
                <a:spcPts val="0"/>
              </a:spcBef>
              <a:buSzPts val="1800"/>
              <a:buFont typeface="Wingdings" panose="05000000000000000000" pitchFamily="2" charset="2"/>
              <a:buChar char="§"/>
            </a:pPr>
            <a:endParaRPr lang="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" sz="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Wagner JP &amp; al. Paint and Wait management of giant omphaloceles. S Pediatric Surgery 2019</a:t>
            </a:r>
            <a:endParaRPr sz="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F2E4582-4C67-285A-3899-793766625E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2</a:t>
            </a:fld>
            <a:endParaRPr lang="fr-FR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 +</a:t>
            </a:r>
            <a:endParaRPr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78606" y="1665249"/>
            <a:ext cx="5598446" cy="2903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66"/>
              </a:buClr>
              <a:buSzPts val="2600"/>
              <a:buNone/>
            </a:pPr>
            <a:endParaRPr sz="2200" dirty="0">
              <a:solidFill>
                <a:srgbClr val="0033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 sz="22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⇒</a:t>
            </a:r>
            <a:r>
              <a:rPr lang="fr" sz="2200" dirty="0">
                <a:solidFill>
                  <a:srgbClr val="00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Diagnostic + à partir de </a:t>
            </a:r>
            <a:r>
              <a:rPr lang="fr" sz="2200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12 SA</a:t>
            </a:r>
            <a:endParaRPr sz="2200" dirty="0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2200" dirty="0">
              <a:solidFill>
                <a:srgbClr val="0033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fr" sz="2200" dirty="0">
                <a:solidFill>
                  <a:srgbClr val="00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Coelosomie supérieure (cordon en bas)</a:t>
            </a:r>
            <a:endParaRPr sz="2200" dirty="0">
              <a:solidFill>
                <a:srgbClr val="0033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29093" y="1434791"/>
            <a:ext cx="2867456" cy="31340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AB960CD-A483-0964-3D35-3034A41803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3</a:t>
            </a:fld>
            <a:endParaRPr lang="fr-F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endParaRPr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992821"/>
            <a:ext cx="8520600" cy="43774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 dirty="0">
                <a:latin typeface="Arial" panose="020B0604020202020204" pitchFamily="34" charset="0"/>
                <a:cs typeface="Arial" panose="020B0604020202020204" pitchFamily="34" charset="0"/>
              </a:rPr>
              <a:t>Omphalocèle 1/3000 à 10000 naissances</a:t>
            </a:r>
            <a:r>
              <a:rPr lang="fr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" sz="2000" dirty="0">
                <a:latin typeface="Arial" panose="020B0604020202020204" pitchFamily="34" charset="0"/>
                <a:cs typeface="Arial" panose="020B0604020202020204" pitchFamily="34" charset="0"/>
              </a:rPr>
              <a:t>(hernie diaphragmatique 1/3500).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fr" sz="2000" dirty="0">
                <a:latin typeface="Arial" panose="020B0604020202020204" pitchFamily="34" charset="0"/>
                <a:cs typeface="Arial" panose="020B0604020202020204" pitchFamily="34" charset="0"/>
              </a:rPr>
              <a:t>Incidence des omphalocèles géantes 10 à 15% des omphalocèles. 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4200"/>
              </a:spcBef>
              <a:spcAft>
                <a:spcPts val="0"/>
              </a:spcAft>
              <a:buNone/>
            </a:pPr>
            <a:r>
              <a:rPr lang="fr" sz="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McNair &amp;al. Caring for the newborn with an omphalocele. Neonatal Netw 25, 319–327 (2006).</a:t>
            </a:r>
            <a:endParaRPr sz="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E1E0E60-E681-4686-BF51-8CCB3497160C}"/>
              </a:ext>
            </a:extLst>
          </p:cNvPr>
          <p:cNvSpPr/>
          <p:nvPr/>
        </p:nvSpPr>
        <p:spPr>
          <a:xfrm>
            <a:off x="605347" y="3237538"/>
            <a:ext cx="2923200" cy="720000"/>
          </a:xfrm>
          <a:prstGeom prst="roundRect">
            <a:avLst/>
          </a:prstGeom>
          <a:solidFill>
            <a:srgbClr val="003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En moyenne 2 à 3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Hépatocèles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/ an</a:t>
            </a:r>
            <a:endParaRPr lang="fr-FR" sz="20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2D09890-AA31-414A-92F3-23A9EF8C21DF}"/>
              </a:ext>
            </a:extLst>
          </p:cNvPr>
          <p:cNvSpPr/>
          <p:nvPr/>
        </p:nvSpPr>
        <p:spPr>
          <a:xfrm>
            <a:off x="5667834" y="2787803"/>
            <a:ext cx="2921731" cy="720000"/>
          </a:xfrm>
          <a:prstGeom prst="roundRect">
            <a:avLst/>
          </a:prstGeom>
          <a:solidFill>
            <a:srgbClr val="420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10 à 15 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hernies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diaphragmatiques</a:t>
            </a:r>
            <a:r>
              <a:rPr lang="fr-FR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/ an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539DF08-EFE9-4254-8BD1-0CD5C6DC0E8A}"/>
              </a:ext>
            </a:extLst>
          </p:cNvPr>
          <p:cNvSpPr/>
          <p:nvPr/>
        </p:nvSpPr>
        <p:spPr>
          <a:xfrm>
            <a:off x="5667834" y="3814623"/>
            <a:ext cx="2921731" cy="720000"/>
          </a:xfrm>
          <a:prstGeom prst="roundRect">
            <a:avLst/>
          </a:prstGeom>
          <a:solidFill>
            <a:srgbClr val="0A8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5 à 6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omphalocèles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/ an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B5CE1D-A804-421C-BB3B-63468EF29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94" y="2854679"/>
            <a:ext cx="1303229" cy="12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9D081F-2787-DD4E-B44C-D5C64AC9E3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4</a:t>
            </a:fld>
            <a:endParaRPr lang="fr-F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  <a:endParaRPr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l="58668" t="22251" b="23338"/>
          <a:stretch/>
        </p:blipFill>
        <p:spPr>
          <a:xfrm>
            <a:off x="6504878" y="1349829"/>
            <a:ext cx="2493980" cy="33486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4D01939C-D63F-4E7C-B6A4-40AE54B3CA57}"/>
              </a:ext>
            </a:extLst>
          </p:cNvPr>
          <p:cNvSpPr/>
          <p:nvPr/>
        </p:nvSpPr>
        <p:spPr>
          <a:xfrm>
            <a:off x="285768" y="1358577"/>
            <a:ext cx="4608000" cy="90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Morbidité respiratoire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269EB0E-1921-4E69-B7E6-21206D7FBAA2}"/>
              </a:ext>
            </a:extLst>
          </p:cNvPr>
          <p:cNvSpPr/>
          <p:nvPr/>
        </p:nvSpPr>
        <p:spPr>
          <a:xfrm>
            <a:off x="257627" y="2796386"/>
            <a:ext cx="4608000" cy="900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Morbidité digestive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6EEFC19-F068-4E0E-8790-EAAB7D01A9C3}"/>
              </a:ext>
            </a:extLst>
          </p:cNvPr>
          <p:cNvSpPr/>
          <p:nvPr/>
        </p:nvSpPr>
        <p:spPr>
          <a:xfrm>
            <a:off x="257627" y="3525365"/>
            <a:ext cx="4608000" cy="90000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Morbidité motrices</a:t>
            </a:r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2C717598-02D9-4D54-844D-5D340931A757}"/>
              </a:ext>
            </a:extLst>
          </p:cNvPr>
          <p:cNvSpPr/>
          <p:nvPr/>
        </p:nvSpPr>
        <p:spPr>
          <a:xfrm>
            <a:off x="4737458" y="1531901"/>
            <a:ext cx="359764" cy="277960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8C9CC43-DAE4-4705-9DB5-5BEFE70D8D82}"/>
              </a:ext>
            </a:extLst>
          </p:cNvPr>
          <p:cNvSpPr/>
          <p:nvPr/>
        </p:nvSpPr>
        <p:spPr>
          <a:xfrm>
            <a:off x="5152890" y="2505726"/>
            <a:ext cx="1404030" cy="83195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Mortalité           10-25%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7576" y="4475053"/>
            <a:ext cx="5009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err="1">
                <a:solidFill>
                  <a:srgbClr val="0070C0"/>
                </a:solidFill>
              </a:rPr>
              <a:t>Saxena</a:t>
            </a:r>
            <a:r>
              <a:rPr lang="en-US" sz="700" i="1" dirty="0">
                <a:solidFill>
                  <a:srgbClr val="0070C0"/>
                </a:solidFill>
              </a:rPr>
              <a:t> AK, </a:t>
            </a:r>
            <a:r>
              <a:rPr lang="en-US" sz="700" i="1" dirty="0" err="1">
                <a:solidFill>
                  <a:srgbClr val="0070C0"/>
                </a:solidFill>
              </a:rPr>
              <a:t>Raicevic</a:t>
            </a:r>
            <a:r>
              <a:rPr lang="en-US" sz="700" i="1" dirty="0">
                <a:solidFill>
                  <a:srgbClr val="0070C0"/>
                </a:solidFill>
              </a:rPr>
              <a:t> M. Predictors of mortality in neonates with giant </a:t>
            </a:r>
            <a:r>
              <a:rPr lang="en-US" sz="700" i="1" dirty="0" err="1">
                <a:solidFill>
                  <a:srgbClr val="0070C0"/>
                </a:solidFill>
              </a:rPr>
              <a:t>omphaloceles</a:t>
            </a:r>
            <a:r>
              <a:rPr lang="en-US" sz="700" i="1" dirty="0">
                <a:solidFill>
                  <a:srgbClr val="0070C0"/>
                </a:solidFill>
              </a:rPr>
              <a:t>. Minerva </a:t>
            </a:r>
            <a:r>
              <a:rPr lang="en-US" sz="700" i="1" dirty="0" err="1">
                <a:solidFill>
                  <a:srgbClr val="0070C0"/>
                </a:solidFill>
              </a:rPr>
              <a:t>Pediatr</a:t>
            </a:r>
            <a:r>
              <a:rPr lang="en-US" sz="700" i="1" dirty="0">
                <a:solidFill>
                  <a:srgbClr val="0070C0"/>
                </a:solidFill>
              </a:rPr>
              <a:t> 2018</a:t>
            </a:r>
          </a:p>
          <a:p>
            <a:r>
              <a:rPr lang="fr-FR" sz="700" dirty="0" err="1">
                <a:solidFill>
                  <a:srgbClr val="0070C0"/>
                </a:solidFill>
              </a:rPr>
              <a:t>Bicard</a:t>
            </a:r>
            <a:r>
              <a:rPr lang="fr-FR" sz="700" dirty="0">
                <a:solidFill>
                  <a:srgbClr val="0070C0"/>
                </a:solidFill>
              </a:rPr>
              <a:t> &amp; al. </a:t>
            </a:r>
            <a:r>
              <a:rPr lang="en-US" sz="700" dirty="0">
                <a:solidFill>
                  <a:srgbClr val="0070C0"/>
                </a:solidFill>
              </a:rPr>
              <a:t>Prenatally diagnosed giant </a:t>
            </a:r>
            <a:r>
              <a:rPr lang="en-US" sz="700" dirty="0" err="1">
                <a:solidFill>
                  <a:srgbClr val="0070C0"/>
                </a:solidFill>
              </a:rPr>
              <a:t>omphaloceles</a:t>
            </a:r>
            <a:r>
              <a:rPr lang="en-US" sz="700" dirty="0">
                <a:solidFill>
                  <a:srgbClr val="0070C0"/>
                </a:solidFill>
              </a:rPr>
              <a:t>: short- and long-term outcomes</a:t>
            </a:r>
            <a:r>
              <a:rPr lang="fr-FR" sz="700" dirty="0">
                <a:solidFill>
                  <a:srgbClr val="0070C0"/>
                </a:solidFill>
              </a:rPr>
              <a:t>. Prenat </a:t>
            </a:r>
            <a:r>
              <a:rPr lang="fr-FR" sz="700" dirty="0" err="1">
                <a:solidFill>
                  <a:srgbClr val="0070C0"/>
                </a:solidFill>
              </a:rPr>
              <a:t>diag</a:t>
            </a:r>
            <a:r>
              <a:rPr lang="fr-FR" sz="700" dirty="0">
                <a:solidFill>
                  <a:srgbClr val="0070C0"/>
                </a:solidFill>
              </a:rPr>
              <a:t> 2004.</a:t>
            </a:r>
            <a:endParaRPr lang="en-US" sz="700" dirty="0">
              <a:solidFill>
                <a:srgbClr val="0070C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03F7DF5-C69B-08B5-FCA7-FFB18E6A98D9}"/>
              </a:ext>
            </a:extLst>
          </p:cNvPr>
          <p:cNvSpPr/>
          <p:nvPr/>
        </p:nvSpPr>
        <p:spPr>
          <a:xfrm>
            <a:off x="256256" y="2083596"/>
            <a:ext cx="4608000" cy="90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Morbidité Hémodynamique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6B8190-0460-A9FE-51D0-28D4A7ACD8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5</a:t>
            </a:fld>
            <a:endParaRPr lang="fr-F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Morbidités respiratoires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1699" y="1130172"/>
            <a:ext cx="9085061" cy="3731759"/>
          </a:xfrm>
        </p:spPr>
        <p:txBody>
          <a:bodyPr>
            <a:normAutofit fontScale="25000" lnSpcReduction="20000"/>
          </a:bodyPr>
          <a:lstStyle/>
          <a:p>
            <a:endParaRPr lang="fr-FR" sz="900" dirty="0"/>
          </a:p>
          <a:p>
            <a:pPr>
              <a:lnSpc>
                <a:spcPct val="170000"/>
              </a:lnSpc>
            </a:pPr>
            <a:endParaRPr lang="fr-FR" sz="900" dirty="0"/>
          </a:p>
          <a:p>
            <a:pPr marL="114300" indent="0" algn="ctr">
              <a:lnSpc>
                <a:spcPct val="170000"/>
              </a:lnSpc>
              <a:spcAft>
                <a:spcPts val="600"/>
              </a:spcAft>
              <a:buNone/>
            </a:pPr>
            <a:r>
              <a:rPr lang="fr-FR" sz="8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Hypoplasie pulmonaire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Morphologie particulière des poumons </a:t>
            </a:r>
          </a:p>
          <a:p>
            <a:pPr>
              <a:lnSpc>
                <a:spcPct val="170000"/>
              </a:lnSpc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Facteurs prédictifs anténataux:</a:t>
            </a:r>
          </a:p>
          <a:p>
            <a:pPr marL="720000">
              <a:lnSpc>
                <a:spcPct val="170000"/>
              </a:lnSpc>
              <a:buFontTx/>
              <a:buChar char="-"/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Diamètre du thorax                                </a:t>
            </a:r>
            <a:r>
              <a:rPr lang="fr-FR" sz="7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Dimensions du défect</a:t>
            </a:r>
          </a:p>
          <a:p>
            <a:pPr marL="720000">
              <a:lnSpc>
                <a:spcPct val="170000"/>
              </a:lnSpc>
              <a:buFontTx/>
              <a:buChar char="-"/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Thorax-to-</a:t>
            </a:r>
            <a:r>
              <a:rPr lang="fr-FR" sz="8000" dirty="0" err="1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ratio</a:t>
            </a:r>
            <a:r>
              <a:rPr lang="fr-FR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7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7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LHR</a:t>
            </a:r>
            <a:r>
              <a:rPr lang="fr-FR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</a:p>
          <a:p>
            <a:pPr marL="720000">
              <a:lnSpc>
                <a:spcPct val="170000"/>
              </a:lnSpc>
              <a:buFontTx/>
              <a:buChar char="-"/>
            </a:pP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Volume pulmonaire</a:t>
            </a:r>
            <a:r>
              <a:rPr lang="fr-FR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600" dirty="0">
                <a:latin typeface="Arial" panose="020B0604020202020204" pitchFamily="34" charset="0"/>
                <a:cs typeface="Arial" panose="020B0604020202020204" pitchFamily="34" charset="0"/>
              </a:rPr>
              <a:t>(sévère &lt; </a:t>
            </a:r>
            <a:r>
              <a:rPr lang="fr-FR" sz="7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fr-FR" sz="7600" dirty="0">
                <a:latin typeface="Arial" panose="020B0604020202020204" pitchFamily="34" charset="0"/>
                <a:cs typeface="Arial" panose="020B0604020202020204" pitchFamily="34" charset="0"/>
              </a:rPr>
              <a:t>, modéré </a:t>
            </a:r>
            <a:r>
              <a:rPr lang="fr-FR" sz="7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fr-FR" sz="76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sz="7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fr-FR" sz="7600" dirty="0">
                <a:latin typeface="Arial" panose="020B0604020202020204" pitchFamily="34" charset="0"/>
                <a:cs typeface="Arial" panose="020B0604020202020204" pitchFamily="34" charset="0"/>
              </a:rPr>
              <a:t>, léger &gt; </a:t>
            </a:r>
            <a:r>
              <a:rPr lang="fr-FR" sz="7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fr-FR" sz="7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14300" indent="0">
              <a:spcBef>
                <a:spcPts val="400"/>
              </a:spcBef>
              <a:spcAft>
                <a:spcPts val="400"/>
              </a:spcAft>
              <a:buNone/>
            </a:pP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Diemon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al. </a:t>
            </a:r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Thorax-to-head ratio and defect diameter-to-head ratio in giant omphaloceles as predictor for fetal outcome. Arch </a:t>
            </a:r>
            <a:r>
              <a:rPr lang="en-US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gynecol</a:t>
            </a:r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obstet</a:t>
            </a:r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  <a:p>
            <a:pPr marL="114300" indent="0">
              <a:spcAft>
                <a:spcPts val="400"/>
              </a:spcAft>
              <a:buNone/>
            </a:pP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Kamata S,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Usui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Sawai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Nose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Fukuzawa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(2008)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Prenatal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hypoplasia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giant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omphaloceles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 24:107–11</a:t>
            </a:r>
          </a:p>
          <a:p>
            <a:pPr marL="114300" indent="0">
              <a:spcAft>
                <a:spcPts val="400"/>
              </a:spcAft>
              <a:buNone/>
            </a:pP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Danzer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&amp; al. </a:t>
            </a:r>
            <a:r>
              <a:rPr 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early pulmonary function abnormalities in giant omphalocele survivors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</a:t>
            </a:r>
          </a:p>
          <a:p>
            <a:pPr marL="114300" indent="0">
              <a:spcAft>
                <a:spcPts val="400"/>
              </a:spcAft>
              <a:buNone/>
            </a:pP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Danzer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&amp; al.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Predictingneonatal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outcomesin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infants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giantomphaloceleusing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prenatal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magneticresonanceimagingcalculatedobserved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‐to‐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expectedfetal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volumes.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Prenatal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fr-FR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n-US" sz="2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fr-FR" sz="9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A5F0F6-417F-2F0A-3971-1EBB96E5D6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6</a:t>
            </a:fld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70997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Morbidités respiratoires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962D17-ADE8-F1BB-B22D-4750A274ED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7</a:t>
            </a:fld>
            <a:endParaRPr lang="fr-FR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FAF3E5-0BB9-8152-694A-A1CC7773F42A}"/>
              </a:ext>
            </a:extLst>
          </p:cNvPr>
          <p:cNvSpPr/>
          <p:nvPr/>
        </p:nvSpPr>
        <p:spPr>
          <a:xfrm>
            <a:off x="512263" y="1501698"/>
            <a:ext cx="3862058" cy="28658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3EFED2-AA9A-E4BB-92E7-5EA5106E753D}"/>
              </a:ext>
            </a:extLst>
          </p:cNvPr>
          <p:cNvSpPr/>
          <p:nvPr/>
        </p:nvSpPr>
        <p:spPr>
          <a:xfrm>
            <a:off x="512263" y="1501698"/>
            <a:ext cx="3862058" cy="572700"/>
          </a:xfrm>
          <a:prstGeom prst="rect">
            <a:avLst/>
          </a:prstGeom>
          <a:solidFill>
            <a:srgbClr val="4199DB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terme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C0C51B-4E20-FE4F-9690-6FF1BBD8CC30}"/>
              </a:ext>
            </a:extLst>
          </p:cNvPr>
          <p:cNvSpPr txBox="1"/>
          <p:nvPr/>
        </p:nvSpPr>
        <p:spPr>
          <a:xfrm>
            <a:off x="609602" y="2341906"/>
            <a:ext cx="35640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Syndrome restrictif </a:t>
            </a:r>
          </a:p>
          <a:p>
            <a:pPr marL="342900" indent="-342900" algn="just">
              <a:spcAft>
                <a:spcPts val="18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Réduction de la compliance pulmonaire</a:t>
            </a:r>
          </a:p>
          <a:p>
            <a:pPr marL="342900" indent="-342900" algn="just">
              <a:spcAft>
                <a:spcPts val="12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Hyperréactivité bronchique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DA2FB8-B274-0869-B442-14CA8554B5A7}"/>
              </a:ext>
            </a:extLst>
          </p:cNvPr>
          <p:cNvSpPr/>
          <p:nvPr/>
        </p:nvSpPr>
        <p:spPr>
          <a:xfrm>
            <a:off x="4798723" y="1505418"/>
            <a:ext cx="3862058" cy="28658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893A2C-A28B-E33C-3889-CD72FBEB9F3F}"/>
              </a:ext>
            </a:extLst>
          </p:cNvPr>
          <p:cNvSpPr/>
          <p:nvPr/>
        </p:nvSpPr>
        <p:spPr>
          <a:xfrm>
            <a:off x="4798723" y="1505418"/>
            <a:ext cx="3862058" cy="572700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terme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C53DD9E-20B3-AA86-809B-B61AC9F7EF39}"/>
              </a:ext>
            </a:extLst>
          </p:cNvPr>
          <p:cNvSpPr txBox="1"/>
          <p:nvPr/>
        </p:nvSpPr>
        <p:spPr>
          <a:xfrm>
            <a:off x="4806157" y="2338192"/>
            <a:ext cx="386205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Asthme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Infections récidivantes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Maladie respiratoire chronique</a:t>
            </a: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1900" dirty="0">
                <a:latin typeface="Arial" panose="020B0604020202020204" pitchFamily="34" charset="0"/>
                <a:cs typeface="Arial" panose="020B0604020202020204" pitchFamily="34" charset="0"/>
              </a:rPr>
              <a:t>broncho malacie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A6E078D-C79F-1A2E-6C70-F32A500250D9}"/>
              </a:ext>
            </a:extLst>
          </p:cNvPr>
          <p:cNvSpPr txBox="1"/>
          <p:nvPr/>
        </p:nvSpPr>
        <p:spPr>
          <a:xfrm>
            <a:off x="512263" y="4416748"/>
            <a:ext cx="8119473" cy="359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Aft>
                <a:spcPts val="400"/>
              </a:spcAft>
              <a:buNone/>
            </a:pPr>
            <a:r>
              <a:rPr lang="fr-FR" sz="7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Danzer</a:t>
            </a:r>
            <a:r>
              <a:rPr lang="fr-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&amp; al. </a:t>
            </a:r>
            <a:r>
              <a:rPr lang="en-US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of early pulmonary function abnormalities in giant omphalocele survivors</a:t>
            </a:r>
            <a:r>
              <a:rPr lang="fr-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fr-FR" sz="7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fr-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fr-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2012.</a:t>
            </a:r>
          </a:p>
          <a:p>
            <a:pPr marL="114300" indent="0">
              <a:buNone/>
            </a:pP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Partridge EA, Hanna BD,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Panitch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HB, et al.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hypertension in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giant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omphalocele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infants. J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2014;49:1767–70.</a:t>
            </a:r>
            <a:endParaRPr lang="fr-FR" sz="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27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HTAP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3739" y="1308409"/>
            <a:ext cx="8520600" cy="44604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Incidence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Associée à une morbidité et une mortalité importante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Début progressif à partir de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J7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 vie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Mécanismes: inconnu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fr-FR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spcBef>
                <a:spcPts val="1800"/>
              </a:spcBef>
              <a:buNone/>
            </a:pPr>
            <a:r>
              <a:rPr lang="fr-FR" sz="7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Patridge</a:t>
            </a:r>
            <a:r>
              <a:rPr lang="fr-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al. </a:t>
            </a:r>
            <a:r>
              <a:rPr lang="fr-FR" sz="7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Pulmonary</a:t>
            </a:r>
            <a:r>
              <a:rPr lang="fr-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 in </a:t>
            </a:r>
            <a:r>
              <a:rPr lang="fr-FR" sz="7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giant</a:t>
            </a:r>
            <a:r>
              <a:rPr lang="fr-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omphalocele</a:t>
            </a:r>
            <a:r>
              <a:rPr lang="fr-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infants. J </a:t>
            </a:r>
            <a:r>
              <a:rPr lang="fr-FR" sz="7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r>
              <a:rPr lang="fr-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fr-FR" sz="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</a:t>
            </a:r>
          </a:p>
          <a:p>
            <a:pPr marL="11430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D0D2E9-9932-7362-F8AE-32E532E580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8</a:t>
            </a:fld>
            <a:endParaRPr lang="fr-FR" b="1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11882A5-AB6B-9189-3630-E3CBE7F1BD47}"/>
              </a:ext>
            </a:extLst>
          </p:cNvPr>
          <p:cNvSpPr/>
          <p:nvPr/>
        </p:nvSpPr>
        <p:spPr>
          <a:xfrm>
            <a:off x="3687851" y="3427141"/>
            <a:ext cx="2222810" cy="724928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Hypothèses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4C6C64D-E8A2-E95B-0271-E88A99D8E036}"/>
              </a:ext>
            </a:extLst>
          </p:cNvPr>
          <p:cNvSpPr txBox="1"/>
          <p:nvPr/>
        </p:nvSpPr>
        <p:spPr>
          <a:xfrm>
            <a:off x="783765" y="3486277"/>
            <a:ext cx="4572000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fr-FR" dirty="0">
                <a:solidFill>
                  <a:srgbClr val="4C00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Hypoplasie pulmonaire,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fr-FR" dirty="0">
                <a:solidFill>
                  <a:srgbClr val="4C00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(Pas de relation)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F10BC27-DA4E-F64B-92F2-C764CC983352}"/>
              </a:ext>
            </a:extLst>
          </p:cNvPr>
          <p:cNvSpPr txBox="1"/>
          <p:nvPr/>
        </p:nvSpPr>
        <p:spPr>
          <a:xfrm>
            <a:off x="3691052" y="425614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Dystrophie vasculaire</a:t>
            </a:r>
            <a:endParaRPr lang="fr-FR" dirty="0">
              <a:solidFill>
                <a:srgbClr val="9933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C8F8171-0D56-4FA8-E02A-7EFC2E93DC54}"/>
              </a:ext>
            </a:extLst>
          </p:cNvPr>
          <p:cNvSpPr txBox="1"/>
          <p:nvPr/>
        </p:nvSpPr>
        <p:spPr>
          <a:xfrm>
            <a:off x="6067830" y="3480249"/>
            <a:ext cx="3166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Agression de la ventilation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4889DF-B750-6EC0-E1CF-9C1C5ED35AB9}"/>
              </a:ext>
            </a:extLst>
          </p:cNvPr>
          <p:cNvSpPr txBox="1"/>
          <p:nvPr/>
        </p:nvSpPr>
        <p:spPr>
          <a:xfrm>
            <a:off x="3972988" y="3005771"/>
            <a:ext cx="2922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Inflammation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5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Morbidités digestives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0644" y="1487006"/>
            <a:ext cx="7397512" cy="3416400"/>
          </a:xfrm>
        </p:spPr>
        <p:txBody>
          <a:bodyPr>
            <a:normAutofit/>
          </a:bodyPr>
          <a:lstStyle/>
          <a:p>
            <a:pPr marL="342900" lvl="0" algn="just">
              <a:lnSpc>
                <a:spcPct val="150000"/>
              </a:lnSpc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RGO associé à une œsophagite: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des omphalocèles (plus important avec les hépatocèles)	</a:t>
            </a:r>
          </a:p>
          <a:p>
            <a:pPr marL="342900"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Recours au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Nissen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des omphalocèles</a:t>
            </a:r>
          </a:p>
          <a:p>
            <a:pPr marL="342900" lv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SzPct val="80000"/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Troubles de l’oralité</a:t>
            </a:r>
          </a:p>
          <a:p>
            <a:pPr marL="0" lvl="0" indent="0" algn="just">
              <a:spcBef>
                <a:spcPts val="3000"/>
              </a:spcBef>
              <a:buNone/>
            </a:pP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Koivusalo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A, Rintala R, Lindahl H.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Gastroesophageal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reflux in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congenital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abdominal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defects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700" i="1" dirty="0" err="1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fr-FR" sz="700" i="1" dirty="0">
                <a:solidFill>
                  <a:srgbClr val="0070C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1999;34:1127–9.</a:t>
            </a:r>
            <a:endParaRPr lang="fr-FR" sz="7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1B8E34-9A8A-8131-EA5E-A414343FFD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b="1" smtClean="0"/>
              <a:t>9</a:t>
            </a:fld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0213217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938</TotalTime>
  <Words>795</Words>
  <Application>Microsoft Office PowerPoint</Application>
  <PresentationFormat>Affichage à l'écran (16:9)</PresentationFormat>
  <Paragraphs>129</Paragraphs>
  <Slides>14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Impact</vt:lpstr>
      <vt:lpstr>Wingdings</vt:lpstr>
      <vt:lpstr>Rétrospective</vt:lpstr>
      <vt:lpstr>Omphalo-Hépatocèles</vt:lpstr>
      <vt:lpstr>Définition</vt:lpstr>
      <vt:lpstr>Diagnostic +</vt:lpstr>
      <vt:lpstr>Incidence</vt:lpstr>
      <vt:lpstr>Complications</vt:lpstr>
      <vt:lpstr>Morbidités respiratoires</vt:lpstr>
      <vt:lpstr>Morbidités respiratoires</vt:lpstr>
      <vt:lpstr>HTAP</vt:lpstr>
      <vt:lpstr>Morbidités digestives</vt:lpstr>
      <vt:lpstr>PEC Chirurgicale</vt:lpstr>
      <vt:lpstr>Projets en cours</vt:lpstr>
      <vt:lpstr>Orphanet</vt:lpstr>
      <vt:lpstr>Orphanet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Hépatocèle</dc:title>
  <dc:creator>BOUKHRIS Mohamed Riadh</dc:creator>
  <cp:lastModifiedBy>Mohamed Riadh BOUKHRIS</cp:lastModifiedBy>
  <cp:revision>74</cp:revision>
  <dcterms:modified xsi:type="dcterms:W3CDTF">2023-06-11T18:05:28Z</dcterms:modified>
</cp:coreProperties>
</file>