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9"/>
  </p:notesMasterIdLst>
  <p:sldIdLst>
    <p:sldId id="258" r:id="rId3"/>
    <p:sldId id="259" r:id="rId4"/>
    <p:sldId id="265" r:id="rId5"/>
    <p:sldId id="267" r:id="rId6"/>
    <p:sldId id="264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FF1227-E8AE-4026-8D4B-B58DD62166EB}" v="1" dt="2023-06-11T21:17:23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en MUR" userId="bfa680db323a93c8" providerId="LiveId" clId="{F6FF1227-E8AE-4026-8D4B-B58DD62166EB}"/>
    <pc:docChg chg="undo custSel addSld modSld">
      <pc:chgData name="Sebastien MUR" userId="bfa680db323a93c8" providerId="LiveId" clId="{F6FF1227-E8AE-4026-8D4B-B58DD62166EB}" dt="2023-06-11T21:17:51.302" v="13" actId="20577"/>
      <pc:docMkLst>
        <pc:docMk/>
      </pc:docMkLst>
      <pc:sldChg chg="modSp mod">
        <pc:chgData name="Sebastien MUR" userId="bfa680db323a93c8" providerId="LiveId" clId="{F6FF1227-E8AE-4026-8D4B-B58DD62166EB}" dt="2023-06-11T21:17:51.302" v="13" actId="20577"/>
        <pc:sldMkLst>
          <pc:docMk/>
          <pc:sldMk cId="562969470" sldId="259"/>
        </pc:sldMkLst>
        <pc:spChg chg="mod">
          <ac:chgData name="Sebastien MUR" userId="bfa680db323a93c8" providerId="LiveId" clId="{F6FF1227-E8AE-4026-8D4B-B58DD62166EB}" dt="2023-06-11T21:17:51.302" v="13" actId="20577"/>
          <ac:spMkLst>
            <pc:docMk/>
            <pc:sldMk cId="562969470" sldId="259"/>
            <ac:spMk id="3" creationId="{00000000-0000-0000-0000-000000000000}"/>
          </ac:spMkLst>
        </pc:spChg>
      </pc:sldChg>
      <pc:sldChg chg="modSp add mod">
        <pc:chgData name="Sebastien MUR" userId="bfa680db323a93c8" providerId="LiveId" clId="{F6FF1227-E8AE-4026-8D4B-B58DD62166EB}" dt="2023-06-11T21:17:33.873" v="5" actId="403"/>
        <pc:sldMkLst>
          <pc:docMk/>
          <pc:sldMk cId="309954022" sldId="264"/>
        </pc:sldMkLst>
        <pc:spChg chg="mod">
          <ac:chgData name="Sebastien MUR" userId="bfa680db323a93c8" providerId="LiveId" clId="{F6FF1227-E8AE-4026-8D4B-B58DD62166EB}" dt="2023-06-11T21:17:33.873" v="5" actId="403"/>
          <ac:spMkLst>
            <pc:docMk/>
            <pc:sldMk cId="309954022" sldId="264"/>
            <ac:spMk id="4" creationId="{E1177374-29C9-AA15-559C-EE004A963709}"/>
          </ac:spMkLst>
        </pc:spChg>
      </pc:sldChg>
      <pc:sldChg chg="addSp delSp mod">
        <pc:chgData name="Sebastien MUR" userId="bfa680db323a93c8" providerId="LiveId" clId="{F6FF1227-E8AE-4026-8D4B-B58DD62166EB}" dt="2023-06-11T21:17:02.675" v="3" actId="22"/>
        <pc:sldMkLst>
          <pc:docMk/>
          <pc:sldMk cId="3577020541" sldId="267"/>
        </pc:sldMkLst>
        <pc:picChg chg="add del">
          <ac:chgData name="Sebastien MUR" userId="bfa680db323a93c8" providerId="LiveId" clId="{F6FF1227-E8AE-4026-8D4B-B58DD62166EB}" dt="2023-06-11T21:16:52.448" v="1" actId="22"/>
          <ac:picMkLst>
            <pc:docMk/>
            <pc:sldMk cId="3577020541" sldId="267"/>
            <ac:picMk id="7" creationId="{A0F2F0D3-49A0-E1C1-4673-A21F11180F5D}"/>
          </ac:picMkLst>
        </pc:picChg>
        <pc:picChg chg="add del">
          <ac:chgData name="Sebastien MUR" userId="bfa680db323a93c8" providerId="LiveId" clId="{F6FF1227-E8AE-4026-8D4B-B58DD62166EB}" dt="2023-06-11T21:17:02.675" v="3" actId="22"/>
          <ac:picMkLst>
            <pc:docMk/>
            <pc:sldMk cId="3577020541" sldId="267"/>
            <ac:picMk id="9" creationId="{E089DB38-9F34-74D6-A128-E012E3CDCD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190FB-A096-41D3-9CD9-FEB02C87AB60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7C717-37B1-4973-9839-F6239D97E6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16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3F73D97-5B75-4C0D-ABCA-0B4C2F629677}" type="datetimeFigureOut">
              <a:rPr lang="fr-FR" smtClean="0">
                <a:solidFill>
                  <a:prstClr val="white">
                    <a:alpha val="60000"/>
                  </a:prstClr>
                </a:solidFill>
              </a:rPr>
              <a:pPr/>
              <a:t>11/06/2023</a:t>
            </a:fld>
            <a:endParaRPr lang="fr-F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1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5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24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1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7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7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9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01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8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3F73D97-5B75-4C0D-ABCA-0B4C2F629677}" type="datetimeFigureOut">
              <a:rPr lang="fr-FR" smtClean="0">
                <a:solidFill>
                  <a:prstClr val="white">
                    <a:alpha val="60000"/>
                  </a:prstClr>
                </a:solidFill>
              </a:rPr>
              <a:pPr/>
              <a:t>11/06/2023</a:t>
            </a:fld>
            <a:endParaRPr lang="fr-F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9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4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89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1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4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51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10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1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61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86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42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7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6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70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9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21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47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06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2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3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4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5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3F73D97-5B75-4C0D-ABCA-0B4C2F629677}" type="datetimeFigureOut">
              <a:rPr lang="fr-FR" smtClean="0">
                <a:solidFill>
                  <a:srgbClr val="B31166"/>
                </a:solidFill>
              </a:rPr>
              <a:pPr/>
              <a:t>11/06/2023</a:t>
            </a:fld>
            <a:endParaRPr lang="fr-FR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>
              <a:solidFill>
                <a:srgbClr val="B311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AA8EB18-D015-4837-AD44-51F1CF79B52F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71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fif"/><Relationship Id="rId7" Type="http://schemas.openxmlformats.org/officeDocument/2006/relationships/image" Target="../media/image1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image" Target="../media/image15.jfif"/><Relationship Id="rId10" Type="http://schemas.openxmlformats.org/officeDocument/2006/relationships/image" Target="../media/image7.jpg"/><Relationship Id="rId4" Type="http://schemas.openxmlformats.org/officeDocument/2006/relationships/image" Target="../media/image14.jfif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70416" y="1308957"/>
            <a:ext cx="8825658" cy="2124169"/>
          </a:xfrm>
        </p:spPr>
        <p:txBody>
          <a:bodyPr/>
          <a:lstStyle/>
          <a:p>
            <a:pPr algn="ctr"/>
            <a:r>
              <a:rPr lang="fr-FR" sz="3600" b="1" dirty="0"/>
              <a:t> Etude CHIC :</a:t>
            </a:r>
            <a:br>
              <a:rPr lang="fr-FR" sz="3600" b="1" dirty="0"/>
            </a:br>
            <a:br>
              <a:rPr lang="fr-FR" sz="3600" b="1" dirty="0"/>
            </a:br>
            <a:r>
              <a:rPr lang="fr-FR" sz="3600" b="1" dirty="0"/>
              <a:t>Quelles nouvelles?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/>
          <a:stretch/>
        </p:blipFill>
        <p:spPr>
          <a:xfrm>
            <a:off x="411089" y="5604977"/>
            <a:ext cx="1359327" cy="99951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8452112" y="5601867"/>
            <a:ext cx="1500175" cy="1238125"/>
            <a:chOff x="9144" y="5489446"/>
            <a:chExt cx="1522542" cy="1292355"/>
          </a:xfrm>
        </p:grpSpPr>
        <p:sp>
          <p:nvSpPr>
            <p:cNvPr id="8" name="Rectangle 7"/>
            <p:cNvSpPr/>
            <p:nvPr/>
          </p:nvSpPr>
          <p:spPr>
            <a:xfrm>
              <a:off x="9144" y="5489446"/>
              <a:ext cx="1522542" cy="1292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98" y="5534607"/>
              <a:ext cx="1015626" cy="1027745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7515" r="11084" b="14013"/>
          <a:stretch/>
        </p:blipFill>
        <p:spPr>
          <a:xfrm>
            <a:off x="1858219" y="5605023"/>
            <a:ext cx="1946266" cy="103308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25020" r="18666" b="23256"/>
          <a:stretch/>
        </p:blipFill>
        <p:spPr>
          <a:xfrm>
            <a:off x="3887735" y="5601867"/>
            <a:ext cx="2221993" cy="111493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9" t="16310" r="11355" b="22013"/>
          <a:stretch/>
        </p:blipFill>
        <p:spPr>
          <a:xfrm>
            <a:off x="6181015" y="5605022"/>
            <a:ext cx="2199810" cy="10330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27791" r="1452" b="27915"/>
          <a:stretch/>
        </p:blipFill>
        <p:spPr>
          <a:xfrm>
            <a:off x="10035537" y="5601867"/>
            <a:ext cx="1729292" cy="822959"/>
          </a:xfrm>
          <a:prstGeom prst="rect">
            <a:avLst/>
          </a:prstGeom>
        </p:spPr>
      </p:pic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1663256" y="5118333"/>
            <a:ext cx="9035518" cy="86142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Journées Nationales </a:t>
            </a:r>
            <a:r>
              <a:rPr lang="fr-FR" dirty="0" err="1"/>
              <a:t>hcd</a:t>
            </a:r>
            <a:r>
              <a:rPr lang="fr-FR" dirty="0"/>
              <a:t> 2023</a:t>
            </a:r>
            <a:endParaRPr lang="fr-FR" sz="1600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10471" b="6388"/>
          <a:stretch/>
        </p:blipFill>
        <p:spPr>
          <a:xfrm>
            <a:off x="10287000" y="231510"/>
            <a:ext cx="1444752" cy="74215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8A9811F-E6AA-4524-914F-7D61CD4782FE}"/>
              </a:ext>
            </a:extLst>
          </p:cNvPr>
          <p:cNvSpPr txBox="1"/>
          <p:nvPr/>
        </p:nvSpPr>
        <p:spPr>
          <a:xfrm>
            <a:off x="1495456" y="3684109"/>
            <a:ext cx="9100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solidFill>
                  <a:schemeClr val="bg1"/>
                </a:solidFill>
              </a:rPr>
              <a:t>S MUR, T RAKZA,  I BUNKER, E KERMORVANT, O BRISSAUD, P TOURNEUX, M LEVY,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LAUDOUAR Q, S BLANC, G CAMBONIE, A BEUCHEE, F BOUBRED, A DESRUMAUX, A RENAULT,          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N WESTLINCK,  F FLAMEIN, C ROUSSET, 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L STORME </a:t>
            </a:r>
          </a:p>
        </p:txBody>
      </p:sp>
    </p:spTree>
    <p:extLst>
      <p:ext uri="{BB962C8B-B14F-4D97-AF65-F5344CB8AC3E}">
        <p14:creationId xmlns:p14="http://schemas.microsoft.com/office/powerpoint/2010/main" val="124088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20752" y="895440"/>
            <a:ext cx="8761413" cy="706964"/>
          </a:xfrm>
        </p:spPr>
        <p:txBody>
          <a:bodyPr/>
          <a:lstStyle/>
          <a:p>
            <a:r>
              <a:rPr lang="fr-FR" b="1" dirty="0"/>
              <a:t>Etude CHIC</a:t>
            </a:r>
          </a:p>
        </p:txBody>
      </p:sp>
      <p:sp>
        <p:nvSpPr>
          <p:cNvPr id="15" name="Sous-titre 2"/>
          <p:cNvSpPr>
            <a:spLocks noGrp="1"/>
          </p:cNvSpPr>
          <p:nvPr>
            <p:ph idx="1"/>
          </p:nvPr>
        </p:nvSpPr>
        <p:spPr>
          <a:xfrm>
            <a:off x="476801" y="2561681"/>
            <a:ext cx="5878170" cy="350149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endParaRPr lang="fr-FR" sz="1600" b="1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fr-FR" sz="1600" b="1" dirty="0"/>
              <a:t>Effet de la réanimation à cordon intact sur l’adaptation à la naissance chez les enfants porteurs de HCD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fr-FR" sz="1600" b="1" dirty="0"/>
              <a:t>13 centres participants en France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fr-FR" sz="1600" b="1" dirty="0"/>
              <a:t>3 nouvelles ouvertures en 2022</a:t>
            </a:r>
          </a:p>
          <a:p>
            <a:pPr marL="0" indent="0" algn="ctr">
              <a:buNone/>
            </a:pPr>
            <a:r>
              <a:rPr lang="fr-FR" sz="1600" b="1" dirty="0"/>
              <a:t>Trousseau, Robert Debré et Grenoble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fr-FR" sz="1600" b="1" dirty="0"/>
              <a:t>1 ouverture prochaine : Toulouse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10471" b="6388"/>
          <a:stretch/>
        </p:blipFill>
        <p:spPr>
          <a:xfrm>
            <a:off x="10287000" y="231510"/>
            <a:ext cx="1444752" cy="742158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5970492" y="1501651"/>
            <a:ext cx="5530437" cy="4334696"/>
            <a:chOff x="430207" y="648658"/>
            <a:chExt cx="6971198" cy="5757573"/>
          </a:xfrm>
        </p:grpSpPr>
        <p:grpSp>
          <p:nvGrpSpPr>
            <p:cNvPr id="7" name="Groupe 6"/>
            <p:cNvGrpSpPr/>
            <p:nvPr/>
          </p:nvGrpSpPr>
          <p:grpSpPr>
            <a:xfrm>
              <a:off x="430207" y="648658"/>
              <a:ext cx="6971198" cy="5757573"/>
              <a:chOff x="552977" y="416963"/>
              <a:chExt cx="7552113" cy="6237374"/>
            </a:xfrm>
          </p:grpSpPr>
          <p:pic>
            <p:nvPicPr>
              <p:cNvPr id="38" name="Image 3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2" t="5949" r="18957" b="2973"/>
              <a:stretch/>
            </p:blipFill>
            <p:spPr>
              <a:xfrm>
                <a:off x="1124549" y="416963"/>
                <a:ext cx="6980541" cy="6237374"/>
              </a:xfrm>
              <a:prstGeom prst="rect">
                <a:avLst/>
              </a:prstGeom>
            </p:spPr>
          </p:pic>
          <p:sp>
            <p:nvSpPr>
              <p:cNvPr id="39" name="ZoneTexte 38"/>
              <p:cNvSpPr txBox="1"/>
              <p:nvPr/>
            </p:nvSpPr>
            <p:spPr>
              <a:xfrm>
                <a:off x="2286000" y="5029199"/>
                <a:ext cx="965890" cy="284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8" dirty="0"/>
                  <a:t>Guadeloupe</a:t>
                </a: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552977" y="5029199"/>
                <a:ext cx="901636" cy="284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8" dirty="0"/>
                  <a:t>Martinique</a:t>
                </a:r>
              </a:p>
            </p:txBody>
          </p:sp>
        </p:grpSp>
        <p:sp>
          <p:nvSpPr>
            <p:cNvPr id="10" name="Ellipse 9"/>
            <p:cNvSpPr/>
            <p:nvPr/>
          </p:nvSpPr>
          <p:spPr>
            <a:xfrm>
              <a:off x="5182377" y="856929"/>
              <a:ext cx="178552" cy="178552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11" name="Ellipse 10"/>
            <p:cNvSpPr/>
            <p:nvPr/>
          </p:nvSpPr>
          <p:spPr>
            <a:xfrm>
              <a:off x="6180643" y="4816829"/>
              <a:ext cx="178552" cy="178552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911843" y="1313506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1" name="Ellipse 20"/>
            <p:cNvSpPr/>
            <p:nvPr/>
          </p:nvSpPr>
          <p:spPr>
            <a:xfrm>
              <a:off x="5901637" y="3532496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417997" y="3668766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569238" y="4644384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7" name="Ellipse 26"/>
            <p:cNvSpPr/>
            <p:nvPr/>
          </p:nvSpPr>
          <p:spPr>
            <a:xfrm>
              <a:off x="4536489" y="4684963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828929" y="3847316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31" name="Ellipse 30"/>
            <p:cNvSpPr/>
            <p:nvPr/>
          </p:nvSpPr>
          <p:spPr>
            <a:xfrm>
              <a:off x="3455855" y="2666792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62746" y="1870551"/>
              <a:ext cx="317650" cy="1785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37" name="Ellipse 36"/>
            <p:cNvSpPr/>
            <p:nvPr/>
          </p:nvSpPr>
          <p:spPr>
            <a:xfrm>
              <a:off x="3467854" y="2215004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5647471" y="1757901"/>
            <a:ext cx="1574493" cy="960931"/>
            <a:chOff x="712816" y="400990"/>
            <a:chExt cx="2187677" cy="1518457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33" y="470764"/>
              <a:ext cx="1912550" cy="1246146"/>
            </a:xfrm>
            <a:prstGeom prst="rect">
              <a:avLst/>
            </a:prstGeom>
          </p:spPr>
        </p:pic>
        <p:sp>
          <p:nvSpPr>
            <p:cNvPr id="43" name="Ellipse 42"/>
            <p:cNvSpPr/>
            <p:nvPr/>
          </p:nvSpPr>
          <p:spPr>
            <a:xfrm>
              <a:off x="1119620" y="1671119"/>
              <a:ext cx="178552" cy="178552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4" name="Ellipse 43"/>
            <p:cNvSpPr/>
            <p:nvPr/>
          </p:nvSpPr>
          <p:spPr>
            <a:xfrm>
              <a:off x="1469937" y="1093836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5" name="Ellipse 44"/>
            <p:cNvSpPr/>
            <p:nvPr/>
          </p:nvSpPr>
          <p:spPr>
            <a:xfrm>
              <a:off x="1988345" y="1068843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6" name="Ellipse 45"/>
            <p:cNvSpPr/>
            <p:nvPr/>
          </p:nvSpPr>
          <p:spPr>
            <a:xfrm>
              <a:off x="2161718" y="673199"/>
              <a:ext cx="178552" cy="178552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2816" y="400990"/>
              <a:ext cx="2187677" cy="1518457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62"/>
            </a:p>
          </p:txBody>
        </p:sp>
      </p:grpSp>
    </p:spTree>
    <p:extLst>
      <p:ext uri="{BB962C8B-B14F-4D97-AF65-F5344CB8AC3E}">
        <p14:creationId xmlns:p14="http://schemas.microsoft.com/office/powerpoint/2010/main" val="56296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06347" y="981092"/>
            <a:ext cx="8761413" cy="706964"/>
          </a:xfrm>
        </p:spPr>
        <p:txBody>
          <a:bodyPr/>
          <a:lstStyle/>
          <a:p>
            <a:r>
              <a:rPr lang="fr-FR" b="1" dirty="0"/>
              <a:t>Où en sommes nous ?</a:t>
            </a:r>
          </a:p>
        </p:txBody>
      </p:sp>
      <p:sp>
        <p:nvSpPr>
          <p:cNvPr id="15" name="Sous-titre 2"/>
          <p:cNvSpPr>
            <a:spLocks noGrp="1"/>
          </p:cNvSpPr>
          <p:nvPr>
            <p:ph idx="1"/>
          </p:nvPr>
        </p:nvSpPr>
        <p:spPr>
          <a:xfrm>
            <a:off x="476800" y="2561682"/>
            <a:ext cx="10182961" cy="3138902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endParaRPr lang="fr-FR" sz="1600" b="1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fr-FR" sz="2000" b="1" dirty="0"/>
              <a:t>93 inclusions / 180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fr-FR" sz="2000" b="1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fr-FR" sz="2000" b="1" dirty="0"/>
              <a:t>Rythme d’inclusion en hausse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fr-FR" sz="2000" b="1" dirty="0"/>
          </a:p>
          <a:p>
            <a:pPr algn="ctr">
              <a:buFont typeface="Wingdings" panose="05000000000000000000" pitchFamily="2" charset="2"/>
              <a:buChar char="§"/>
            </a:pPr>
            <a:r>
              <a:rPr lang="fr-FR" sz="2000" b="1" dirty="0"/>
              <a:t>Fin prévue fin 2024 au rythme actuel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10471" b="6388"/>
          <a:stretch/>
        </p:blipFill>
        <p:spPr>
          <a:xfrm>
            <a:off x="10287000" y="231510"/>
            <a:ext cx="1444752" cy="7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6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6685" y="947254"/>
            <a:ext cx="8761413" cy="706964"/>
          </a:xfrm>
        </p:spPr>
        <p:txBody>
          <a:bodyPr/>
          <a:lstStyle/>
          <a:p>
            <a:r>
              <a:rPr lang="fr-FR" b="1" dirty="0"/>
              <a:t>Quelles nouveautés ?</a:t>
            </a:r>
          </a:p>
        </p:txBody>
      </p:sp>
      <p:sp>
        <p:nvSpPr>
          <p:cNvPr id="15" name="Sous-titre 2"/>
          <p:cNvSpPr>
            <a:spLocks noGrp="1"/>
          </p:cNvSpPr>
          <p:nvPr>
            <p:ph idx="1"/>
          </p:nvPr>
        </p:nvSpPr>
        <p:spPr>
          <a:xfrm>
            <a:off x="476800" y="2022950"/>
            <a:ext cx="6904303" cy="4386088"/>
          </a:xfrm>
        </p:spPr>
        <p:txBody>
          <a:bodyPr>
            <a:normAutofit/>
          </a:bodyPr>
          <a:lstStyle/>
          <a:p>
            <a:pPr lvl="1" algn="ctr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r-FR" b="1" dirty="0"/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1800" b="1" dirty="0"/>
              <a:t>Inclusions facilitées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1800" b="1" dirty="0"/>
              <a:t>Utilisation du dispositif </a:t>
            </a:r>
            <a:r>
              <a:rPr lang="fr-FR" sz="1800" b="1" dirty="0" err="1"/>
              <a:t>Neohelp</a:t>
            </a:r>
            <a:endParaRPr lang="fr-FR" sz="1800" b="1" dirty="0"/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1800" b="1" dirty="0"/>
              <a:t>Visites de mi-parcours dans tous les centres en cours (faite dans 9 centres sur 13 )</a:t>
            </a:r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1800" b="1" dirty="0"/>
              <a:t>Fiche simplifiée pour l’étude cardio mise en place pour améliorer la collecte des informations</a:t>
            </a:r>
            <a:endParaRPr lang="fr-FR" sz="1400" b="1" dirty="0"/>
          </a:p>
          <a:p>
            <a:pPr lv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fr-FR" sz="1800" b="1" dirty="0"/>
              <a:t>Réunion de mi étude demandée au CSI</a:t>
            </a:r>
          </a:p>
          <a:p>
            <a:pPr lvl="1" algn="ctr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r-FR" b="1" dirty="0"/>
          </a:p>
          <a:p>
            <a:pPr lvl="1" algn="ctr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r-FR" b="1" dirty="0"/>
          </a:p>
          <a:p>
            <a:pPr lvl="1" algn="ctr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fr-FR" b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10471" b="6388"/>
          <a:stretch/>
        </p:blipFill>
        <p:spPr>
          <a:xfrm>
            <a:off x="10287000" y="231510"/>
            <a:ext cx="1444752" cy="74215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9940" y="3041731"/>
            <a:ext cx="2261812" cy="35847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963" y="1159093"/>
            <a:ext cx="2505425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2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10471" b="6388"/>
          <a:stretch/>
        </p:blipFill>
        <p:spPr>
          <a:xfrm>
            <a:off x="9358388" y="170171"/>
            <a:ext cx="1133566" cy="582305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E1177374-29C9-AA15-559C-EE004A96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/>
              <a:t>Avec qui ?</a:t>
            </a:r>
          </a:p>
        </p:txBody>
      </p:sp>
      <p:sp>
        <p:nvSpPr>
          <p:cNvPr id="12" name="Accolade ouvrante 11">
            <a:extLst>
              <a:ext uri="{FF2B5EF4-FFF2-40B4-BE49-F238E27FC236}">
                <a16:creationId xmlns:a16="http://schemas.microsoft.com/office/drawing/2014/main" id="{E64717C2-1D73-A99D-FA5B-9038D73C1C97}"/>
              </a:ext>
            </a:extLst>
          </p:cNvPr>
          <p:cNvSpPr/>
          <p:nvPr/>
        </p:nvSpPr>
        <p:spPr>
          <a:xfrm>
            <a:off x="4071498" y="1766359"/>
            <a:ext cx="328268" cy="1883604"/>
          </a:xfrm>
          <a:prstGeom prst="leftBrace">
            <a:avLst>
              <a:gd name="adj1" fmla="val 35000"/>
              <a:gd name="adj2" fmla="val 50000"/>
            </a:avLst>
          </a:prstGeom>
          <a:noFill/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3" name="Forme libre 9">
            <a:extLst>
              <a:ext uri="{FF2B5EF4-FFF2-40B4-BE49-F238E27FC236}">
                <a16:creationId xmlns:a16="http://schemas.microsoft.com/office/drawing/2014/main" id="{2058EB8A-CAA4-F1E7-0ABA-571B9C92E2D4}"/>
              </a:ext>
            </a:extLst>
          </p:cNvPr>
          <p:cNvSpPr/>
          <p:nvPr/>
        </p:nvSpPr>
        <p:spPr>
          <a:xfrm>
            <a:off x="4458138" y="1733453"/>
            <a:ext cx="5936610" cy="1938513"/>
          </a:xfrm>
          <a:custGeom>
            <a:avLst/>
            <a:gdLst>
              <a:gd name="connsiteX0" fmla="*/ 0 w 5936610"/>
              <a:gd name="connsiteY0" fmla="*/ 0 h 1081575"/>
              <a:gd name="connsiteX1" fmla="*/ 5936610 w 5936610"/>
              <a:gd name="connsiteY1" fmla="*/ 0 h 1081575"/>
              <a:gd name="connsiteX2" fmla="*/ 5936610 w 5936610"/>
              <a:gd name="connsiteY2" fmla="*/ 1081575 h 1081575"/>
              <a:gd name="connsiteX3" fmla="*/ 0 w 5936610"/>
              <a:gd name="connsiteY3" fmla="*/ 1081575 h 1081575"/>
              <a:gd name="connsiteX4" fmla="*/ 0 w 5936610"/>
              <a:gd name="connsiteY4" fmla="*/ 0 h 108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610" h="1081575">
                <a:moveTo>
                  <a:pt x="0" y="0"/>
                </a:moveTo>
                <a:lnTo>
                  <a:pt x="5936610" y="0"/>
                </a:lnTo>
                <a:lnTo>
                  <a:pt x="5936610" y="1081575"/>
                </a:lnTo>
                <a:lnTo>
                  <a:pt x="0" y="1081575"/>
                </a:lnTo>
                <a:lnTo>
                  <a:pt x="0" y="0"/>
                </a:lnTo>
                <a:close/>
              </a:path>
            </a:pathLst>
          </a:custGeom>
          <a:solidFill>
            <a:srgbClr val="9BBB59">
              <a:hueOff val="5625132"/>
              <a:satOff val="-8440"/>
              <a:lumOff val="-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2000" u="sng" dirty="0">
                <a:solidFill>
                  <a:sysClr val="window" lastClr="FFFFFF"/>
                </a:solidFill>
                <a:latin typeface="Calibri"/>
              </a:rPr>
              <a:t>ARC Promotion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>
                <a:solidFill>
                  <a:sysClr val="window" lastClr="FFFFFF"/>
                </a:solidFill>
                <a:latin typeface="Calibri"/>
              </a:rPr>
              <a:t>Nom : Abdeljalil AKCHICH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>
                <a:solidFill>
                  <a:sysClr val="window" lastClr="FFFFFF"/>
                </a:solidFill>
                <a:latin typeface="Calibri"/>
              </a:rPr>
              <a:t>Mail : </a:t>
            </a:r>
            <a:r>
              <a:rPr lang="fr-FR" sz="2000" dirty="0">
                <a:solidFill>
                  <a:schemeClr val="bg1"/>
                </a:solidFill>
                <a:latin typeface="Calibri"/>
              </a:rPr>
              <a:t>abdeljalil.akchich@chru-lille.fr</a:t>
            </a:r>
          </a:p>
          <a:p>
            <a:pPr marL="0" lvl="1" algn="ctr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2000" u="sng" dirty="0">
                <a:solidFill>
                  <a:schemeClr val="bg1"/>
                </a:solidFill>
                <a:latin typeface="Calibri"/>
              </a:rPr>
              <a:t>Coordonnateur Promotion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>
                <a:solidFill>
                  <a:sysClr val="window" lastClr="FFFFFF"/>
                </a:solidFill>
              </a:rPr>
              <a:t>Nom : Sara FRADE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>
                <a:solidFill>
                  <a:sysClr val="window" lastClr="FFFFFF"/>
                </a:solidFill>
              </a:rPr>
              <a:t>Mail : sara.frade@chru-lille.fr</a:t>
            </a:r>
          </a:p>
        </p:txBody>
      </p:sp>
      <p:sp>
        <p:nvSpPr>
          <p:cNvPr id="14" name="Forme libre 17">
            <a:extLst>
              <a:ext uri="{FF2B5EF4-FFF2-40B4-BE49-F238E27FC236}">
                <a16:creationId xmlns:a16="http://schemas.microsoft.com/office/drawing/2014/main" id="{2B0A8277-4A93-79D6-F269-D50A39D75323}"/>
              </a:ext>
            </a:extLst>
          </p:cNvPr>
          <p:cNvSpPr/>
          <p:nvPr/>
        </p:nvSpPr>
        <p:spPr>
          <a:xfrm>
            <a:off x="4458138" y="3842059"/>
            <a:ext cx="5936610" cy="2846894"/>
          </a:xfrm>
          <a:custGeom>
            <a:avLst/>
            <a:gdLst>
              <a:gd name="connsiteX0" fmla="*/ 0 w 5936610"/>
              <a:gd name="connsiteY0" fmla="*/ 0 h 1423125"/>
              <a:gd name="connsiteX1" fmla="*/ 5936610 w 5936610"/>
              <a:gd name="connsiteY1" fmla="*/ 0 h 1423125"/>
              <a:gd name="connsiteX2" fmla="*/ 5936610 w 5936610"/>
              <a:gd name="connsiteY2" fmla="*/ 1423125 h 1423125"/>
              <a:gd name="connsiteX3" fmla="*/ 0 w 5936610"/>
              <a:gd name="connsiteY3" fmla="*/ 1423125 h 1423125"/>
              <a:gd name="connsiteX4" fmla="*/ 0 w 5936610"/>
              <a:gd name="connsiteY4" fmla="*/ 0 h 14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6610" h="1423125">
                <a:moveTo>
                  <a:pt x="0" y="0"/>
                </a:moveTo>
                <a:lnTo>
                  <a:pt x="5936610" y="0"/>
                </a:lnTo>
                <a:lnTo>
                  <a:pt x="5936610" y="1423125"/>
                </a:lnTo>
                <a:lnTo>
                  <a:pt x="0" y="142312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2000" u="sng" dirty="0">
                <a:solidFill>
                  <a:sysClr val="window" lastClr="FFFFFF"/>
                </a:solidFill>
                <a:latin typeface="Calibri"/>
              </a:rPr>
              <a:t>Cheffe de projet Investigation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>
                <a:solidFill>
                  <a:sysClr val="window" lastClr="FFFFFF"/>
                </a:solidFill>
                <a:latin typeface="Calibri"/>
              </a:rPr>
              <a:t>Nom : Céline ROUSSET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>
                <a:solidFill>
                  <a:sysClr val="window" lastClr="FFFFFF"/>
                </a:solidFill>
                <a:latin typeface="Calibri"/>
              </a:rPr>
              <a:t>Tél : 06 01 67 02 27</a:t>
            </a:r>
          </a:p>
          <a:p>
            <a:pPr marL="228600" lvl="1" indent="-2286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000" dirty="0">
                <a:solidFill>
                  <a:sysClr val="window" lastClr="FFFFFF"/>
                </a:solidFill>
                <a:latin typeface="Calibri"/>
              </a:rPr>
              <a:t>Mail : celine.rousset@chru-lille.fr</a:t>
            </a:r>
          </a:p>
          <a:p>
            <a:pPr marL="0" lvl="1" algn="ctr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fr-FR" sz="2000" u="sng" dirty="0">
                <a:solidFill>
                  <a:sysClr val="window" lastClr="FFFFFF"/>
                </a:solidFill>
                <a:latin typeface="Calibri"/>
              </a:rPr>
              <a:t>Investigateurs principaux</a:t>
            </a:r>
          </a:p>
          <a:p>
            <a:pPr marL="342900" lvl="1" indent="-3429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ysClr val="window" lastClr="FFFFFF"/>
                </a:solidFill>
              </a:rPr>
              <a:t>Nom : L.STORME / S.MUR</a:t>
            </a:r>
          </a:p>
          <a:p>
            <a:pPr marL="342900" lvl="1" indent="-342900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ysClr val="window" lastClr="FFFFFF"/>
                </a:solidFill>
                <a:latin typeface="Calibri"/>
              </a:rPr>
              <a:t>Mail</a:t>
            </a:r>
            <a:r>
              <a:rPr lang="fr-FR" sz="2000" dirty="0">
                <a:solidFill>
                  <a:sysClr val="window" lastClr="FFFFFF"/>
                </a:solidFill>
              </a:rPr>
              <a:t>: Sebastien.MUR@chru-lille.fr</a:t>
            </a:r>
          </a:p>
        </p:txBody>
      </p:sp>
      <p:sp>
        <p:nvSpPr>
          <p:cNvPr id="15" name="Accolade ouvrante 14">
            <a:extLst>
              <a:ext uri="{FF2B5EF4-FFF2-40B4-BE49-F238E27FC236}">
                <a16:creationId xmlns:a16="http://schemas.microsoft.com/office/drawing/2014/main" id="{3977AC24-0441-0C2A-9D70-93C0E0EA1ABE}"/>
              </a:ext>
            </a:extLst>
          </p:cNvPr>
          <p:cNvSpPr/>
          <p:nvPr/>
        </p:nvSpPr>
        <p:spPr>
          <a:xfrm>
            <a:off x="4042741" y="3859607"/>
            <a:ext cx="328324" cy="2829347"/>
          </a:xfrm>
          <a:prstGeom prst="leftBrace">
            <a:avLst>
              <a:gd name="adj1" fmla="val 35000"/>
              <a:gd name="adj2" fmla="val 50000"/>
            </a:avLst>
          </a:prstGeom>
          <a:noFill/>
          <a:ln w="25400" cap="flat" cmpd="sng" algn="ctr"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Forme libre 7">
            <a:extLst>
              <a:ext uri="{FF2B5EF4-FFF2-40B4-BE49-F238E27FC236}">
                <a16:creationId xmlns:a16="http://schemas.microsoft.com/office/drawing/2014/main" id="{C1EA1F46-C492-A5A2-2F00-327A3BD42856}"/>
              </a:ext>
            </a:extLst>
          </p:cNvPr>
          <p:cNvSpPr/>
          <p:nvPr/>
        </p:nvSpPr>
        <p:spPr>
          <a:xfrm>
            <a:off x="1777647" y="2296291"/>
            <a:ext cx="2182577" cy="1081575"/>
          </a:xfrm>
          <a:custGeom>
            <a:avLst/>
            <a:gdLst>
              <a:gd name="connsiteX0" fmla="*/ 0 w 2182577"/>
              <a:gd name="connsiteY0" fmla="*/ 0 h 1081575"/>
              <a:gd name="connsiteX1" fmla="*/ 2182577 w 2182577"/>
              <a:gd name="connsiteY1" fmla="*/ 0 h 1081575"/>
              <a:gd name="connsiteX2" fmla="*/ 2182577 w 2182577"/>
              <a:gd name="connsiteY2" fmla="*/ 1081575 h 1081575"/>
              <a:gd name="connsiteX3" fmla="*/ 0 w 2182577"/>
              <a:gd name="connsiteY3" fmla="*/ 1081575 h 1081575"/>
              <a:gd name="connsiteX4" fmla="*/ 0 w 2182577"/>
              <a:gd name="connsiteY4" fmla="*/ 0 h 108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577" h="1081575">
                <a:moveTo>
                  <a:pt x="0" y="0"/>
                </a:moveTo>
                <a:lnTo>
                  <a:pt x="2182577" y="0"/>
                </a:lnTo>
                <a:lnTo>
                  <a:pt x="2182577" y="1081575"/>
                </a:lnTo>
                <a:lnTo>
                  <a:pt x="0" y="10815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58420" rIns="163576" bIns="58420" numCol="1" spcCol="1270" anchor="ctr" anchorCtr="0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Contacts Promotion</a:t>
            </a:r>
          </a:p>
        </p:txBody>
      </p:sp>
      <p:sp>
        <p:nvSpPr>
          <p:cNvPr id="17" name="Forme libre 16">
            <a:extLst>
              <a:ext uri="{FF2B5EF4-FFF2-40B4-BE49-F238E27FC236}">
                <a16:creationId xmlns:a16="http://schemas.microsoft.com/office/drawing/2014/main" id="{DDB0C0FC-3F52-817B-B47E-F5FE000A387E}"/>
              </a:ext>
            </a:extLst>
          </p:cNvPr>
          <p:cNvSpPr/>
          <p:nvPr/>
        </p:nvSpPr>
        <p:spPr>
          <a:xfrm>
            <a:off x="1630243" y="4624257"/>
            <a:ext cx="2368962" cy="909726"/>
          </a:xfrm>
          <a:custGeom>
            <a:avLst/>
            <a:gdLst>
              <a:gd name="connsiteX0" fmla="*/ 0 w 2182577"/>
              <a:gd name="connsiteY0" fmla="*/ 0 h 1423125"/>
              <a:gd name="connsiteX1" fmla="*/ 2182577 w 2182577"/>
              <a:gd name="connsiteY1" fmla="*/ 0 h 1423125"/>
              <a:gd name="connsiteX2" fmla="*/ 2182577 w 2182577"/>
              <a:gd name="connsiteY2" fmla="*/ 1423125 h 1423125"/>
              <a:gd name="connsiteX3" fmla="*/ 0 w 2182577"/>
              <a:gd name="connsiteY3" fmla="*/ 1423125 h 1423125"/>
              <a:gd name="connsiteX4" fmla="*/ 0 w 2182577"/>
              <a:gd name="connsiteY4" fmla="*/ 0 h 14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2577" h="1423125">
                <a:moveTo>
                  <a:pt x="0" y="0"/>
                </a:moveTo>
                <a:lnTo>
                  <a:pt x="2182577" y="0"/>
                </a:lnTo>
                <a:lnTo>
                  <a:pt x="2182577" y="1423125"/>
                </a:lnTo>
                <a:lnTo>
                  <a:pt x="0" y="142312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58420" rIns="163576" bIns="58420" numCol="1" spcCol="1270" anchor="ctr" anchorCtr="0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1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/>
              </a:rPr>
              <a:t>Contacts Investigation</a:t>
            </a:r>
          </a:p>
        </p:txBody>
      </p:sp>
    </p:spTree>
    <p:extLst>
      <p:ext uri="{BB962C8B-B14F-4D97-AF65-F5344CB8AC3E}">
        <p14:creationId xmlns:p14="http://schemas.microsoft.com/office/powerpoint/2010/main" val="30995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10471" b="6388"/>
          <a:stretch/>
        </p:blipFill>
        <p:spPr>
          <a:xfrm>
            <a:off x="10287000" y="231510"/>
            <a:ext cx="1444752" cy="742158"/>
          </a:xfrm>
          <a:prstGeom prst="rect">
            <a:avLst/>
          </a:prstGeom>
        </p:spPr>
      </p:pic>
      <p:pic>
        <p:nvPicPr>
          <p:cNvPr id="6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82" y="5002665"/>
            <a:ext cx="895471" cy="895471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060" y="5039487"/>
            <a:ext cx="2152650" cy="8667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39" y="4872799"/>
            <a:ext cx="1800225" cy="12001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35" y="4566654"/>
            <a:ext cx="1339608" cy="133960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1181908" y="2695106"/>
            <a:ext cx="1810654" cy="1019175"/>
            <a:chOff x="8467725" y="723901"/>
            <a:chExt cx="2284895" cy="1325928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8467725" y="723901"/>
              <a:ext cx="2284895" cy="1325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6" r="9300"/>
            <a:stretch/>
          </p:blipFill>
          <p:spPr>
            <a:xfrm>
              <a:off x="8467725" y="806282"/>
              <a:ext cx="2284894" cy="12435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noFill/>
              <a:miter lim="800000"/>
            </a:ln>
            <a:effectLst/>
          </p:spPr>
        </p:pic>
      </p:grp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/>
          <a:stretch/>
        </p:blipFill>
        <p:spPr>
          <a:xfrm>
            <a:off x="7090169" y="2758428"/>
            <a:ext cx="1546065" cy="113682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3318334" y="2701686"/>
            <a:ext cx="1405617" cy="1210616"/>
            <a:chOff x="9144" y="5489446"/>
            <a:chExt cx="1522542" cy="1292355"/>
          </a:xfrm>
        </p:grpSpPr>
        <p:sp>
          <p:nvSpPr>
            <p:cNvPr id="15" name="Rectangle 14"/>
            <p:cNvSpPr/>
            <p:nvPr/>
          </p:nvSpPr>
          <p:spPr>
            <a:xfrm>
              <a:off x="9144" y="5489446"/>
              <a:ext cx="1522542" cy="1292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98" y="5534607"/>
              <a:ext cx="1015626" cy="1027745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25020" r="18666" b="23256"/>
          <a:stretch/>
        </p:blipFill>
        <p:spPr>
          <a:xfrm>
            <a:off x="9173465" y="2889742"/>
            <a:ext cx="1668481" cy="83720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" t="27791" r="1452" b="27915"/>
          <a:stretch/>
        </p:blipFill>
        <p:spPr>
          <a:xfrm>
            <a:off x="5371802" y="2967166"/>
            <a:ext cx="1298515" cy="617955"/>
          </a:xfrm>
          <a:prstGeom prst="rect">
            <a:avLst/>
          </a:prstGeom>
        </p:spPr>
      </p:pic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>
            <a:off x="1533814" y="1090526"/>
            <a:ext cx="8194167" cy="709865"/>
          </a:xfrm>
        </p:spPr>
        <p:txBody>
          <a:bodyPr/>
          <a:lstStyle/>
          <a:p>
            <a:pPr algn="ctr"/>
            <a:r>
              <a:rPr lang="fr-FR" sz="6000" b="1" dirty="0"/>
              <a:t>MERCI !!!!!!!!!</a:t>
            </a:r>
          </a:p>
        </p:txBody>
      </p:sp>
    </p:spTree>
    <p:extLst>
      <p:ext uri="{BB962C8B-B14F-4D97-AF65-F5344CB8AC3E}">
        <p14:creationId xmlns:p14="http://schemas.microsoft.com/office/powerpoint/2010/main" val="3175133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Direction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Direction Ion">
  <a:themeElements>
    <a:clrScheme name="Direction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259</Words>
  <Application>Microsoft Office PowerPoint</Application>
  <PresentationFormat>Grand écran</PresentationFormat>
  <Paragraphs>47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Wingdings</vt:lpstr>
      <vt:lpstr>Wingdings 3</vt:lpstr>
      <vt:lpstr>Direction Ion</vt:lpstr>
      <vt:lpstr>1_Direction Ion</vt:lpstr>
      <vt:lpstr> Etude CHIC :  Quelles nouvelles?</vt:lpstr>
      <vt:lpstr>Etude CHIC</vt:lpstr>
      <vt:lpstr>Où en sommes nous ?</vt:lpstr>
      <vt:lpstr>Quelles nouveautés ?</vt:lpstr>
      <vt:lpstr>Avec qui ?</vt:lpstr>
      <vt:lpstr>MERCI !!!!!!!!!</vt:lpstr>
    </vt:vector>
  </TitlesOfParts>
  <Company>CHU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SHARMA Dyuti</dc:creator>
  <cp:lastModifiedBy>Sebastien MUR</cp:lastModifiedBy>
  <cp:revision>25</cp:revision>
  <dcterms:created xsi:type="dcterms:W3CDTF">2022-04-22T15:57:26Z</dcterms:created>
  <dcterms:modified xsi:type="dcterms:W3CDTF">2023-06-11T21:18:00Z</dcterms:modified>
</cp:coreProperties>
</file>