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20" r:id="rId2"/>
    <p:sldId id="420" r:id="rId3"/>
    <p:sldId id="419" r:id="rId4"/>
    <p:sldId id="417" r:id="rId5"/>
    <p:sldId id="412" r:id="rId6"/>
    <p:sldId id="411" r:id="rId7"/>
    <p:sldId id="416" r:id="rId8"/>
    <p:sldId id="421" r:id="rId9"/>
    <p:sldId id="400" r:id="rId10"/>
    <p:sldId id="398" r:id="rId11"/>
    <p:sldId id="406" r:id="rId12"/>
    <p:sldId id="328" r:id="rId13"/>
    <p:sldId id="327" r:id="rId14"/>
    <p:sldId id="324" r:id="rId15"/>
    <p:sldId id="338" r:id="rId16"/>
    <p:sldId id="334" r:id="rId17"/>
    <p:sldId id="331" r:id="rId18"/>
    <p:sldId id="330" r:id="rId19"/>
    <p:sldId id="333" r:id="rId20"/>
    <p:sldId id="407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9D436-ED02-4C0D-8E35-BC022C1C630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7B3ACD8-C6D3-4FF0-9D9F-F76E304837F5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FR" sz="2200" b="1" dirty="0">
              <a:solidFill>
                <a:schemeClr val="bg2">
                  <a:lumMod val="25000"/>
                </a:schemeClr>
              </a:solidFill>
            </a:rPr>
            <a:t>Mouvement des indicateurs sociaux au milieu des années 1960 </a:t>
          </a:r>
        </a:p>
      </dgm:t>
    </dgm:pt>
    <dgm:pt modelId="{4255C796-B6D0-4C5B-8BC8-D2B2921A90EC}" type="parTrans" cxnId="{7BE1E258-EB59-4D20-A0D4-E5BB4E67AF86}">
      <dgm:prSet/>
      <dgm:spPr/>
      <dgm:t>
        <a:bodyPr/>
        <a:lstStyle/>
        <a:p>
          <a:endParaRPr lang="fr-FR"/>
        </a:p>
      </dgm:t>
    </dgm:pt>
    <dgm:pt modelId="{A8F7A92C-98D9-41E9-817F-BFEC21E24962}" type="sibTrans" cxnId="{7BE1E258-EB59-4D20-A0D4-E5BB4E67AF86}">
      <dgm:prSet/>
      <dgm:spPr/>
      <dgm:t>
        <a:bodyPr/>
        <a:lstStyle/>
        <a:p>
          <a:endParaRPr lang="fr-FR"/>
        </a:p>
      </dgm:t>
    </dgm:pt>
    <dgm:pt modelId="{386B3772-E1AB-42B1-9DBE-A9816FE74874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FR" sz="2000" b="1" dirty="0">
              <a:solidFill>
                <a:srgbClr val="FFFFFF"/>
              </a:solidFill>
            </a:rPr>
            <a:t>au-delà du produit intérieur brut, évaluer le bien-être humain </a:t>
          </a:r>
        </a:p>
      </dgm:t>
    </dgm:pt>
    <dgm:pt modelId="{FA8B99C8-D49B-4099-A2EB-8443B2A1519B}" type="parTrans" cxnId="{A8E6AE7C-02C9-46B3-B7A3-88BDAD059152}">
      <dgm:prSet/>
      <dgm:spPr/>
      <dgm:t>
        <a:bodyPr/>
        <a:lstStyle/>
        <a:p>
          <a:endParaRPr lang="fr-FR"/>
        </a:p>
      </dgm:t>
    </dgm:pt>
    <dgm:pt modelId="{74FC2479-45B2-4B6B-8199-C4DFF05A0F10}" type="sibTrans" cxnId="{A8E6AE7C-02C9-46B3-B7A3-88BDAD059152}">
      <dgm:prSet/>
      <dgm:spPr/>
      <dgm:t>
        <a:bodyPr/>
        <a:lstStyle/>
        <a:p>
          <a:endParaRPr lang="fr-FR"/>
        </a:p>
      </dgm:t>
    </dgm:pt>
    <dgm:pt modelId="{EC81C320-7C39-4C19-B278-AE94533EED26}">
      <dgm:prSet custT="1"/>
      <dgm:spPr>
        <a:solidFill>
          <a:schemeClr val="accent2"/>
        </a:solidFill>
      </dgm:spPr>
      <dgm:t>
        <a:bodyPr/>
        <a:lstStyle/>
        <a:p>
          <a:pPr algn="l"/>
          <a:r>
            <a:rPr lang="fr-FR" sz="2200" b="1" dirty="0">
              <a:solidFill>
                <a:schemeClr val="bg2">
                  <a:lumMod val="25000"/>
                </a:schemeClr>
              </a:solidFill>
            </a:rPr>
            <a:t>Influence de l’OMS </a:t>
          </a:r>
          <a:r>
            <a:rPr lang="fr-FR" sz="1600" b="1" dirty="0">
              <a:solidFill>
                <a:schemeClr val="bg2">
                  <a:lumMod val="25000"/>
                </a:schemeClr>
              </a:solidFill>
            </a:rPr>
            <a:t>(WHOQOL Group)</a:t>
          </a:r>
        </a:p>
      </dgm:t>
    </dgm:pt>
    <dgm:pt modelId="{427AF00F-5E1A-42FC-90BC-3D0A2698EE8E}" type="parTrans" cxnId="{4BFEC04C-8AA2-410B-AB8C-F698B225916A}">
      <dgm:prSet/>
      <dgm:spPr/>
      <dgm:t>
        <a:bodyPr/>
        <a:lstStyle/>
        <a:p>
          <a:endParaRPr lang="fr-FR"/>
        </a:p>
      </dgm:t>
    </dgm:pt>
    <dgm:pt modelId="{2C0721C9-20C2-4E3D-9983-D3B5C0478AEA}" type="sibTrans" cxnId="{4BFEC04C-8AA2-410B-AB8C-F698B225916A}">
      <dgm:prSet/>
      <dgm:spPr/>
      <dgm:t>
        <a:bodyPr/>
        <a:lstStyle/>
        <a:p>
          <a:endParaRPr lang="fr-FR"/>
        </a:p>
      </dgm:t>
    </dgm:pt>
    <dgm:pt modelId="{BBF0E951-9DD5-448B-8CB5-E6D53985B601}">
      <dgm:prSet custT="1"/>
      <dgm:spPr>
        <a:solidFill>
          <a:schemeClr val="accent2"/>
        </a:solidFill>
      </dgm:spPr>
      <dgm:t>
        <a:bodyPr/>
        <a:lstStyle/>
        <a:p>
          <a:pPr algn="l"/>
          <a:r>
            <a:rPr lang="fr-FR" sz="2000" b="1" dirty="0">
              <a:solidFill>
                <a:srgbClr val="FFFFFF"/>
              </a:solidFill>
            </a:rPr>
            <a:t>QV subjective selon une vision globale et positive de la santé</a:t>
          </a:r>
        </a:p>
      </dgm:t>
    </dgm:pt>
    <dgm:pt modelId="{A6F62059-5152-4082-93D7-109352120825}" type="parTrans" cxnId="{FB397C0A-C286-40FD-81C5-E25C5F571C61}">
      <dgm:prSet/>
      <dgm:spPr/>
      <dgm:t>
        <a:bodyPr/>
        <a:lstStyle/>
        <a:p>
          <a:endParaRPr lang="fr-FR"/>
        </a:p>
      </dgm:t>
    </dgm:pt>
    <dgm:pt modelId="{F49D84E8-9494-49BC-B7A1-FDCC1BCFF237}" type="sibTrans" cxnId="{FB397C0A-C286-40FD-81C5-E25C5F571C61}">
      <dgm:prSet/>
      <dgm:spPr/>
      <dgm:t>
        <a:bodyPr/>
        <a:lstStyle/>
        <a:p>
          <a:endParaRPr lang="fr-FR"/>
        </a:p>
      </dgm:t>
    </dgm:pt>
    <dgm:pt modelId="{4ED4112C-952C-4841-8D8D-637537F95763}">
      <dgm:prSet custT="1"/>
      <dgm:spPr>
        <a:solidFill>
          <a:schemeClr val="accent2"/>
        </a:solidFill>
      </dgm:spPr>
      <dgm:t>
        <a:bodyPr/>
        <a:lstStyle/>
        <a:p>
          <a:pPr algn="l"/>
          <a:r>
            <a:rPr lang="fr-FR" sz="2000" b="1" dirty="0">
              <a:solidFill>
                <a:srgbClr val="FFFFFF"/>
              </a:solidFill>
            </a:rPr>
            <a:t>intégrant le bien-être physique, mental et social</a:t>
          </a:r>
        </a:p>
      </dgm:t>
    </dgm:pt>
    <dgm:pt modelId="{0D4B535D-DC5A-4967-BCBE-02B09FAFC7B8}" type="parTrans" cxnId="{50EDFF25-20F0-4DAA-B097-68126F155067}">
      <dgm:prSet/>
      <dgm:spPr/>
      <dgm:t>
        <a:bodyPr/>
        <a:lstStyle/>
        <a:p>
          <a:endParaRPr lang="fr-FR"/>
        </a:p>
      </dgm:t>
    </dgm:pt>
    <dgm:pt modelId="{5C6024B2-C9D4-47DC-B60C-1359CA80D74D}" type="sibTrans" cxnId="{50EDFF25-20F0-4DAA-B097-68126F155067}">
      <dgm:prSet/>
      <dgm:spPr/>
      <dgm:t>
        <a:bodyPr/>
        <a:lstStyle/>
        <a:p>
          <a:endParaRPr lang="fr-FR"/>
        </a:p>
      </dgm:t>
    </dgm:pt>
    <dgm:pt modelId="{D4DE6A6D-A560-4472-BC21-A727BD9F1A46}">
      <dgm:prSet phldrT="[Texte]" custT="1"/>
      <dgm:spPr/>
      <dgm:t>
        <a:bodyPr/>
        <a:lstStyle/>
        <a:p>
          <a:pPr algn="just"/>
          <a:r>
            <a:rPr lang="fr-FR" sz="2200" b="1" dirty="0">
              <a:solidFill>
                <a:schemeClr val="bg2">
                  <a:lumMod val="25000"/>
                </a:schemeClr>
              </a:solidFill>
            </a:rPr>
            <a:t>La qualité de vie </a:t>
          </a:r>
          <a:endParaRPr lang="fr-FR" sz="2200" dirty="0"/>
        </a:p>
      </dgm:t>
    </dgm:pt>
    <dgm:pt modelId="{E5FE8F0B-B815-494D-B8DD-9C842589952E}" type="sibTrans" cxnId="{8227ADA1-68AB-4A52-A0BC-39603F659993}">
      <dgm:prSet/>
      <dgm:spPr/>
      <dgm:t>
        <a:bodyPr/>
        <a:lstStyle/>
        <a:p>
          <a:endParaRPr lang="fr-FR"/>
        </a:p>
      </dgm:t>
    </dgm:pt>
    <dgm:pt modelId="{6230C934-A90C-44EF-ACC9-A08DCD6407C8}" type="parTrans" cxnId="{8227ADA1-68AB-4A52-A0BC-39603F659993}">
      <dgm:prSet/>
      <dgm:spPr/>
      <dgm:t>
        <a:bodyPr/>
        <a:lstStyle/>
        <a:p>
          <a:endParaRPr lang="fr-FR"/>
        </a:p>
      </dgm:t>
    </dgm:pt>
    <dgm:pt modelId="{DA1D7BD1-B342-409D-8DE9-AD95CF5A3D8D}">
      <dgm:prSet phldrT="[Texte]" custT="1"/>
      <dgm:spPr/>
      <dgm:t>
        <a:bodyPr/>
        <a:lstStyle/>
        <a:p>
          <a:pPr algn="l"/>
          <a:r>
            <a:rPr lang="fr-FR" sz="2000" b="1" dirty="0">
              <a:solidFill>
                <a:srgbClr val="FFFFFF"/>
              </a:solidFill>
            </a:rPr>
            <a:t>des ressources objectives </a:t>
          </a:r>
          <a:r>
            <a:rPr lang="fr-FR" sz="1600" b="1" dirty="0">
              <a:solidFill>
                <a:srgbClr val="FFFFFF"/>
              </a:solidFill>
            </a:rPr>
            <a:t>(conditions de vie, état de santé…)</a:t>
          </a:r>
          <a:endParaRPr lang="fr-FR" sz="1600" dirty="0"/>
        </a:p>
      </dgm:t>
    </dgm:pt>
    <dgm:pt modelId="{AA2F1C6A-568D-4A62-BA7B-504831315C4E}" type="sibTrans" cxnId="{5C54518C-519D-4DA1-A6F9-37147CF05AD7}">
      <dgm:prSet/>
      <dgm:spPr/>
      <dgm:t>
        <a:bodyPr/>
        <a:lstStyle/>
        <a:p>
          <a:endParaRPr lang="fr-FR"/>
        </a:p>
      </dgm:t>
    </dgm:pt>
    <dgm:pt modelId="{393A7538-EB74-46F9-8BD7-F205C599C4F0}" type="parTrans" cxnId="{5C54518C-519D-4DA1-A6F9-37147CF05AD7}">
      <dgm:prSet/>
      <dgm:spPr/>
      <dgm:t>
        <a:bodyPr/>
        <a:lstStyle/>
        <a:p>
          <a:endParaRPr lang="fr-FR"/>
        </a:p>
      </dgm:t>
    </dgm:pt>
    <dgm:pt modelId="{AA4DFD40-0584-4810-AC51-669318F88B90}">
      <dgm:prSet phldrT="[Texte]" custT="1"/>
      <dgm:spPr/>
      <dgm:t>
        <a:bodyPr/>
        <a:lstStyle/>
        <a:p>
          <a:pPr algn="l"/>
          <a:r>
            <a:rPr lang="fr-FR" sz="2000" b="1" dirty="0">
              <a:solidFill>
                <a:srgbClr val="FFFFFF"/>
              </a:solidFill>
            </a:rPr>
            <a:t>la + ou - grande satisfaction des personnes quant à ces ressources </a:t>
          </a:r>
          <a:r>
            <a:rPr lang="fr-FR" sz="1600" b="1" dirty="0">
              <a:solidFill>
                <a:srgbClr val="FFFFFF"/>
              </a:solidFill>
            </a:rPr>
            <a:t>(en fonction de leurs  besoins, désirs et aspirations)</a:t>
          </a:r>
          <a:r>
            <a:rPr lang="fr-FR" sz="1600" dirty="0">
              <a:solidFill>
                <a:srgbClr val="0070C0"/>
              </a:solidFill>
            </a:rPr>
            <a:t>. </a:t>
          </a:r>
          <a:endParaRPr lang="fr-FR" sz="1600" dirty="0"/>
        </a:p>
      </dgm:t>
    </dgm:pt>
    <dgm:pt modelId="{C81E57B3-8AF1-4845-8001-27E889FE03AF}" type="sibTrans" cxnId="{3A83210F-AFEC-4BF4-85B7-0CE5D299A50C}">
      <dgm:prSet/>
      <dgm:spPr/>
      <dgm:t>
        <a:bodyPr/>
        <a:lstStyle/>
        <a:p>
          <a:endParaRPr lang="fr-FR"/>
        </a:p>
      </dgm:t>
    </dgm:pt>
    <dgm:pt modelId="{AD988655-4DE4-4B07-A2EE-483EFDD16193}" type="parTrans" cxnId="{3A83210F-AFEC-4BF4-85B7-0CE5D299A50C}">
      <dgm:prSet/>
      <dgm:spPr/>
      <dgm:t>
        <a:bodyPr/>
        <a:lstStyle/>
        <a:p>
          <a:endParaRPr lang="fr-FR"/>
        </a:p>
      </dgm:t>
    </dgm:pt>
    <dgm:pt modelId="{631B212F-4468-4295-A0FA-45A5BD008C27}">
      <dgm:prSet phldrT="[Texte]" custT="1"/>
      <dgm:spPr>
        <a:solidFill>
          <a:schemeClr val="bg2">
            <a:lumMod val="75000"/>
          </a:schemeClr>
        </a:solidFill>
      </dgm:spPr>
      <dgm:t>
        <a:bodyPr/>
        <a:lstStyle/>
        <a:p>
          <a:pPr marL="0"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2">
                  <a:lumMod val="25000"/>
                </a:schemeClr>
              </a:solidFill>
            </a:rPr>
            <a:t>Implication de diverses disciplines</a:t>
          </a:r>
        </a:p>
      </dgm:t>
    </dgm:pt>
    <dgm:pt modelId="{E3B578E2-7B14-4E64-B9BE-863E56585BA0}" type="parTrans" cxnId="{96706139-0474-4E22-8A56-5CD1937FDB1B}">
      <dgm:prSet/>
      <dgm:spPr/>
      <dgm:t>
        <a:bodyPr/>
        <a:lstStyle/>
        <a:p>
          <a:endParaRPr lang="fr-FR"/>
        </a:p>
      </dgm:t>
    </dgm:pt>
    <dgm:pt modelId="{000B5476-D061-46B6-9057-321391B0C2BF}" type="sibTrans" cxnId="{96706139-0474-4E22-8A56-5CD1937FDB1B}">
      <dgm:prSet/>
      <dgm:spPr/>
      <dgm:t>
        <a:bodyPr/>
        <a:lstStyle/>
        <a:p>
          <a:endParaRPr lang="fr-FR"/>
        </a:p>
      </dgm:t>
    </dgm:pt>
    <dgm:pt modelId="{950CB020-3335-4228-ABFF-A719F0F55B49}">
      <dgm:prSet phldrT="[Texte]" custT="1"/>
      <dgm:spPr>
        <a:solidFill>
          <a:schemeClr val="bg2">
            <a:lumMod val="75000"/>
          </a:schemeClr>
        </a:solidFill>
      </dgm:spPr>
      <dgm:t>
        <a:bodyPr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solidFill>
                <a:srgbClr val="FFFFFF"/>
              </a:solidFill>
              <a:latin typeface="Calibri" panose="020F0502020204030204"/>
              <a:ea typeface="+mn-ea"/>
              <a:cs typeface="+mn-cs"/>
            </a:rPr>
            <a:t>sciences économiques et politiques, médecine, sciences sociales</a:t>
          </a:r>
        </a:p>
      </dgm:t>
    </dgm:pt>
    <dgm:pt modelId="{2011CE8A-C2F6-4B55-9162-08CBF18E727A}" type="parTrans" cxnId="{E33205D4-9DA0-4578-AF76-1B0F522979D1}">
      <dgm:prSet/>
      <dgm:spPr/>
      <dgm:t>
        <a:bodyPr/>
        <a:lstStyle/>
        <a:p>
          <a:endParaRPr lang="fr-FR"/>
        </a:p>
      </dgm:t>
    </dgm:pt>
    <dgm:pt modelId="{1F8BCB29-ABFD-4F51-89C8-9C62DAC1E56C}" type="sibTrans" cxnId="{E33205D4-9DA0-4578-AF76-1B0F522979D1}">
      <dgm:prSet/>
      <dgm:spPr/>
      <dgm:t>
        <a:bodyPr/>
        <a:lstStyle/>
        <a:p>
          <a:endParaRPr lang="fr-FR"/>
        </a:p>
      </dgm:t>
    </dgm:pt>
    <dgm:pt modelId="{9DD0EE76-A7FA-4B99-97D2-340493567892}">
      <dgm:prSet phldrT="[Texte]" custT="1"/>
      <dgm:spPr>
        <a:solidFill>
          <a:schemeClr val="bg2">
            <a:lumMod val="75000"/>
          </a:schemeClr>
        </a:solidFill>
      </dgm:spPr>
      <dgm:t>
        <a:bodyPr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solidFill>
                <a:srgbClr val="FFFFFF"/>
              </a:solidFill>
              <a:latin typeface="Calibri" panose="020F0502020204030204"/>
              <a:ea typeface="+mn-ea"/>
              <a:cs typeface="+mn-cs"/>
            </a:rPr>
            <a:t>divers cadres théoriques.</a:t>
          </a:r>
        </a:p>
      </dgm:t>
    </dgm:pt>
    <dgm:pt modelId="{50175D90-FB47-4CC8-AA73-63CDDD7A7924}" type="parTrans" cxnId="{7948A39D-4AD9-49EC-BBE3-A06CC78399B7}">
      <dgm:prSet/>
      <dgm:spPr/>
      <dgm:t>
        <a:bodyPr/>
        <a:lstStyle/>
        <a:p>
          <a:endParaRPr lang="fr-FR"/>
        </a:p>
      </dgm:t>
    </dgm:pt>
    <dgm:pt modelId="{2F3390F2-762E-419E-8038-617F03DBAA9F}" type="sibTrans" cxnId="{7948A39D-4AD9-49EC-BBE3-A06CC78399B7}">
      <dgm:prSet/>
      <dgm:spPr/>
      <dgm:t>
        <a:bodyPr/>
        <a:lstStyle/>
        <a:p>
          <a:endParaRPr lang="fr-FR"/>
        </a:p>
      </dgm:t>
    </dgm:pt>
    <dgm:pt modelId="{D8CC6C81-623C-4BB9-A030-F57BCE3EAFC9}" type="pres">
      <dgm:prSet presAssocID="{6669D436-ED02-4C0D-8E35-BC022C1C6308}" presName="Name0" presStyleCnt="0">
        <dgm:presLayoutVars>
          <dgm:dir/>
          <dgm:resizeHandles val="exact"/>
        </dgm:presLayoutVars>
      </dgm:prSet>
      <dgm:spPr/>
    </dgm:pt>
    <dgm:pt modelId="{F702AC41-AB83-4E03-A47A-97E5AA9BA589}" type="pres">
      <dgm:prSet presAssocID="{27B3ACD8-C6D3-4FF0-9D9F-F76E304837F5}" presName="node" presStyleLbl="node1" presStyleIdx="0" presStyleCnt="4">
        <dgm:presLayoutVars>
          <dgm:bulletEnabled val="1"/>
        </dgm:presLayoutVars>
      </dgm:prSet>
      <dgm:spPr/>
    </dgm:pt>
    <dgm:pt modelId="{732FE3E8-5A9F-4AA2-A9FE-7257DE12F626}" type="pres">
      <dgm:prSet presAssocID="{A8F7A92C-98D9-41E9-817F-BFEC21E24962}" presName="sibTrans" presStyleCnt="0"/>
      <dgm:spPr/>
    </dgm:pt>
    <dgm:pt modelId="{751A2AF5-DD4A-4826-9FBB-E764A52179A4}" type="pres">
      <dgm:prSet presAssocID="{631B212F-4468-4295-A0FA-45A5BD008C27}" presName="node" presStyleLbl="node1" presStyleIdx="1" presStyleCnt="4">
        <dgm:presLayoutVars>
          <dgm:bulletEnabled val="1"/>
        </dgm:presLayoutVars>
      </dgm:prSet>
      <dgm:spPr/>
    </dgm:pt>
    <dgm:pt modelId="{87C92A8C-0E80-4F6D-8770-BFCEE0D01200}" type="pres">
      <dgm:prSet presAssocID="{000B5476-D061-46B6-9057-321391B0C2BF}" presName="sibTrans" presStyleCnt="0"/>
      <dgm:spPr/>
    </dgm:pt>
    <dgm:pt modelId="{0E270927-41D7-4DBC-9017-EE204BCC91C9}" type="pres">
      <dgm:prSet presAssocID="{D4DE6A6D-A560-4472-BC21-A727BD9F1A46}" presName="node" presStyleLbl="node1" presStyleIdx="2" presStyleCnt="4">
        <dgm:presLayoutVars>
          <dgm:bulletEnabled val="1"/>
        </dgm:presLayoutVars>
      </dgm:prSet>
      <dgm:spPr/>
    </dgm:pt>
    <dgm:pt modelId="{25B75C1D-7E64-45BA-80C4-F5CDB563C893}" type="pres">
      <dgm:prSet presAssocID="{E5FE8F0B-B815-494D-B8DD-9C842589952E}" presName="sibTrans" presStyleCnt="0"/>
      <dgm:spPr/>
    </dgm:pt>
    <dgm:pt modelId="{4EEBCFE9-57B5-4636-8350-90C17BDC904B}" type="pres">
      <dgm:prSet presAssocID="{EC81C320-7C39-4C19-B278-AE94533EED26}" presName="node" presStyleLbl="node1" presStyleIdx="3" presStyleCnt="4">
        <dgm:presLayoutVars>
          <dgm:bulletEnabled val="1"/>
        </dgm:presLayoutVars>
      </dgm:prSet>
      <dgm:spPr/>
    </dgm:pt>
  </dgm:ptLst>
  <dgm:cxnLst>
    <dgm:cxn modelId="{F030D700-5968-491D-8FF7-ACA720130EFE}" type="presOf" srcId="{DA1D7BD1-B342-409D-8DE9-AD95CF5A3D8D}" destId="{0E270927-41D7-4DBC-9017-EE204BCC91C9}" srcOrd="0" destOrd="1" presId="urn:microsoft.com/office/officeart/2005/8/layout/hList6"/>
    <dgm:cxn modelId="{FB397C0A-C286-40FD-81C5-E25C5F571C61}" srcId="{EC81C320-7C39-4C19-B278-AE94533EED26}" destId="{BBF0E951-9DD5-448B-8CB5-E6D53985B601}" srcOrd="0" destOrd="0" parTransId="{A6F62059-5152-4082-93D7-109352120825}" sibTransId="{F49D84E8-9494-49BC-B7A1-FDCC1BCFF237}"/>
    <dgm:cxn modelId="{3A83210F-AFEC-4BF4-85B7-0CE5D299A50C}" srcId="{D4DE6A6D-A560-4472-BC21-A727BD9F1A46}" destId="{AA4DFD40-0584-4810-AC51-669318F88B90}" srcOrd="1" destOrd="0" parTransId="{AD988655-4DE4-4B07-A2EE-483EFDD16193}" sibTransId="{C81E57B3-8AF1-4845-8001-27E889FE03AF}"/>
    <dgm:cxn modelId="{50EDFF25-20F0-4DAA-B097-68126F155067}" srcId="{EC81C320-7C39-4C19-B278-AE94533EED26}" destId="{4ED4112C-952C-4841-8D8D-637537F95763}" srcOrd="1" destOrd="0" parTransId="{0D4B535D-DC5A-4967-BCBE-02B09FAFC7B8}" sibTransId="{5C6024B2-C9D4-47DC-B60C-1359CA80D74D}"/>
    <dgm:cxn modelId="{70B54B31-6D1A-4721-B455-E567CDF63053}" type="presOf" srcId="{386B3772-E1AB-42B1-9DBE-A9816FE74874}" destId="{F702AC41-AB83-4E03-A47A-97E5AA9BA589}" srcOrd="0" destOrd="1" presId="urn:microsoft.com/office/officeart/2005/8/layout/hList6"/>
    <dgm:cxn modelId="{96706139-0474-4E22-8A56-5CD1937FDB1B}" srcId="{6669D436-ED02-4C0D-8E35-BC022C1C6308}" destId="{631B212F-4468-4295-A0FA-45A5BD008C27}" srcOrd="1" destOrd="0" parTransId="{E3B578E2-7B14-4E64-B9BE-863E56585BA0}" sibTransId="{000B5476-D061-46B6-9057-321391B0C2BF}"/>
    <dgm:cxn modelId="{75EE895C-22A2-45E7-98AA-86897B71A811}" type="presOf" srcId="{EC81C320-7C39-4C19-B278-AE94533EED26}" destId="{4EEBCFE9-57B5-4636-8350-90C17BDC904B}" srcOrd="0" destOrd="0" presId="urn:microsoft.com/office/officeart/2005/8/layout/hList6"/>
    <dgm:cxn modelId="{60A9035E-5DA1-4CA4-9F1B-A86B97BAB2BA}" type="presOf" srcId="{950CB020-3335-4228-ABFF-A719F0F55B49}" destId="{751A2AF5-DD4A-4826-9FBB-E764A52179A4}" srcOrd="0" destOrd="1" presId="urn:microsoft.com/office/officeart/2005/8/layout/hList6"/>
    <dgm:cxn modelId="{54797942-B400-4C53-AE7E-47B13B427286}" type="presOf" srcId="{4ED4112C-952C-4841-8D8D-637537F95763}" destId="{4EEBCFE9-57B5-4636-8350-90C17BDC904B}" srcOrd="0" destOrd="2" presId="urn:microsoft.com/office/officeart/2005/8/layout/hList6"/>
    <dgm:cxn modelId="{DFCEF665-C8EC-4EF5-B28A-1EC9186A5BF6}" type="presOf" srcId="{AA4DFD40-0584-4810-AC51-669318F88B90}" destId="{0E270927-41D7-4DBC-9017-EE204BCC91C9}" srcOrd="0" destOrd="2" presId="urn:microsoft.com/office/officeart/2005/8/layout/hList6"/>
    <dgm:cxn modelId="{76DCBE48-9510-4745-AB35-5BC01307EED1}" type="presOf" srcId="{631B212F-4468-4295-A0FA-45A5BD008C27}" destId="{751A2AF5-DD4A-4826-9FBB-E764A52179A4}" srcOrd="0" destOrd="0" presId="urn:microsoft.com/office/officeart/2005/8/layout/hList6"/>
    <dgm:cxn modelId="{70547D69-B57C-4929-8BCF-212207C7CF89}" type="presOf" srcId="{9DD0EE76-A7FA-4B99-97D2-340493567892}" destId="{751A2AF5-DD4A-4826-9FBB-E764A52179A4}" srcOrd="0" destOrd="2" presId="urn:microsoft.com/office/officeart/2005/8/layout/hList6"/>
    <dgm:cxn modelId="{4BFEC04C-8AA2-410B-AB8C-F698B225916A}" srcId="{6669D436-ED02-4C0D-8E35-BC022C1C6308}" destId="{EC81C320-7C39-4C19-B278-AE94533EED26}" srcOrd="3" destOrd="0" parTransId="{427AF00F-5E1A-42FC-90BC-3D0A2698EE8E}" sibTransId="{2C0721C9-20C2-4E3D-9983-D3B5C0478AEA}"/>
    <dgm:cxn modelId="{A3D0E16D-EFD5-4333-8821-6BC076BBAE10}" type="presOf" srcId="{D4DE6A6D-A560-4472-BC21-A727BD9F1A46}" destId="{0E270927-41D7-4DBC-9017-EE204BCC91C9}" srcOrd="0" destOrd="0" presId="urn:microsoft.com/office/officeart/2005/8/layout/hList6"/>
    <dgm:cxn modelId="{7BE1E258-EB59-4D20-A0D4-E5BB4E67AF86}" srcId="{6669D436-ED02-4C0D-8E35-BC022C1C6308}" destId="{27B3ACD8-C6D3-4FF0-9D9F-F76E304837F5}" srcOrd="0" destOrd="0" parTransId="{4255C796-B6D0-4C5B-8BC8-D2B2921A90EC}" sibTransId="{A8F7A92C-98D9-41E9-817F-BFEC21E24962}"/>
    <dgm:cxn modelId="{A8E6AE7C-02C9-46B3-B7A3-88BDAD059152}" srcId="{27B3ACD8-C6D3-4FF0-9D9F-F76E304837F5}" destId="{386B3772-E1AB-42B1-9DBE-A9816FE74874}" srcOrd="0" destOrd="0" parTransId="{FA8B99C8-D49B-4099-A2EB-8443B2A1519B}" sibTransId="{74FC2479-45B2-4B6B-8199-C4DFF05A0F10}"/>
    <dgm:cxn modelId="{5C54518C-519D-4DA1-A6F9-37147CF05AD7}" srcId="{D4DE6A6D-A560-4472-BC21-A727BD9F1A46}" destId="{DA1D7BD1-B342-409D-8DE9-AD95CF5A3D8D}" srcOrd="0" destOrd="0" parTransId="{393A7538-EB74-46F9-8BD7-F205C599C4F0}" sibTransId="{AA2F1C6A-568D-4A62-BA7B-504831315C4E}"/>
    <dgm:cxn modelId="{7948A39D-4AD9-49EC-BBE3-A06CC78399B7}" srcId="{631B212F-4468-4295-A0FA-45A5BD008C27}" destId="{9DD0EE76-A7FA-4B99-97D2-340493567892}" srcOrd="1" destOrd="0" parTransId="{50175D90-FB47-4CC8-AA73-63CDDD7A7924}" sibTransId="{2F3390F2-762E-419E-8038-617F03DBAA9F}"/>
    <dgm:cxn modelId="{1834FEA0-C7AA-49F6-AF46-EE7322171318}" type="presOf" srcId="{BBF0E951-9DD5-448B-8CB5-E6D53985B601}" destId="{4EEBCFE9-57B5-4636-8350-90C17BDC904B}" srcOrd="0" destOrd="1" presId="urn:microsoft.com/office/officeart/2005/8/layout/hList6"/>
    <dgm:cxn modelId="{8227ADA1-68AB-4A52-A0BC-39603F659993}" srcId="{6669D436-ED02-4C0D-8E35-BC022C1C6308}" destId="{D4DE6A6D-A560-4472-BC21-A727BD9F1A46}" srcOrd="2" destOrd="0" parTransId="{6230C934-A90C-44EF-ACC9-A08DCD6407C8}" sibTransId="{E5FE8F0B-B815-494D-B8DD-9C842589952E}"/>
    <dgm:cxn modelId="{C0E26FC1-C954-4521-8361-9C728DB86F4D}" type="presOf" srcId="{6669D436-ED02-4C0D-8E35-BC022C1C6308}" destId="{D8CC6C81-623C-4BB9-A030-F57BCE3EAFC9}" srcOrd="0" destOrd="0" presId="urn:microsoft.com/office/officeart/2005/8/layout/hList6"/>
    <dgm:cxn modelId="{456EE4CE-7A7E-41C1-AA5E-8D87099CF2AE}" type="presOf" srcId="{27B3ACD8-C6D3-4FF0-9D9F-F76E304837F5}" destId="{F702AC41-AB83-4E03-A47A-97E5AA9BA589}" srcOrd="0" destOrd="0" presId="urn:microsoft.com/office/officeart/2005/8/layout/hList6"/>
    <dgm:cxn modelId="{E33205D4-9DA0-4578-AF76-1B0F522979D1}" srcId="{631B212F-4468-4295-A0FA-45A5BD008C27}" destId="{950CB020-3335-4228-ABFF-A719F0F55B49}" srcOrd="0" destOrd="0" parTransId="{2011CE8A-C2F6-4B55-9162-08CBF18E727A}" sibTransId="{1F8BCB29-ABFD-4F51-89C8-9C62DAC1E56C}"/>
    <dgm:cxn modelId="{9BEDCA63-0DE5-4875-983D-E4862ACE310D}" type="presParOf" srcId="{D8CC6C81-623C-4BB9-A030-F57BCE3EAFC9}" destId="{F702AC41-AB83-4E03-A47A-97E5AA9BA589}" srcOrd="0" destOrd="0" presId="urn:microsoft.com/office/officeart/2005/8/layout/hList6"/>
    <dgm:cxn modelId="{DF2667B7-833D-41D9-87CA-BC7964142EF4}" type="presParOf" srcId="{D8CC6C81-623C-4BB9-A030-F57BCE3EAFC9}" destId="{732FE3E8-5A9F-4AA2-A9FE-7257DE12F626}" srcOrd="1" destOrd="0" presId="urn:microsoft.com/office/officeart/2005/8/layout/hList6"/>
    <dgm:cxn modelId="{5C746038-E74A-4DCA-8FC3-50271A63753A}" type="presParOf" srcId="{D8CC6C81-623C-4BB9-A030-F57BCE3EAFC9}" destId="{751A2AF5-DD4A-4826-9FBB-E764A52179A4}" srcOrd="2" destOrd="0" presId="urn:microsoft.com/office/officeart/2005/8/layout/hList6"/>
    <dgm:cxn modelId="{CBCA74AD-5B37-4416-BC8F-F4DCC533281D}" type="presParOf" srcId="{D8CC6C81-623C-4BB9-A030-F57BCE3EAFC9}" destId="{87C92A8C-0E80-4F6D-8770-BFCEE0D01200}" srcOrd="3" destOrd="0" presId="urn:microsoft.com/office/officeart/2005/8/layout/hList6"/>
    <dgm:cxn modelId="{EA3DB65E-FDC7-4130-95BE-B43828A6292A}" type="presParOf" srcId="{D8CC6C81-623C-4BB9-A030-F57BCE3EAFC9}" destId="{0E270927-41D7-4DBC-9017-EE204BCC91C9}" srcOrd="4" destOrd="0" presId="urn:microsoft.com/office/officeart/2005/8/layout/hList6"/>
    <dgm:cxn modelId="{EC5B6CF4-C2DB-4512-871A-8B4B72D9BFB5}" type="presParOf" srcId="{D8CC6C81-623C-4BB9-A030-F57BCE3EAFC9}" destId="{25B75C1D-7E64-45BA-80C4-F5CDB563C893}" srcOrd="5" destOrd="0" presId="urn:microsoft.com/office/officeart/2005/8/layout/hList6"/>
    <dgm:cxn modelId="{14211247-C328-4875-93B1-0FD303443832}" type="presParOf" srcId="{D8CC6C81-623C-4BB9-A030-F57BCE3EAFC9}" destId="{4EEBCFE9-57B5-4636-8350-90C17BDC904B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3A5FFD-5BC7-4190-B7E4-7B72946E368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71B6495-4136-4C33-9ADB-6D75A345538E}">
      <dgm:prSet phldrT="[Texte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fr-FR" sz="1600" b="1" dirty="0"/>
            <a:t>Questionnaires  standardisés explorant différents domaines de vie</a:t>
          </a:r>
        </a:p>
      </dgm:t>
    </dgm:pt>
    <dgm:pt modelId="{82DD7668-23D4-4662-A9B1-A63864B07A4F}" type="parTrans" cxnId="{1C28BD6A-9AEE-4E79-B556-40B67CDE3CD5}">
      <dgm:prSet/>
      <dgm:spPr/>
      <dgm:t>
        <a:bodyPr/>
        <a:lstStyle/>
        <a:p>
          <a:endParaRPr lang="fr-FR"/>
        </a:p>
      </dgm:t>
    </dgm:pt>
    <dgm:pt modelId="{7419C092-D4A6-43B7-B23A-4770B2E40162}" type="sibTrans" cxnId="{1C28BD6A-9AEE-4E79-B556-40B67CDE3CD5}">
      <dgm:prSet/>
      <dgm:spPr/>
      <dgm:t>
        <a:bodyPr/>
        <a:lstStyle/>
        <a:p>
          <a:endParaRPr lang="fr-FR"/>
        </a:p>
      </dgm:t>
    </dgm:pt>
    <dgm:pt modelId="{AEF8838F-DABA-46F7-811E-8451636A1C0C}">
      <dgm:prSet phldrT="[Texte]" custT="1"/>
      <dgm:spPr>
        <a:solidFill>
          <a:srgbClr val="FF0000"/>
        </a:solidFill>
      </dgm:spPr>
      <dgm:t>
        <a:bodyPr/>
        <a:lstStyle/>
        <a:p>
          <a:r>
            <a:rPr lang="fr-FR" sz="1700" b="1" dirty="0"/>
            <a:t>Santé </a:t>
          </a:r>
          <a:r>
            <a:rPr lang="fr-FR" sz="1700" dirty="0"/>
            <a:t> </a:t>
          </a:r>
          <a:endParaRPr lang="fr-FR" sz="1700" b="1" dirty="0">
            <a:solidFill>
              <a:schemeClr val="bg1"/>
            </a:solidFill>
          </a:endParaRPr>
        </a:p>
      </dgm:t>
    </dgm:pt>
    <dgm:pt modelId="{DEECCF17-E14F-4A74-A1C7-E30877407888}" type="parTrans" cxnId="{B15D6775-D34E-4881-A082-3F8B135A1A2F}">
      <dgm:prSet/>
      <dgm:spPr/>
      <dgm:t>
        <a:bodyPr/>
        <a:lstStyle/>
        <a:p>
          <a:endParaRPr lang="fr-FR"/>
        </a:p>
      </dgm:t>
    </dgm:pt>
    <dgm:pt modelId="{6AEF906B-608C-4599-B1A9-83C5A087E2BB}" type="sibTrans" cxnId="{B15D6775-D34E-4881-A082-3F8B135A1A2F}">
      <dgm:prSet/>
      <dgm:spPr/>
      <dgm:t>
        <a:bodyPr/>
        <a:lstStyle/>
        <a:p>
          <a:endParaRPr lang="fr-FR"/>
        </a:p>
      </dgm:t>
    </dgm:pt>
    <dgm:pt modelId="{0DE0476B-62AD-433D-8F40-A3DD17A3373A}">
      <dgm:prSet phldrT="[Texte]" custT="1"/>
      <dgm:spPr>
        <a:solidFill>
          <a:srgbClr val="E20EAA"/>
        </a:solidFill>
      </dgm:spPr>
      <dgm:t>
        <a:bodyPr/>
        <a:lstStyle/>
        <a:p>
          <a:r>
            <a:rPr lang="fr-FR" sz="1700" b="1" dirty="0"/>
            <a:t>Etat psychologique </a:t>
          </a:r>
        </a:p>
      </dgm:t>
    </dgm:pt>
    <dgm:pt modelId="{23D19680-3356-4379-B0D2-BD85C6B382E0}" type="parTrans" cxnId="{668F9F0A-8564-4384-8C49-F74A230423E5}">
      <dgm:prSet/>
      <dgm:spPr/>
      <dgm:t>
        <a:bodyPr/>
        <a:lstStyle/>
        <a:p>
          <a:endParaRPr lang="fr-FR"/>
        </a:p>
      </dgm:t>
    </dgm:pt>
    <dgm:pt modelId="{E8CFB318-73CA-4EE7-B7CE-07E06BB0192B}" type="sibTrans" cxnId="{668F9F0A-8564-4384-8C49-F74A230423E5}">
      <dgm:prSet/>
      <dgm:spPr/>
      <dgm:t>
        <a:bodyPr/>
        <a:lstStyle/>
        <a:p>
          <a:endParaRPr lang="fr-FR"/>
        </a:p>
      </dgm:t>
    </dgm:pt>
    <dgm:pt modelId="{B8804ACC-F2D9-444E-B817-1BDBCC8F81D9}">
      <dgm:prSet phldrT="[Texte]" custT="1"/>
      <dgm:spPr>
        <a:solidFill>
          <a:srgbClr val="7030A0"/>
        </a:solidFill>
      </dgm:spPr>
      <dgm:t>
        <a:bodyPr/>
        <a:lstStyle/>
        <a:p>
          <a:r>
            <a:rPr lang="fr-FR" sz="1700" b="1" dirty="0"/>
            <a:t>Niveau d’autonomie</a:t>
          </a:r>
        </a:p>
      </dgm:t>
    </dgm:pt>
    <dgm:pt modelId="{2C25D435-44A3-43BF-84BB-0A47D6A77F66}" type="parTrans" cxnId="{70D632F9-CBAD-4DC8-86B3-BF64D49A5165}">
      <dgm:prSet/>
      <dgm:spPr/>
      <dgm:t>
        <a:bodyPr/>
        <a:lstStyle/>
        <a:p>
          <a:endParaRPr lang="fr-FR"/>
        </a:p>
      </dgm:t>
    </dgm:pt>
    <dgm:pt modelId="{9D29F3A2-D0BC-4169-978D-32A73FDCD7EC}" type="sibTrans" cxnId="{70D632F9-CBAD-4DC8-86B3-BF64D49A5165}">
      <dgm:prSet/>
      <dgm:spPr/>
      <dgm:t>
        <a:bodyPr/>
        <a:lstStyle/>
        <a:p>
          <a:endParaRPr lang="fr-FR"/>
        </a:p>
      </dgm:t>
    </dgm:pt>
    <dgm:pt modelId="{82543513-0EDC-4C8B-AC6F-16AE1E6CDD41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FR" sz="1700" b="1" dirty="0"/>
            <a:t>Relations sociales</a:t>
          </a:r>
        </a:p>
      </dgm:t>
    </dgm:pt>
    <dgm:pt modelId="{55D2DE5C-BEA7-46BC-B913-713578FA8F4A}" type="parTrans" cxnId="{31D1A97C-7C8D-4234-B275-B76BDE8387D2}">
      <dgm:prSet/>
      <dgm:spPr/>
      <dgm:t>
        <a:bodyPr/>
        <a:lstStyle/>
        <a:p>
          <a:endParaRPr lang="fr-FR"/>
        </a:p>
      </dgm:t>
    </dgm:pt>
    <dgm:pt modelId="{CE3E856D-3ED1-4B48-B26A-A6B8E7B0595F}" type="sibTrans" cxnId="{31D1A97C-7C8D-4234-B275-B76BDE8387D2}">
      <dgm:prSet/>
      <dgm:spPr/>
      <dgm:t>
        <a:bodyPr/>
        <a:lstStyle/>
        <a:p>
          <a:endParaRPr lang="fr-FR"/>
        </a:p>
      </dgm:t>
    </dgm:pt>
    <dgm:pt modelId="{679CB788-302F-4091-A140-D7C284B47A65}">
      <dgm:prSet phldrT="[Texte]" custT="1"/>
      <dgm:spPr>
        <a:solidFill>
          <a:srgbClr val="FFC000"/>
        </a:solidFill>
      </dgm:spPr>
      <dgm:t>
        <a:bodyPr/>
        <a:lstStyle/>
        <a:p>
          <a:r>
            <a:rPr lang="fr-FR" sz="1700" b="1" dirty="0"/>
            <a:t>Vie </a:t>
          </a:r>
        </a:p>
        <a:p>
          <a:r>
            <a:rPr lang="fr-FR" sz="1700" b="1" dirty="0"/>
            <a:t>spirituelle</a:t>
          </a:r>
        </a:p>
      </dgm:t>
    </dgm:pt>
    <dgm:pt modelId="{06C791FC-85FD-4213-A5CD-31A52729F139}" type="parTrans" cxnId="{797C8DFF-8E6C-4D0F-8AC2-0DE2C15CAEE7}">
      <dgm:prSet/>
      <dgm:spPr/>
      <dgm:t>
        <a:bodyPr/>
        <a:lstStyle/>
        <a:p>
          <a:endParaRPr lang="fr-FR"/>
        </a:p>
      </dgm:t>
    </dgm:pt>
    <dgm:pt modelId="{84F0B115-1E12-4752-927E-C224502417CA}" type="sibTrans" cxnId="{797C8DFF-8E6C-4D0F-8AC2-0DE2C15CAEE7}">
      <dgm:prSet/>
      <dgm:spPr/>
      <dgm:t>
        <a:bodyPr/>
        <a:lstStyle/>
        <a:p>
          <a:endParaRPr lang="fr-FR"/>
        </a:p>
      </dgm:t>
    </dgm:pt>
    <dgm:pt modelId="{FE6C802F-BE20-4D87-9E16-7C6FBEB74051}">
      <dgm:prSet phldrT="[Texte]" custT="1"/>
      <dgm:spPr>
        <a:solidFill>
          <a:srgbClr val="00B0F0"/>
        </a:solidFill>
      </dgm:spPr>
      <dgm:t>
        <a:bodyPr/>
        <a:lstStyle/>
        <a:p>
          <a:r>
            <a:rPr lang="fr-FR" sz="1700" b="1" dirty="0"/>
            <a:t>Environnement</a:t>
          </a:r>
        </a:p>
      </dgm:t>
    </dgm:pt>
    <dgm:pt modelId="{7E0260B1-841A-4FA9-93D4-B7B439AC6F98}" type="parTrans" cxnId="{09503573-4C2F-499A-BCD4-C6C3F098510A}">
      <dgm:prSet/>
      <dgm:spPr/>
      <dgm:t>
        <a:bodyPr/>
        <a:lstStyle/>
        <a:p>
          <a:endParaRPr lang="fr-FR"/>
        </a:p>
      </dgm:t>
    </dgm:pt>
    <dgm:pt modelId="{E339927D-EA98-4CD8-BB29-F24DFAF9A432}" type="sibTrans" cxnId="{09503573-4C2F-499A-BCD4-C6C3F098510A}">
      <dgm:prSet/>
      <dgm:spPr/>
      <dgm:t>
        <a:bodyPr/>
        <a:lstStyle/>
        <a:p>
          <a:endParaRPr lang="fr-FR"/>
        </a:p>
      </dgm:t>
    </dgm:pt>
    <dgm:pt modelId="{0CCF3939-A8D4-49F7-B439-13FDCDD5C8F8}" type="pres">
      <dgm:prSet presAssocID="{A83A5FFD-5BC7-4190-B7E4-7B72946E368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5A5E1B1-2D97-4861-972C-F34EDD1EDE83}" type="pres">
      <dgm:prSet presAssocID="{771B6495-4136-4C33-9ADB-6D75A345538E}" presName="centerShape" presStyleLbl="node0" presStyleIdx="0" presStyleCnt="1" custScaleX="100854" custScaleY="100854"/>
      <dgm:spPr/>
    </dgm:pt>
    <dgm:pt modelId="{43452D13-226F-46A9-9368-5089DFFB0FCF}" type="pres">
      <dgm:prSet presAssocID="{DEECCF17-E14F-4A74-A1C7-E30877407888}" presName="parTrans" presStyleLbl="bgSibTrans2D1" presStyleIdx="0" presStyleCnt="6"/>
      <dgm:spPr/>
    </dgm:pt>
    <dgm:pt modelId="{38C0E575-F35B-4F1B-87FE-B204AF931B96}" type="pres">
      <dgm:prSet presAssocID="{AEF8838F-DABA-46F7-811E-8451636A1C0C}" presName="node" presStyleLbl="node1" presStyleIdx="0" presStyleCnt="6">
        <dgm:presLayoutVars>
          <dgm:bulletEnabled val="1"/>
        </dgm:presLayoutVars>
      </dgm:prSet>
      <dgm:spPr/>
    </dgm:pt>
    <dgm:pt modelId="{6C2076C1-E818-4E88-A05C-8D8D825356F2}" type="pres">
      <dgm:prSet presAssocID="{23D19680-3356-4379-B0D2-BD85C6B382E0}" presName="parTrans" presStyleLbl="bgSibTrans2D1" presStyleIdx="1" presStyleCnt="6"/>
      <dgm:spPr/>
    </dgm:pt>
    <dgm:pt modelId="{421901AD-168B-493B-978C-CD57D26882CB}" type="pres">
      <dgm:prSet presAssocID="{0DE0476B-62AD-433D-8F40-A3DD17A3373A}" presName="node" presStyleLbl="node1" presStyleIdx="1" presStyleCnt="6">
        <dgm:presLayoutVars>
          <dgm:bulletEnabled val="1"/>
        </dgm:presLayoutVars>
      </dgm:prSet>
      <dgm:spPr/>
    </dgm:pt>
    <dgm:pt modelId="{51086F8B-588C-41E8-803C-8C1CC2F3825E}" type="pres">
      <dgm:prSet presAssocID="{2C25D435-44A3-43BF-84BB-0A47D6A77F66}" presName="parTrans" presStyleLbl="bgSibTrans2D1" presStyleIdx="2" presStyleCnt="6"/>
      <dgm:spPr/>
    </dgm:pt>
    <dgm:pt modelId="{39A60615-8399-4A82-9528-6662123294BF}" type="pres">
      <dgm:prSet presAssocID="{B8804ACC-F2D9-444E-B817-1BDBCC8F81D9}" presName="node" presStyleLbl="node1" presStyleIdx="2" presStyleCnt="6">
        <dgm:presLayoutVars>
          <dgm:bulletEnabled val="1"/>
        </dgm:presLayoutVars>
      </dgm:prSet>
      <dgm:spPr/>
    </dgm:pt>
    <dgm:pt modelId="{43F21FD8-3A4E-44FA-B20E-ED90E7AF92D4}" type="pres">
      <dgm:prSet presAssocID="{55D2DE5C-BEA7-46BC-B913-713578FA8F4A}" presName="parTrans" presStyleLbl="bgSibTrans2D1" presStyleIdx="3" presStyleCnt="6"/>
      <dgm:spPr/>
    </dgm:pt>
    <dgm:pt modelId="{DDC048C8-928F-47A7-AF0F-0488B93F7BA0}" type="pres">
      <dgm:prSet presAssocID="{82543513-0EDC-4C8B-AC6F-16AE1E6CDD41}" presName="node" presStyleLbl="node1" presStyleIdx="3" presStyleCnt="6">
        <dgm:presLayoutVars>
          <dgm:bulletEnabled val="1"/>
        </dgm:presLayoutVars>
      </dgm:prSet>
      <dgm:spPr/>
    </dgm:pt>
    <dgm:pt modelId="{CCB9FD2A-3707-4FE7-9C72-E509E7A73C95}" type="pres">
      <dgm:prSet presAssocID="{06C791FC-85FD-4213-A5CD-31A52729F139}" presName="parTrans" presStyleLbl="bgSibTrans2D1" presStyleIdx="4" presStyleCnt="6"/>
      <dgm:spPr/>
    </dgm:pt>
    <dgm:pt modelId="{8B49DEBE-B4E8-4626-93A9-96A618F2DEA3}" type="pres">
      <dgm:prSet presAssocID="{679CB788-302F-4091-A140-D7C284B47A65}" presName="node" presStyleLbl="node1" presStyleIdx="4" presStyleCnt="6">
        <dgm:presLayoutVars>
          <dgm:bulletEnabled val="1"/>
        </dgm:presLayoutVars>
      </dgm:prSet>
      <dgm:spPr/>
    </dgm:pt>
    <dgm:pt modelId="{74A56157-9188-4A72-8E02-244897FC1EB1}" type="pres">
      <dgm:prSet presAssocID="{7E0260B1-841A-4FA9-93D4-B7B439AC6F98}" presName="parTrans" presStyleLbl="bgSibTrans2D1" presStyleIdx="5" presStyleCnt="6"/>
      <dgm:spPr/>
    </dgm:pt>
    <dgm:pt modelId="{7ABA2057-E23B-49F8-ACA5-3A48EF3E101F}" type="pres">
      <dgm:prSet presAssocID="{FE6C802F-BE20-4D87-9E16-7C6FBEB74051}" presName="node" presStyleLbl="node1" presStyleIdx="5" presStyleCnt="6">
        <dgm:presLayoutVars>
          <dgm:bulletEnabled val="1"/>
        </dgm:presLayoutVars>
      </dgm:prSet>
      <dgm:spPr/>
    </dgm:pt>
  </dgm:ptLst>
  <dgm:cxnLst>
    <dgm:cxn modelId="{3625F801-01D4-439B-86EF-6B2F49175750}" type="presOf" srcId="{0DE0476B-62AD-433D-8F40-A3DD17A3373A}" destId="{421901AD-168B-493B-978C-CD57D26882CB}" srcOrd="0" destOrd="0" presId="urn:microsoft.com/office/officeart/2005/8/layout/radial4"/>
    <dgm:cxn modelId="{668F9F0A-8564-4384-8C49-F74A230423E5}" srcId="{771B6495-4136-4C33-9ADB-6D75A345538E}" destId="{0DE0476B-62AD-433D-8F40-A3DD17A3373A}" srcOrd="1" destOrd="0" parTransId="{23D19680-3356-4379-B0D2-BD85C6B382E0}" sibTransId="{E8CFB318-73CA-4EE7-B7CE-07E06BB0192B}"/>
    <dgm:cxn modelId="{367FDD40-F968-4E7B-B48F-4B0E27A94E4A}" type="presOf" srcId="{82543513-0EDC-4C8B-AC6F-16AE1E6CDD41}" destId="{DDC048C8-928F-47A7-AF0F-0488B93F7BA0}" srcOrd="0" destOrd="0" presId="urn:microsoft.com/office/officeart/2005/8/layout/radial4"/>
    <dgm:cxn modelId="{1C28BD6A-9AEE-4E79-B556-40B67CDE3CD5}" srcId="{A83A5FFD-5BC7-4190-B7E4-7B72946E3683}" destId="{771B6495-4136-4C33-9ADB-6D75A345538E}" srcOrd="0" destOrd="0" parTransId="{82DD7668-23D4-4662-A9B1-A63864B07A4F}" sibTransId="{7419C092-D4A6-43B7-B23A-4770B2E40162}"/>
    <dgm:cxn modelId="{CECAE052-C3F7-4EBC-A970-903E21BBF7AB}" type="presOf" srcId="{679CB788-302F-4091-A140-D7C284B47A65}" destId="{8B49DEBE-B4E8-4626-93A9-96A618F2DEA3}" srcOrd="0" destOrd="0" presId="urn:microsoft.com/office/officeart/2005/8/layout/radial4"/>
    <dgm:cxn modelId="{09503573-4C2F-499A-BCD4-C6C3F098510A}" srcId="{771B6495-4136-4C33-9ADB-6D75A345538E}" destId="{FE6C802F-BE20-4D87-9E16-7C6FBEB74051}" srcOrd="5" destOrd="0" parTransId="{7E0260B1-841A-4FA9-93D4-B7B439AC6F98}" sibTransId="{E339927D-EA98-4CD8-BB29-F24DFAF9A432}"/>
    <dgm:cxn modelId="{B15D6775-D34E-4881-A082-3F8B135A1A2F}" srcId="{771B6495-4136-4C33-9ADB-6D75A345538E}" destId="{AEF8838F-DABA-46F7-811E-8451636A1C0C}" srcOrd="0" destOrd="0" parTransId="{DEECCF17-E14F-4A74-A1C7-E30877407888}" sibTransId="{6AEF906B-608C-4599-B1A9-83C5A087E2BB}"/>
    <dgm:cxn modelId="{61F12259-1635-4080-8830-9B5F089FC228}" type="presOf" srcId="{DEECCF17-E14F-4A74-A1C7-E30877407888}" destId="{43452D13-226F-46A9-9368-5089DFFB0FCF}" srcOrd="0" destOrd="0" presId="urn:microsoft.com/office/officeart/2005/8/layout/radial4"/>
    <dgm:cxn modelId="{31D1A97C-7C8D-4234-B275-B76BDE8387D2}" srcId="{771B6495-4136-4C33-9ADB-6D75A345538E}" destId="{82543513-0EDC-4C8B-AC6F-16AE1E6CDD41}" srcOrd="3" destOrd="0" parTransId="{55D2DE5C-BEA7-46BC-B913-713578FA8F4A}" sibTransId="{CE3E856D-3ED1-4B48-B26A-A6B8E7B0595F}"/>
    <dgm:cxn modelId="{147247B4-A2D8-433F-8573-377003DBB8E6}" type="presOf" srcId="{B8804ACC-F2D9-444E-B817-1BDBCC8F81D9}" destId="{39A60615-8399-4A82-9528-6662123294BF}" srcOrd="0" destOrd="0" presId="urn:microsoft.com/office/officeart/2005/8/layout/radial4"/>
    <dgm:cxn modelId="{C378C6B7-5C0D-4161-A658-2D2902724D67}" type="presOf" srcId="{7E0260B1-841A-4FA9-93D4-B7B439AC6F98}" destId="{74A56157-9188-4A72-8E02-244897FC1EB1}" srcOrd="0" destOrd="0" presId="urn:microsoft.com/office/officeart/2005/8/layout/radial4"/>
    <dgm:cxn modelId="{316D99BA-E5BA-4C40-B873-F8A93A84DBAF}" type="presOf" srcId="{771B6495-4136-4C33-9ADB-6D75A345538E}" destId="{85A5E1B1-2D97-4861-972C-F34EDD1EDE83}" srcOrd="0" destOrd="0" presId="urn:microsoft.com/office/officeart/2005/8/layout/radial4"/>
    <dgm:cxn modelId="{8F07A1BE-0960-4E05-A7D6-552ECF81C45D}" type="presOf" srcId="{FE6C802F-BE20-4D87-9E16-7C6FBEB74051}" destId="{7ABA2057-E23B-49F8-ACA5-3A48EF3E101F}" srcOrd="0" destOrd="0" presId="urn:microsoft.com/office/officeart/2005/8/layout/radial4"/>
    <dgm:cxn modelId="{6B7E3CC1-BFCC-47F1-B295-FC9F4C228EC9}" type="presOf" srcId="{06C791FC-85FD-4213-A5CD-31A52729F139}" destId="{CCB9FD2A-3707-4FE7-9C72-E509E7A73C95}" srcOrd="0" destOrd="0" presId="urn:microsoft.com/office/officeart/2005/8/layout/radial4"/>
    <dgm:cxn modelId="{22A312D3-E9F5-4F89-8AE3-112C45507D0A}" type="presOf" srcId="{A83A5FFD-5BC7-4190-B7E4-7B72946E3683}" destId="{0CCF3939-A8D4-49F7-B439-13FDCDD5C8F8}" srcOrd="0" destOrd="0" presId="urn:microsoft.com/office/officeart/2005/8/layout/radial4"/>
    <dgm:cxn modelId="{EE08FED6-D44B-420F-AFD8-F79749995678}" type="presOf" srcId="{AEF8838F-DABA-46F7-811E-8451636A1C0C}" destId="{38C0E575-F35B-4F1B-87FE-B204AF931B96}" srcOrd="0" destOrd="0" presId="urn:microsoft.com/office/officeart/2005/8/layout/radial4"/>
    <dgm:cxn modelId="{2044EBE2-FD23-47C9-A1B7-105E5872F3DC}" type="presOf" srcId="{2C25D435-44A3-43BF-84BB-0A47D6A77F66}" destId="{51086F8B-588C-41E8-803C-8C1CC2F3825E}" srcOrd="0" destOrd="0" presId="urn:microsoft.com/office/officeart/2005/8/layout/radial4"/>
    <dgm:cxn modelId="{69E70CEA-5808-4B96-AFF5-F73F6DFB73E8}" type="presOf" srcId="{23D19680-3356-4379-B0D2-BD85C6B382E0}" destId="{6C2076C1-E818-4E88-A05C-8D8D825356F2}" srcOrd="0" destOrd="0" presId="urn:microsoft.com/office/officeart/2005/8/layout/radial4"/>
    <dgm:cxn modelId="{70D632F9-CBAD-4DC8-86B3-BF64D49A5165}" srcId="{771B6495-4136-4C33-9ADB-6D75A345538E}" destId="{B8804ACC-F2D9-444E-B817-1BDBCC8F81D9}" srcOrd="2" destOrd="0" parTransId="{2C25D435-44A3-43BF-84BB-0A47D6A77F66}" sibTransId="{9D29F3A2-D0BC-4169-978D-32A73FDCD7EC}"/>
    <dgm:cxn modelId="{02F68CF9-D384-4EE3-9DD1-0F6B6BF3A3AE}" type="presOf" srcId="{55D2DE5C-BEA7-46BC-B913-713578FA8F4A}" destId="{43F21FD8-3A4E-44FA-B20E-ED90E7AF92D4}" srcOrd="0" destOrd="0" presId="urn:microsoft.com/office/officeart/2005/8/layout/radial4"/>
    <dgm:cxn modelId="{797C8DFF-8E6C-4D0F-8AC2-0DE2C15CAEE7}" srcId="{771B6495-4136-4C33-9ADB-6D75A345538E}" destId="{679CB788-302F-4091-A140-D7C284B47A65}" srcOrd="4" destOrd="0" parTransId="{06C791FC-85FD-4213-A5CD-31A52729F139}" sibTransId="{84F0B115-1E12-4752-927E-C224502417CA}"/>
    <dgm:cxn modelId="{511A226E-83EB-4A77-A436-8005BA91DB0B}" type="presParOf" srcId="{0CCF3939-A8D4-49F7-B439-13FDCDD5C8F8}" destId="{85A5E1B1-2D97-4861-972C-F34EDD1EDE83}" srcOrd="0" destOrd="0" presId="urn:microsoft.com/office/officeart/2005/8/layout/radial4"/>
    <dgm:cxn modelId="{A2F9E031-AF31-442F-A229-DF712212C7F3}" type="presParOf" srcId="{0CCF3939-A8D4-49F7-B439-13FDCDD5C8F8}" destId="{43452D13-226F-46A9-9368-5089DFFB0FCF}" srcOrd="1" destOrd="0" presId="urn:microsoft.com/office/officeart/2005/8/layout/radial4"/>
    <dgm:cxn modelId="{72A4E976-9F56-4069-B064-40395FA6AA30}" type="presParOf" srcId="{0CCF3939-A8D4-49F7-B439-13FDCDD5C8F8}" destId="{38C0E575-F35B-4F1B-87FE-B204AF931B96}" srcOrd="2" destOrd="0" presId="urn:microsoft.com/office/officeart/2005/8/layout/radial4"/>
    <dgm:cxn modelId="{163D662B-8E13-40C5-993E-0A77CD8C72C0}" type="presParOf" srcId="{0CCF3939-A8D4-49F7-B439-13FDCDD5C8F8}" destId="{6C2076C1-E818-4E88-A05C-8D8D825356F2}" srcOrd="3" destOrd="0" presId="urn:microsoft.com/office/officeart/2005/8/layout/radial4"/>
    <dgm:cxn modelId="{06E08C24-8BFC-4C55-9FBF-1C73E27F8D2F}" type="presParOf" srcId="{0CCF3939-A8D4-49F7-B439-13FDCDD5C8F8}" destId="{421901AD-168B-493B-978C-CD57D26882CB}" srcOrd="4" destOrd="0" presId="urn:microsoft.com/office/officeart/2005/8/layout/radial4"/>
    <dgm:cxn modelId="{5134E46A-EA9B-45A6-9923-9FFFD83B6767}" type="presParOf" srcId="{0CCF3939-A8D4-49F7-B439-13FDCDD5C8F8}" destId="{51086F8B-588C-41E8-803C-8C1CC2F3825E}" srcOrd="5" destOrd="0" presId="urn:microsoft.com/office/officeart/2005/8/layout/radial4"/>
    <dgm:cxn modelId="{7A5C1469-61DB-4201-B3CF-36CB67DCCB39}" type="presParOf" srcId="{0CCF3939-A8D4-49F7-B439-13FDCDD5C8F8}" destId="{39A60615-8399-4A82-9528-6662123294BF}" srcOrd="6" destOrd="0" presId="urn:microsoft.com/office/officeart/2005/8/layout/radial4"/>
    <dgm:cxn modelId="{8F581CA2-02C6-4A5F-B813-BF8F24E89C16}" type="presParOf" srcId="{0CCF3939-A8D4-49F7-B439-13FDCDD5C8F8}" destId="{43F21FD8-3A4E-44FA-B20E-ED90E7AF92D4}" srcOrd="7" destOrd="0" presId="urn:microsoft.com/office/officeart/2005/8/layout/radial4"/>
    <dgm:cxn modelId="{1BD003A4-C74F-4439-ADFB-770A2590BB1B}" type="presParOf" srcId="{0CCF3939-A8D4-49F7-B439-13FDCDD5C8F8}" destId="{DDC048C8-928F-47A7-AF0F-0488B93F7BA0}" srcOrd="8" destOrd="0" presId="urn:microsoft.com/office/officeart/2005/8/layout/radial4"/>
    <dgm:cxn modelId="{88D682C1-F158-427E-AF10-18C04FD60C78}" type="presParOf" srcId="{0CCF3939-A8D4-49F7-B439-13FDCDD5C8F8}" destId="{CCB9FD2A-3707-4FE7-9C72-E509E7A73C95}" srcOrd="9" destOrd="0" presId="urn:microsoft.com/office/officeart/2005/8/layout/radial4"/>
    <dgm:cxn modelId="{A7C32999-922C-4C25-83A4-FCA8AB4A6FE0}" type="presParOf" srcId="{0CCF3939-A8D4-49F7-B439-13FDCDD5C8F8}" destId="{8B49DEBE-B4E8-4626-93A9-96A618F2DEA3}" srcOrd="10" destOrd="0" presId="urn:microsoft.com/office/officeart/2005/8/layout/radial4"/>
    <dgm:cxn modelId="{3FA9A27B-F7EA-4812-B7B7-B03726B1B39B}" type="presParOf" srcId="{0CCF3939-A8D4-49F7-B439-13FDCDD5C8F8}" destId="{74A56157-9188-4A72-8E02-244897FC1EB1}" srcOrd="11" destOrd="0" presId="urn:microsoft.com/office/officeart/2005/8/layout/radial4"/>
    <dgm:cxn modelId="{B92987CD-C780-491D-B38E-669DA941297C}" type="presParOf" srcId="{0CCF3939-A8D4-49F7-B439-13FDCDD5C8F8}" destId="{7ABA2057-E23B-49F8-ACA5-3A48EF3E101F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A1A9F9-3B89-4525-8501-CB67AC404BE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A3A0379-DD8F-493D-8313-0BEB0FBD9D91}">
      <dgm:prSet phldrT="[Texte]" custT="1"/>
      <dgm:spPr/>
      <dgm:t>
        <a:bodyPr/>
        <a:lstStyle/>
        <a:p>
          <a:r>
            <a:rPr lang="fr-FR" sz="2800" b="1" dirty="0"/>
            <a:t>Subjectivité</a:t>
          </a:r>
        </a:p>
      </dgm:t>
    </dgm:pt>
    <dgm:pt modelId="{3EE92F7C-ED40-48CA-BB1B-3798182A0D2A}" type="parTrans" cxnId="{342386EB-C80D-4053-99ED-C8C0F25800C4}">
      <dgm:prSet/>
      <dgm:spPr/>
      <dgm:t>
        <a:bodyPr/>
        <a:lstStyle/>
        <a:p>
          <a:endParaRPr lang="fr-FR"/>
        </a:p>
      </dgm:t>
    </dgm:pt>
    <dgm:pt modelId="{CB5F04F9-EC19-4ED5-BB20-D2519B8E1718}" type="sibTrans" cxnId="{342386EB-C80D-4053-99ED-C8C0F25800C4}">
      <dgm:prSet/>
      <dgm:spPr/>
      <dgm:t>
        <a:bodyPr/>
        <a:lstStyle/>
        <a:p>
          <a:endParaRPr lang="fr-FR"/>
        </a:p>
      </dgm:t>
    </dgm:pt>
    <dgm:pt modelId="{0128C96A-723C-4669-9C95-0378DE4F3B42}">
      <dgm:prSet phldrT="[Texte]" custT="1"/>
      <dgm:spPr/>
      <dgm:t>
        <a:bodyPr/>
        <a:lstStyle/>
        <a:p>
          <a:r>
            <a:rPr lang="fr-FR" sz="2000" b="1" dirty="0">
              <a:solidFill>
                <a:srgbClr val="0070C0"/>
              </a:solidFill>
            </a:rPr>
            <a:t>En matière de bien-être, ce qui est perçu compte plus que la réalité objective.</a:t>
          </a:r>
        </a:p>
      </dgm:t>
    </dgm:pt>
    <dgm:pt modelId="{BBEF415C-6AFE-409C-BFBD-B3D1D0CB3C0D}" type="parTrans" cxnId="{17DF45BB-BD29-44B4-9B34-C13DD181A797}">
      <dgm:prSet/>
      <dgm:spPr/>
      <dgm:t>
        <a:bodyPr/>
        <a:lstStyle/>
        <a:p>
          <a:endParaRPr lang="fr-FR"/>
        </a:p>
      </dgm:t>
    </dgm:pt>
    <dgm:pt modelId="{5642696F-10E8-4503-93C5-6B38280F9DD8}" type="sibTrans" cxnId="{17DF45BB-BD29-44B4-9B34-C13DD181A797}">
      <dgm:prSet/>
      <dgm:spPr/>
      <dgm:t>
        <a:bodyPr/>
        <a:lstStyle/>
        <a:p>
          <a:endParaRPr lang="fr-FR"/>
        </a:p>
      </dgm:t>
    </dgm:pt>
    <dgm:pt modelId="{B1F55B0E-627E-4B50-8762-7F5B942D24ED}">
      <dgm:prSet phldrT="[Texte]"/>
      <dgm:spPr>
        <a:solidFill>
          <a:srgbClr val="92D050"/>
        </a:solidFill>
      </dgm:spPr>
      <dgm:t>
        <a:bodyPr/>
        <a:lstStyle/>
        <a:p>
          <a:r>
            <a:rPr lang="fr-FR" b="1" dirty="0"/>
            <a:t>Variabilité </a:t>
          </a:r>
          <a:r>
            <a:rPr lang="fr-FR" b="1" dirty="0" err="1"/>
            <a:t>intra-individuelle</a:t>
          </a:r>
          <a:r>
            <a:rPr lang="fr-FR" b="1" dirty="0"/>
            <a:t> </a:t>
          </a:r>
        </a:p>
      </dgm:t>
    </dgm:pt>
    <dgm:pt modelId="{49F44AFC-7F17-43CE-8CBF-935F3622A4EE}" type="parTrans" cxnId="{C5D36A44-97B2-4C40-8963-C18AD2AF97E4}">
      <dgm:prSet/>
      <dgm:spPr/>
      <dgm:t>
        <a:bodyPr/>
        <a:lstStyle/>
        <a:p>
          <a:endParaRPr lang="fr-FR"/>
        </a:p>
      </dgm:t>
    </dgm:pt>
    <dgm:pt modelId="{AC3F7FF0-D155-4E47-9B4C-76211E409EE9}" type="sibTrans" cxnId="{C5D36A44-97B2-4C40-8963-C18AD2AF97E4}">
      <dgm:prSet/>
      <dgm:spPr/>
      <dgm:t>
        <a:bodyPr/>
        <a:lstStyle/>
        <a:p>
          <a:endParaRPr lang="fr-FR"/>
        </a:p>
      </dgm:t>
    </dgm:pt>
    <dgm:pt modelId="{BD89A91C-0235-47B7-9CAE-51BC378C9C7C}">
      <dgm:prSet phldrT="[Texte]" custT="1"/>
      <dgm:spPr/>
      <dgm:t>
        <a:bodyPr/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fr-FR" sz="2000" b="1" kern="1200" dirty="0">
              <a:solidFill>
                <a:srgbClr val="0070C0"/>
              </a:solidFill>
            </a:rPr>
            <a:t> </a:t>
          </a:r>
          <a:r>
            <a:rPr lang="fr-FR" sz="2000" b="1" kern="1200" dirty="0">
              <a:solidFill>
                <a:schemeClr val="accent2"/>
              </a:solidFill>
            </a:rPr>
            <a:t>P</a:t>
          </a:r>
          <a:r>
            <a:rPr lang="fr-FR" sz="2000" b="1" kern="1200" dirty="0">
              <a:solidFill>
                <a:schemeClr val="accent2"/>
              </a:solidFill>
              <a:latin typeface="+mn-lt"/>
            </a:rPr>
            <a:t>rocessus dynamique </a:t>
          </a:r>
          <a:r>
            <a:rPr lang="fr-FR" sz="2000" b="1" kern="1200" dirty="0">
              <a:solidFill>
                <a:srgbClr val="0070C0"/>
              </a:solidFill>
              <a:latin typeface="+mn-lt"/>
            </a:rPr>
            <a:t>: la perception peut évoluer au cours du temps en fonction de</a:t>
          </a:r>
        </a:p>
      </dgm:t>
    </dgm:pt>
    <dgm:pt modelId="{2BD9D477-B11B-4FCE-9F24-F2A241758E12}" type="parTrans" cxnId="{B387C509-599A-4876-AD79-7ABB196868F1}">
      <dgm:prSet/>
      <dgm:spPr/>
      <dgm:t>
        <a:bodyPr/>
        <a:lstStyle/>
        <a:p>
          <a:endParaRPr lang="fr-FR"/>
        </a:p>
      </dgm:t>
    </dgm:pt>
    <dgm:pt modelId="{D7FB8EBC-1F63-4B45-860D-D75235398B3C}" type="sibTrans" cxnId="{B387C509-599A-4876-AD79-7ABB196868F1}">
      <dgm:prSet/>
      <dgm:spPr/>
      <dgm:t>
        <a:bodyPr/>
        <a:lstStyle/>
        <a:p>
          <a:endParaRPr lang="fr-FR"/>
        </a:p>
      </dgm:t>
    </dgm:pt>
    <dgm:pt modelId="{EA7BCDA4-F276-4BFF-8A85-18B31A6761DB}">
      <dgm:prSet phldrT="[Texte]"/>
      <dgm:spPr>
        <a:solidFill>
          <a:schemeClr val="accent2"/>
        </a:solidFill>
      </dgm:spPr>
      <dgm:t>
        <a:bodyPr/>
        <a:lstStyle/>
        <a:p>
          <a:r>
            <a:rPr lang="fr-FR" b="1" dirty="0"/>
            <a:t>Variabilité interindividuelle </a:t>
          </a:r>
        </a:p>
      </dgm:t>
    </dgm:pt>
    <dgm:pt modelId="{E15B0FC2-1B71-47E3-B868-D2F40E326B42}" type="parTrans" cxnId="{48B2659B-DC60-4C89-91B7-27B521203543}">
      <dgm:prSet/>
      <dgm:spPr/>
      <dgm:t>
        <a:bodyPr/>
        <a:lstStyle/>
        <a:p>
          <a:endParaRPr lang="fr-FR"/>
        </a:p>
      </dgm:t>
    </dgm:pt>
    <dgm:pt modelId="{305FF80E-CE2E-4B82-B395-C133D98C38A2}" type="sibTrans" cxnId="{48B2659B-DC60-4C89-91B7-27B521203543}">
      <dgm:prSet/>
      <dgm:spPr/>
      <dgm:t>
        <a:bodyPr/>
        <a:lstStyle/>
        <a:p>
          <a:endParaRPr lang="fr-FR"/>
        </a:p>
      </dgm:t>
    </dgm:pt>
    <dgm:pt modelId="{FEC896CA-8589-469D-8FE0-06ACABC7DB76}">
      <dgm:prSet phldrT="[Texte]" custT="1"/>
      <dgm:spPr/>
      <dgm:t>
        <a:bodyPr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solidFill>
                <a:srgbClr val="0070C0"/>
              </a:solidFill>
              <a:latin typeface="Calibri" panose="020F0502020204030204"/>
              <a:ea typeface="+mn-ea"/>
              <a:cs typeface="+mn-cs"/>
            </a:rPr>
            <a:t>Idéaux, buts poursuivis et valeurs attribués aux domaines de vie qui varient selon les cultures et les personnes.</a:t>
          </a:r>
        </a:p>
      </dgm:t>
    </dgm:pt>
    <dgm:pt modelId="{48319847-EC5F-4346-BEA7-086933DDD50B}" type="parTrans" cxnId="{93AFE2D1-D4FE-476A-A7E0-40B3833D6FB0}">
      <dgm:prSet/>
      <dgm:spPr/>
      <dgm:t>
        <a:bodyPr/>
        <a:lstStyle/>
        <a:p>
          <a:endParaRPr lang="fr-FR"/>
        </a:p>
      </dgm:t>
    </dgm:pt>
    <dgm:pt modelId="{61C22519-93EB-4662-B69D-C1BA4E986216}" type="sibTrans" cxnId="{93AFE2D1-D4FE-476A-A7E0-40B3833D6FB0}">
      <dgm:prSet/>
      <dgm:spPr/>
      <dgm:t>
        <a:bodyPr/>
        <a:lstStyle/>
        <a:p>
          <a:endParaRPr lang="fr-FR"/>
        </a:p>
      </dgm:t>
    </dgm:pt>
    <dgm:pt modelId="{FD405892-FCB2-4187-9A37-B3B2B3CFFA6F}">
      <dgm:prSet phldrT="[Texte]" custT="1"/>
      <dgm:spPr/>
      <dgm:t>
        <a:bodyPr/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fr-FR" sz="2000" b="1" kern="1200" dirty="0">
              <a:solidFill>
                <a:srgbClr val="0070C0"/>
              </a:solidFill>
              <a:latin typeface="+mn-lt"/>
            </a:rPr>
            <a:t>- </a:t>
          </a:r>
          <a:r>
            <a:rPr lang="fr-FR" sz="2000" b="1" kern="1200" dirty="0">
              <a:solidFill>
                <a:schemeClr val="accent2"/>
              </a:solidFill>
              <a:latin typeface="+mn-lt"/>
            </a:rPr>
            <a:t>processus d'adaptation : révision des buts poursuivis, baisse des attentes...</a:t>
          </a:r>
          <a:endParaRPr lang="fr-FR" sz="2000" b="0" kern="1200" dirty="0">
            <a:solidFill>
              <a:schemeClr val="accent2"/>
            </a:solidFill>
            <a:latin typeface="+mn-lt"/>
          </a:endParaRPr>
        </a:p>
      </dgm:t>
    </dgm:pt>
    <dgm:pt modelId="{88B5B78A-CBCF-4742-B13A-EE03CD78957E}" type="parTrans" cxnId="{1C984B2E-1A4B-4D8C-B275-2288CC68BF7A}">
      <dgm:prSet/>
      <dgm:spPr/>
      <dgm:t>
        <a:bodyPr/>
        <a:lstStyle/>
        <a:p>
          <a:endParaRPr lang="fr-FR"/>
        </a:p>
      </dgm:t>
    </dgm:pt>
    <dgm:pt modelId="{380697AB-4B66-40BD-B758-9C7A9962E8E4}" type="sibTrans" cxnId="{1C984B2E-1A4B-4D8C-B275-2288CC68BF7A}">
      <dgm:prSet/>
      <dgm:spPr/>
      <dgm:t>
        <a:bodyPr/>
        <a:lstStyle/>
        <a:p>
          <a:endParaRPr lang="fr-FR"/>
        </a:p>
      </dgm:t>
    </dgm:pt>
    <dgm:pt modelId="{295BE39F-AF43-4042-886E-E4F258BEBE26}">
      <dgm:prSet phldrT="[Texte]" custT="1"/>
      <dgm:spPr/>
      <dgm:t>
        <a:bodyPr/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fr-FR" sz="2000" b="1" kern="1200" dirty="0">
              <a:solidFill>
                <a:srgbClr val="0070C0"/>
              </a:solidFill>
              <a:latin typeface="+mn-lt"/>
            </a:rPr>
            <a:t>-  l’état de santé de la personne    </a:t>
          </a:r>
        </a:p>
      </dgm:t>
    </dgm:pt>
    <dgm:pt modelId="{AD215A55-3F65-478A-905B-5C74941172FE}" type="parTrans" cxnId="{FD9145AC-7CD6-4D10-BA84-B99CA338BFB9}">
      <dgm:prSet/>
      <dgm:spPr/>
      <dgm:t>
        <a:bodyPr/>
        <a:lstStyle/>
        <a:p>
          <a:endParaRPr lang="fr-FR"/>
        </a:p>
      </dgm:t>
    </dgm:pt>
    <dgm:pt modelId="{0931023E-8303-4B93-AAF3-A90DE360F4C4}" type="sibTrans" cxnId="{FD9145AC-7CD6-4D10-BA84-B99CA338BFB9}">
      <dgm:prSet/>
      <dgm:spPr/>
      <dgm:t>
        <a:bodyPr/>
        <a:lstStyle/>
        <a:p>
          <a:endParaRPr lang="fr-FR"/>
        </a:p>
      </dgm:t>
    </dgm:pt>
    <dgm:pt modelId="{0499AFE6-5C8A-41C1-A6BA-A99A02F25321}">
      <dgm:prSet phldrT="[Texte]" custT="1"/>
      <dgm:spPr/>
      <dgm:t>
        <a:bodyPr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fr-FR" sz="2000" b="1" kern="1200" dirty="0">
              <a:solidFill>
                <a:srgbClr val="0070C0"/>
              </a:solidFill>
              <a:latin typeface="+mn-lt"/>
              <a:ea typeface="+mn-ea"/>
              <a:cs typeface="+mn-cs"/>
            </a:rPr>
            <a:t>    - l’âge</a:t>
          </a:r>
        </a:p>
      </dgm:t>
    </dgm:pt>
    <dgm:pt modelId="{5763D9AE-5E8E-4EAD-AE74-888242D7037D}" type="parTrans" cxnId="{C8213517-1793-45C4-8601-D94262647D40}">
      <dgm:prSet/>
      <dgm:spPr/>
      <dgm:t>
        <a:bodyPr/>
        <a:lstStyle/>
        <a:p>
          <a:endParaRPr lang="fr-FR"/>
        </a:p>
      </dgm:t>
    </dgm:pt>
    <dgm:pt modelId="{C89146E5-C3CA-4C40-BC18-9F0300DD5E9C}" type="sibTrans" cxnId="{C8213517-1793-45C4-8601-D94262647D40}">
      <dgm:prSet/>
      <dgm:spPr/>
      <dgm:t>
        <a:bodyPr/>
        <a:lstStyle/>
        <a:p>
          <a:endParaRPr lang="fr-FR"/>
        </a:p>
      </dgm:t>
    </dgm:pt>
    <dgm:pt modelId="{6588E2CE-0CC9-425F-9C35-24952DF7144E}">
      <dgm:prSet phldrT="[Texte]" custT="1"/>
      <dgm:spPr/>
      <dgm:t>
        <a:bodyPr/>
        <a:lstStyle/>
        <a:p>
          <a:r>
            <a:rPr lang="fr-FR" sz="2000" b="1" dirty="0">
              <a:solidFill>
                <a:schemeClr val="accent2"/>
              </a:solidFill>
            </a:rPr>
            <a:t>Perceptions d’écarts entre un vécu et un idéal ou de limites par rapport à une vie normale </a:t>
          </a:r>
          <a:r>
            <a:rPr lang="fr-FR" sz="2000" b="1" dirty="0">
              <a:solidFill>
                <a:srgbClr val="0070C0"/>
              </a:solidFill>
            </a:rPr>
            <a:t>(cognitions + émotions) : mesures sous forme d’échelles. </a:t>
          </a:r>
        </a:p>
      </dgm:t>
    </dgm:pt>
    <dgm:pt modelId="{3F0266A5-6F97-4AE2-B0BD-D79E1ADE0B3C}" type="parTrans" cxnId="{03CF8BDD-6286-4AF4-8C98-643F471D8430}">
      <dgm:prSet/>
      <dgm:spPr/>
      <dgm:t>
        <a:bodyPr/>
        <a:lstStyle/>
        <a:p>
          <a:endParaRPr lang="fr-FR"/>
        </a:p>
      </dgm:t>
    </dgm:pt>
    <dgm:pt modelId="{50A19259-8145-4307-AC70-E0F00DC53200}" type="sibTrans" cxnId="{03CF8BDD-6286-4AF4-8C98-643F471D8430}">
      <dgm:prSet/>
      <dgm:spPr/>
      <dgm:t>
        <a:bodyPr/>
        <a:lstStyle/>
        <a:p>
          <a:endParaRPr lang="fr-FR"/>
        </a:p>
      </dgm:t>
    </dgm:pt>
    <dgm:pt modelId="{9BBE1960-BE45-40A1-825F-2E894F090A6D}" type="pres">
      <dgm:prSet presAssocID="{68A1A9F9-3B89-4525-8501-CB67AC404BE4}" presName="rootnode" presStyleCnt="0">
        <dgm:presLayoutVars>
          <dgm:chMax/>
          <dgm:chPref/>
          <dgm:dir/>
          <dgm:animLvl val="lvl"/>
        </dgm:presLayoutVars>
      </dgm:prSet>
      <dgm:spPr/>
    </dgm:pt>
    <dgm:pt modelId="{626ACDA6-8066-4E82-8CF1-EC6B000365DD}" type="pres">
      <dgm:prSet presAssocID="{FA3A0379-DD8F-493D-8313-0BEB0FBD9D91}" presName="composite" presStyleCnt="0"/>
      <dgm:spPr/>
    </dgm:pt>
    <dgm:pt modelId="{44FDAD3C-F881-48FD-830F-BD2BED84C3F9}" type="pres">
      <dgm:prSet presAssocID="{FA3A0379-DD8F-493D-8313-0BEB0FBD9D91}" presName="bentUpArrow1" presStyleLbl="alignImgPlace1" presStyleIdx="0" presStyleCnt="2"/>
      <dgm:spPr/>
    </dgm:pt>
    <dgm:pt modelId="{F75A1A11-16F8-40BC-ADCA-F1268D10F314}" type="pres">
      <dgm:prSet presAssocID="{FA3A0379-DD8F-493D-8313-0BEB0FBD9D91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D29F6D1D-E1AE-4531-8884-948DD48D3B28}" type="pres">
      <dgm:prSet presAssocID="{FA3A0379-DD8F-493D-8313-0BEB0FBD9D91}" presName="ChildText" presStyleLbl="revTx" presStyleIdx="0" presStyleCnt="3" custScaleX="221475" custScaleY="121522" custLinFactNeighborX="72351" custLinFactNeighborY="90">
        <dgm:presLayoutVars>
          <dgm:chMax val="0"/>
          <dgm:chPref val="0"/>
          <dgm:bulletEnabled val="1"/>
        </dgm:presLayoutVars>
      </dgm:prSet>
      <dgm:spPr/>
    </dgm:pt>
    <dgm:pt modelId="{F7E7AD6C-BFC9-44D5-A659-24924D671394}" type="pres">
      <dgm:prSet presAssocID="{CB5F04F9-EC19-4ED5-BB20-D2519B8E1718}" presName="sibTrans" presStyleCnt="0"/>
      <dgm:spPr/>
    </dgm:pt>
    <dgm:pt modelId="{9E6E3052-2E27-4732-BB4A-C4217B0E9FE9}" type="pres">
      <dgm:prSet presAssocID="{B1F55B0E-627E-4B50-8762-7F5B942D24ED}" presName="composite" presStyleCnt="0"/>
      <dgm:spPr/>
    </dgm:pt>
    <dgm:pt modelId="{60136091-1C24-4F44-A69A-0AF463122E89}" type="pres">
      <dgm:prSet presAssocID="{B1F55B0E-627E-4B50-8762-7F5B942D24ED}" presName="bentUpArrow1" presStyleLbl="alignImgPlace1" presStyleIdx="1" presStyleCnt="2"/>
      <dgm:spPr/>
    </dgm:pt>
    <dgm:pt modelId="{2DA565F0-7060-4ED1-A181-46BF22E8F79B}" type="pres">
      <dgm:prSet presAssocID="{B1F55B0E-627E-4B50-8762-7F5B942D24ED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E44AFB9B-9AAD-40D9-A2AA-86F85E36A62B}" type="pres">
      <dgm:prSet presAssocID="{B1F55B0E-627E-4B50-8762-7F5B942D24ED}" presName="ChildText" presStyleLbl="revTx" presStyleIdx="1" presStyleCnt="3" custScaleX="261525" custScaleY="123615" custLinFactNeighborX="96263" custLinFactNeighborY="-7860">
        <dgm:presLayoutVars>
          <dgm:chMax val="0"/>
          <dgm:chPref val="0"/>
          <dgm:bulletEnabled val="1"/>
        </dgm:presLayoutVars>
      </dgm:prSet>
      <dgm:spPr/>
    </dgm:pt>
    <dgm:pt modelId="{338A98FD-2BFA-4796-8A4D-14909EBBC451}" type="pres">
      <dgm:prSet presAssocID="{AC3F7FF0-D155-4E47-9B4C-76211E409EE9}" presName="sibTrans" presStyleCnt="0"/>
      <dgm:spPr/>
    </dgm:pt>
    <dgm:pt modelId="{FEED0C2A-9E2B-4E86-89C7-D8FF693DAE3C}" type="pres">
      <dgm:prSet presAssocID="{EA7BCDA4-F276-4BFF-8A85-18B31A6761DB}" presName="composite" presStyleCnt="0"/>
      <dgm:spPr/>
    </dgm:pt>
    <dgm:pt modelId="{F36458A8-9384-4B34-8719-766DE6E32DBA}" type="pres">
      <dgm:prSet presAssocID="{EA7BCDA4-F276-4BFF-8A85-18B31A6761DB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42100CE2-1B98-4155-A37B-C1E82B17FAA6}" type="pres">
      <dgm:prSet presAssocID="{EA7BCDA4-F276-4BFF-8A85-18B31A6761DB}" presName="FinalChildText" presStyleLbl="revTx" presStyleIdx="2" presStyleCnt="3" custScaleX="156120" custLinFactNeighborX="32832" custLinFactNeighborY="-2378">
        <dgm:presLayoutVars>
          <dgm:chMax val="0"/>
          <dgm:chPref val="0"/>
          <dgm:bulletEnabled val="1"/>
        </dgm:presLayoutVars>
      </dgm:prSet>
      <dgm:spPr/>
    </dgm:pt>
  </dgm:ptLst>
  <dgm:cxnLst>
    <dgm:cxn modelId="{B387C509-599A-4876-AD79-7ABB196868F1}" srcId="{B1F55B0E-627E-4B50-8762-7F5B942D24ED}" destId="{BD89A91C-0235-47B7-9CAE-51BC378C9C7C}" srcOrd="0" destOrd="0" parTransId="{2BD9D477-B11B-4FCE-9F24-F2A241758E12}" sibTransId="{D7FB8EBC-1F63-4B45-860D-D75235398B3C}"/>
    <dgm:cxn modelId="{792FB80E-904E-40F2-A2B9-C82D61445919}" type="presOf" srcId="{0128C96A-723C-4669-9C95-0378DE4F3B42}" destId="{D29F6D1D-E1AE-4531-8884-948DD48D3B28}" srcOrd="0" destOrd="0" presId="urn:microsoft.com/office/officeart/2005/8/layout/StepDownProcess"/>
    <dgm:cxn modelId="{96752310-0E46-4894-83E8-BF3EADCAC6EE}" type="presOf" srcId="{FEC896CA-8589-469D-8FE0-06ACABC7DB76}" destId="{42100CE2-1B98-4155-A37B-C1E82B17FAA6}" srcOrd="0" destOrd="0" presId="urn:microsoft.com/office/officeart/2005/8/layout/StepDownProcess"/>
    <dgm:cxn modelId="{05DDE514-02AB-479C-B4F0-C3999CB25B9E}" type="presOf" srcId="{FA3A0379-DD8F-493D-8313-0BEB0FBD9D91}" destId="{F75A1A11-16F8-40BC-ADCA-F1268D10F314}" srcOrd="0" destOrd="0" presId="urn:microsoft.com/office/officeart/2005/8/layout/StepDownProcess"/>
    <dgm:cxn modelId="{C8213517-1793-45C4-8601-D94262647D40}" srcId="{B1F55B0E-627E-4B50-8762-7F5B942D24ED}" destId="{0499AFE6-5C8A-41C1-A6BA-A99A02F25321}" srcOrd="1" destOrd="0" parTransId="{5763D9AE-5E8E-4EAD-AE74-888242D7037D}" sibTransId="{C89146E5-C3CA-4C40-BC18-9F0300DD5E9C}"/>
    <dgm:cxn modelId="{EC3B3418-F909-4DF4-A75C-028DF8A55F18}" type="presOf" srcId="{295BE39F-AF43-4042-886E-E4F258BEBE26}" destId="{E44AFB9B-9AAD-40D9-A2AA-86F85E36A62B}" srcOrd="0" destOrd="2" presId="urn:microsoft.com/office/officeart/2005/8/layout/StepDownProcess"/>
    <dgm:cxn modelId="{DD8A911D-949C-4464-84EC-B05E80253501}" type="presOf" srcId="{0499AFE6-5C8A-41C1-A6BA-A99A02F25321}" destId="{E44AFB9B-9AAD-40D9-A2AA-86F85E36A62B}" srcOrd="0" destOrd="1" presId="urn:microsoft.com/office/officeart/2005/8/layout/StepDownProcess"/>
    <dgm:cxn modelId="{1C984B2E-1A4B-4D8C-B275-2288CC68BF7A}" srcId="{B1F55B0E-627E-4B50-8762-7F5B942D24ED}" destId="{FD405892-FCB2-4187-9A37-B3B2B3CFFA6F}" srcOrd="3" destOrd="0" parTransId="{88B5B78A-CBCF-4742-B13A-EE03CD78957E}" sibTransId="{380697AB-4B66-40BD-B758-9C7A9962E8E4}"/>
    <dgm:cxn modelId="{D41EF65E-BA59-4059-B7AB-ABCAC856070E}" type="presOf" srcId="{BD89A91C-0235-47B7-9CAE-51BC378C9C7C}" destId="{E44AFB9B-9AAD-40D9-A2AA-86F85E36A62B}" srcOrd="0" destOrd="0" presId="urn:microsoft.com/office/officeart/2005/8/layout/StepDownProcess"/>
    <dgm:cxn modelId="{C5D36A44-97B2-4C40-8963-C18AD2AF97E4}" srcId="{68A1A9F9-3B89-4525-8501-CB67AC404BE4}" destId="{B1F55B0E-627E-4B50-8762-7F5B942D24ED}" srcOrd="1" destOrd="0" parTransId="{49F44AFC-7F17-43CE-8CBF-935F3622A4EE}" sibTransId="{AC3F7FF0-D155-4E47-9B4C-76211E409EE9}"/>
    <dgm:cxn modelId="{BF9C3965-EF38-4F83-B382-66BD091C434D}" type="presOf" srcId="{EA7BCDA4-F276-4BFF-8A85-18B31A6761DB}" destId="{F36458A8-9384-4B34-8719-766DE6E32DBA}" srcOrd="0" destOrd="0" presId="urn:microsoft.com/office/officeart/2005/8/layout/StepDownProcess"/>
    <dgm:cxn modelId="{AE552678-61F2-4434-B3B3-80760A17FAC9}" type="presOf" srcId="{FD405892-FCB2-4187-9A37-B3B2B3CFFA6F}" destId="{E44AFB9B-9AAD-40D9-A2AA-86F85E36A62B}" srcOrd="0" destOrd="3" presId="urn:microsoft.com/office/officeart/2005/8/layout/StepDownProcess"/>
    <dgm:cxn modelId="{9ECA837F-D9D7-4572-A685-D550E9487880}" type="presOf" srcId="{B1F55B0E-627E-4B50-8762-7F5B942D24ED}" destId="{2DA565F0-7060-4ED1-A181-46BF22E8F79B}" srcOrd="0" destOrd="0" presId="urn:microsoft.com/office/officeart/2005/8/layout/StepDownProcess"/>
    <dgm:cxn modelId="{5D4BB39A-7537-4F7B-9E85-CC20D89F5117}" type="presOf" srcId="{68A1A9F9-3B89-4525-8501-CB67AC404BE4}" destId="{9BBE1960-BE45-40A1-825F-2E894F090A6D}" srcOrd="0" destOrd="0" presId="urn:microsoft.com/office/officeart/2005/8/layout/StepDownProcess"/>
    <dgm:cxn modelId="{48B2659B-DC60-4C89-91B7-27B521203543}" srcId="{68A1A9F9-3B89-4525-8501-CB67AC404BE4}" destId="{EA7BCDA4-F276-4BFF-8A85-18B31A6761DB}" srcOrd="2" destOrd="0" parTransId="{E15B0FC2-1B71-47E3-B868-D2F40E326B42}" sibTransId="{305FF80E-CE2E-4B82-B395-C133D98C38A2}"/>
    <dgm:cxn modelId="{FD9145AC-7CD6-4D10-BA84-B99CA338BFB9}" srcId="{B1F55B0E-627E-4B50-8762-7F5B942D24ED}" destId="{295BE39F-AF43-4042-886E-E4F258BEBE26}" srcOrd="2" destOrd="0" parTransId="{AD215A55-3F65-478A-905B-5C74941172FE}" sibTransId="{0931023E-8303-4B93-AAF3-A90DE360F4C4}"/>
    <dgm:cxn modelId="{17DF45BB-BD29-44B4-9B34-C13DD181A797}" srcId="{FA3A0379-DD8F-493D-8313-0BEB0FBD9D91}" destId="{0128C96A-723C-4669-9C95-0378DE4F3B42}" srcOrd="0" destOrd="0" parTransId="{BBEF415C-6AFE-409C-BFBD-B3D1D0CB3C0D}" sibTransId="{5642696F-10E8-4503-93C5-6B38280F9DD8}"/>
    <dgm:cxn modelId="{93AFE2D1-D4FE-476A-A7E0-40B3833D6FB0}" srcId="{EA7BCDA4-F276-4BFF-8A85-18B31A6761DB}" destId="{FEC896CA-8589-469D-8FE0-06ACABC7DB76}" srcOrd="0" destOrd="0" parTransId="{48319847-EC5F-4346-BEA7-086933DDD50B}" sibTransId="{61C22519-93EB-4662-B69D-C1BA4E986216}"/>
    <dgm:cxn modelId="{03CF8BDD-6286-4AF4-8C98-643F471D8430}" srcId="{FA3A0379-DD8F-493D-8313-0BEB0FBD9D91}" destId="{6588E2CE-0CC9-425F-9C35-24952DF7144E}" srcOrd="1" destOrd="0" parTransId="{3F0266A5-6F97-4AE2-B0BD-D79E1ADE0B3C}" sibTransId="{50A19259-8145-4307-AC70-E0F00DC53200}"/>
    <dgm:cxn modelId="{628462DF-E3B8-4CB9-AB6E-3971072C6407}" type="presOf" srcId="{6588E2CE-0CC9-425F-9C35-24952DF7144E}" destId="{D29F6D1D-E1AE-4531-8884-948DD48D3B28}" srcOrd="0" destOrd="1" presId="urn:microsoft.com/office/officeart/2005/8/layout/StepDownProcess"/>
    <dgm:cxn modelId="{342386EB-C80D-4053-99ED-C8C0F25800C4}" srcId="{68A1A9F9-3B89-4525-8501-CB67AC404BE4}" destId="{FA3A0379-DD8F-493D-8313-0BEB0FBD9D91}" srcOrd="0" destOrd="0" parTransId="{3EE92F7C-ED40-48CA-BB1B-3798182A0D2A}" sibTransId="{CB5F04F9-EC19-4ED5-BB20-D2519B8E1718}"/>
    <dgm:cxn modelId="{9FA47009-4766-4C1B-9970-B219BE6646B2}" type="presParOf" srcId="{9BBE1960-BE45-40A1-825F-2E894F090A6D}" destId="{626ACDA6-8066-4E82-8CF1-EC6B000365DD}" srcOrd="0" destOrd="0" presId="urn:microsoft.com/office/officeart/2005/8/layout/StepDownProcess"/>
    <dgm:cxn modelId="{F84D83E8-BDD4-4E67-86C4-64524E2C1708}" type="presParOf" srcId="{626ACDA6-8066-4E82-8CF1-EC6B000365DD}" destId="{44FDAD3C-F881-48FD-830F-BD2BED84C3F9}" srcOrd="0" destOrd="0" presId="urn:microsoft.com/office/officeart/2005/8/layout/StepDownProcess"/>
    <dgm:cxn modelId="{1FEF8C68-EFBB-4C05-8E7D-BEE8E9E1D3D8}" type="presParOf" srcId="{626ACDA6-8066-4E82-8CF1-EC6B000365DD}" destId="{F75A1A11-16F8-40BC-ADCA-F1268D10F314}" srcOrd="1" destOrd="0" presId="urn:microsoft.com/office/officeart/2005/8/layout/StepDownProcess"/>
    <dgm:cxn modelId="{953B793B-A573-4275-8CBE-E22E49F6E672}" type="presParOf" srcId="{626ACDA6-8066-4E82-8CF1-EC6B000365DD}" destId="{D29F6D1D-E1AE-4531-8884-948DD48D3B28}" srcOrd="2" destOrd="0" presId="urn:microsoft.com/office/officeart/2005/8/layout/StepDownProcess"/>
    <dgm:cxn modelId="{DB16CB2B-341B-4470-BA07-2E94DE35E257}" type="presParOf" srcId="{9BBE1960-BE45-40A1-825F-2E894F090A6D}" destId="{F7E7AD6C-BFC9-44D5-A659-24924D671394}" srcOrd="1" destOrd="0" presId="urn:microsoft.com/office/officeart/2005/8/layout/StepDownProcess"/>
    <dgm:cxn modelId="{F372F8DD-6CB1-4A96-A772-E58A5E932967}" type="presParOf" srcId="{9BBE1960-BE45-40A1-825F-2E894F090A6D}" destId="{9E6E3052-2E27-4732-BB4A-C4217B0E9FE9}" srcOrd="2" destOrd="0" presId="urn:microsoft.com/office/officeart/2005/8/layout/StepDownProcess"/>
    <dgm:cxn modelId="{D268AB2B-835A-4B69-A9E5-C118F1165DBE}" type="presParOf" srcId="{9E6E3052-2E27-4732-BB4A-C4217B0E9FE9}" destId="{60136091-1C24-4F44-A69A-0AF463122E89}" srcOrd="0" destOrd="0" presId="urn:microsoft.com/office/officeart/2005/8/layout/StepDownProcess"/>
    <dgm:cxn modelId="{83BD18B3-C1C7-4DA3-BFCA-CA7E5E531DAF}" type="presParOf" srcId="{9E6E3052-2E27-4732-BB4A-C4217B0E9FE9}" destId="{2DA565F0-7060-4ED1-A181-46BF22E8F79B}" srcOrd="1" destOrd="0" presId="urn:microsoft.com/office/officeart/2005/8/layout/StepDownProcess"/>
    <dgm:cxn modelId="{178395A1-D09C-44A6-8D27-761EE87CD2C5}" type="presParOf" srcId="{9E6E3052-2E27-4732-BB4A-C4217B0E9FE9}" destId="{E44AFB9B-9AAD-40D9-A2AA-86F85E36A62B}" srcOrd="2" destOrd="0" presId="urn:microsoft.com/office/officeart/2005/8/layout/StepDownProcess"/>
    <dgm:cxn modelId="{39B0F51A-B1CF-479B-989F-16889FE720A5}" type="presParOf" srcId="{9BBE1960-BE45-40A1-825F-2E894F090A6D}" destId="{338A98FD-2BFA-4796-8A4D-14909EBBC451}" srcOrd="3" destOrd="0" presId="urn:microsoft.com/office/officeart/2005/8/layout/StepDownProcess"/>
    <dgm:cxn modelId="{D4C13BD0-8385-49EF-80F5-45A11829B5D6}" type="presParOf" srcId="{9BBE1960-BE45-40A1-825F-2E894F090A6D}" destId="{FEED0C2A-9E2B-4E86-89C7-D8FF693DAE3C}" srcOrd="4" destOrd="0" presId="urn:microsoft.com/office/officeart/2005/8/layout/StepDownProcess"/>
    <dgm:cxn modelId="{74D23E9D-04B6-4E02-9568-E837FE98C205}" type="presParOf" srcId="{FEED0C2A-9E2B-4E86-89C7-D8FF693DAE3C}" destId="{F36458A8-9384-4B34-8719-766DE6E32DBA}" srcOrd="0" destOrd="0" presId="urn:microsoft.com/office/officeart/2005/8/layout/StepDownProcess"/>
    <dgm:cxn modelId="{36ECFAA9-3108-4CAD-AFA6-E64A15D2D028}" type="presParOf" srcId="{FEED0C2A-9E2B-4E86-89C7-D8FF693DAE3C}" destId="{42100CE2-1B98-4155-A37B-C1E82B17FAA6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4AE346-DB4D-4C9D-B589-061F818098CE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6B61970-878C-4C10-B9A0-E7991D47A182}">
      <dgm:prSet phldrT="[Texte]" custT="1"/>
      <dgm:spPr/>
      <dgm:t>
        <a:bodyPr/>
        <a:lstStyle/>
        <a:p>
          <a:r>
            <a:rPr lang="en-US" sz="2000" b="1" dirty="0"/>
            <a:t>QV </a:t>
          </a:r>
          <a:r>
            <a:rPr lang="en-US" sz="2000" b="1" dirty="0" err="1"/>
            <a:t>est</a:t>
          </a:r>
          <a:r>
            <a:rPr lang="en-US" sz="2000" b="1" dirty="0"/>
            <a:t> un concept </a:t>
          </a:r>
          <a:r>
            <a:rPr lang="en-US" sz="2000" b="1" dirty="0" err="1"/>
            <a:t>lié</a:t>
          </a:r>
          <a:r>
            <a:rPr lang="en-US" sz="2000" b="1" dirty="0"/>
            <a:t> à la santé, </a:t>
          </a:r>
          <a:r>
            <a:rPr lang="en-US" sz="2000" b="1" dirty="0" err="1"/>
            <a:t>mais</a:t>
          </a:r>
          <a:r>
            <a:rPr lang="en-US" sz="2000" b="1" dirty="0"/>
            <a:t> la QVS le </a:t>
          </a:r>
          <a:r>
            <a:rPr lang="en-US" sz="2000" b="1" dirty="0" err="1"/>
            <a:t>spécifie</a:t>
          </a:r>
          <a:r>
            <a:rPr lang="en-US" sz="2000" b="1" dirty="0"/>
            <a:t> dans le </a:t>
          </a:r>
          <a:r>
            <a:rPr lang="en-US" sz="2000" b="1" dirty="0" err="1"/>
            <a:t>contexte</a:t>
          </a:r>
          <a:r>
            <a:rPr lang="en-US" sz="2000" b="1" dirty="0"/>
            <a:t> de la </a:t>
          </a:r>
          <a:r>
            <a:rPr lang="en-US" sz="2000" b="1" dirty="0" err="1"/>
            <a:t>maladie</a:t>
          </a:r>
          <a:r>
            <a:rPr lang="en-US" sz="2000" b="1" dirty="0"/>
            <a:t> </a:t>
          </a:r>
          <a:endParaRPr lang="fr-FR" sz="2000" dirty="0"/>
        </a:p>
      </dgm:t>
    </dgm:pt>
    <dgm:pt modelId="{CD979A41-CAF1-4196-8A19-4B1E71711DA8}" type="parTrans" cxnId="{B764E41F-1FD0-4171-9498-0A1C14D7C9C5}">
      <dgm:prSet/>
      <dgm:spPr/>
      <dgm:t>
        <a:bodyPr/>
        <a:lstStyle/>
        <a:p>
          <a:endParaRPr lang="fr-FR"/>
        </a:p>
      </dgm:t>
    </dgm:pt>
    <dgm:pt modelId="{2163E36B-4406-41FD-ABA8-9F054D28A0CC}" type="sibTrans" cxnId="{B764E41F-1FD0-4171-9498-0A1C14D7C9C5}">
      <dgm:prSet/>
      <dgm:spPr/>
      <dgm:t>
        <a:bodyPr/>
        <a:lstStyle/>
        <a:p>
          <a:endParaRPr lang="fr-FR"/>
        </a:p>
      </dgm:t>
    </dgm:pt>
    <dgm:pt modelId="{1CB4A96F-5529-4BE0-BC20-E11C4341931B}">
      <dgm:prSet phldrT="[Texte]" custT="1"/>
      <dgm:spPr/>
      <dgm:t>
        <a:bodyPr/>
        <a:lstStyle/>
        <a:p>
          <a:r>
            <a:rPr lang="fr-FR" sz="2000" b="1" dirty="0"/>
            <a:t>Appréhender des aspects de la santé qui échappent aux mesures biomédicales</a:t>
          </a:r>
          <a:endParaRPr lang="fr-FR" sz="1300" b="1" dirty="0"/>
        </a:p>
      </dgm:t>
    </dgm:pt>
    <dgm:pt modelId="{765654A0-CC60-48BD-91BB-AC3B4BE49CD9}" type="parTrans" cxnId="{ECBBFD73-8007-443C-92DF-6355E5D61252}">
      <dgm:prSet/>
      <dgm:spPr/>
      <dgm:t>
        <a:bodyPr/>
        <a:lstStyle/>
        <a:p>
          <a:endParaRPr lang="fr-FR"/>
        </a:p>
      </dgm:t>
    </dgm:pt>
    <dgm:pt modelId="{19F8AD2C-B7E3-403E-A8C5-7F3551331EC6}" type="sibTrans" cxnId="{ECBBFD73-8007-443C-92DF-6355E5D61252}">
      <dgm:prSet/>
      <dgm:spPr/>
      <dgm:t>
        <a:bodyPr/>
        <a:lstStyle/>
        <a:p>
          <a:endParaRPr lang="fr-FR"/>
        </a:p>
      </dgm:t>
    </dgm:pt>
    <dgm:pt modelId="{E7A13213-F945-4CBD-8D18-4C116B9CAA99}">
      <dgm:prSet phldrT="[Texte]" custT="1"/>
      <dgm:spPr/>
      <dgm:t>
        <a:bodyPr/>
        <a:lstStyle/>
        <a:p>
          <a:pPr algn="ctr"/>
          <a:r>
            <a:rPr lang="fr-FR" sz="2000" b="1" dirty="0"/>
            <a:t>Point de vue du patient concernant l’impact de la maladie et du traitement sur divers domaines de la vie </a:t>
          </a:r>
        </a:p>
      </dgm:t>
    </dgm:pt>
    <dgm:pt modelId="{3DB8A43E-0D55-45D5-92EA-22E23DE77299}" type="parTrans" cxnId="{B0F9CD0E-65FF-46BC-B863-43897A08CB49}">
      <dgm:prSet/>
      <dgm:spPr/>
      <dgm:t>
        <a:bodyPr/>
        <a:lstStyle/>
        <a:p>
          <a:endParaRPr lang="fr-FR"/>
        </a:p>
      </dgm:t>
    </dgm:pt>
    <dgm:pt modelId="{854F35CD-59B7-4E50-A67F-15BF8B99DD02}" type="sibTrans" cxnId="{B0F9CD0E-65FF-46BC-B863-43897A08CB49}">
      <dgm:prSet/>
      <dgm:spPr/>
      <dgm:t>
        <a:bodyPr/>
        <a:lstStyle/>
        <a:p>
          <a:endParaRPr lang="fr-FR"/>
        </a:p>
      </dgm:t>
    </dgm:pt>
    <dgm:pt modelId="{C6224A72-267F-4441-8AAA-4235C9A89A62}">
      <dgm:prSet phldrT="[Texte]"/>
      <dgm:spPr/>
      <dgm:t>
        <a:bodyPr/>
        <a:lstStyle/>
        <a:p>
          <a:endParaRPr lang="fr-FR"/>
        </a:p>
      </dgm:t>
    </dgm:pt>
    <dgm:pt modelId="{558F4C75-7098-4DA1-840D-ED2C0B65BF67}" type="parTrans" cxnId="{B0251A41-4593-4158-AF5A-B76DDD5C0D84}">
      <dgm:prSet/>
      <dgm:spPr/>
      <dgm:t>
        <a:bodyPr/>
        <a:lstStyle/>
        <a:p>
          <a:endParaRPr lang="fr-FR"/>
        </a:p>
      </dgm:t>
    </dgm:pt>
    <dgm:pt modelId="{16939FE5-9D91-43A8-AF3A-290129AE614F}" type="sibTrans" cxnId="{B0251A41-4593-4158-AF5A-B76DDD5C0D84}">
      <dgm:prSet/>
      <dgm:spPr/>
      <dgm:t>
        <a:bodyPr/>
        <a:lstStyle/>
        <a:p>
          <a:endParaRPr lang="fr-FR"/>
        </a:p>
      </dgm:t>
    </dgm:pt>
    <dgm:pt modelId="{F00A49C3-84A7-4684-8727-022A0A8F982B}">
      <dgm:prSet/>
      <dgm:spPr/>
      <dgm:t>
        <a:bodyPr/>
        <a:lstStyle/>
        <a:p>
          <a:endParaRPr lang="fr-FR"/>
        </a:p>
      </dgm:t>
    </dgm:pt>
    <dgm:pt modelId="{585A3D7B-15BC-47FC-B2ED-A1B6EAFC6B9F}" type="parTrans" cxnId="{90AEC73C-9C51-4D24-83D7-6A0DC2CE7C3A}">
      <dgm:prSet/>
      <dgm:spPr/>
      <dgm:t>
        <a:bodyPr/>
        <a:lstStyle/>
        <a:p>
          <a:endParaRPr lang="fr-FR"/>
        </a:p>
      </dgm:t>
    </dgm:pt>
    <dgm:pt modelId="{89DABFD0-9C78-4B21-8E27-2FC7FBBA8FAB}" type="sibTrans" cxnId="{90AEC73C-9C51-4D24-83D7-6A0DC2CE7C3A}">
      <dgm:prSet/>
      <dgm:spPr/>
      <dgm:t>
        <a:bodyPr/>
        <a:lstStyle/>
        <a:p>
          <a:endParaRPr lang="fr-FR"/>
        </a:p>
      </dgm:t>
    </dgm:pt>
    <dgm:pt modelId="{AE3510C1-6F94-41CF-B2EB-8CA3099C89A5}">
      <dgm:prSet/>
      <dgm:spPr/>
      <dgm:t>
        <a:bodyPr/>
        <a:lstStyle/>
        <a:p>
          <a:endParaRPr lang="fr-FR"/>
        </a:p>
      </dgm:t>
    </dgm:pt>
    <dgm:pt modelId="{8BE8B1F3-B769-475F-8EBF-B38661558309}" type="parTrans" cxnId="{7FF2DE18-B3D9-4DC2-9645-F5E8DDC91533}">
      <dgm:prSet/>
      <dgm:spPr/>
      <dgm:t>
        <a:bodyPr/>
        <a:lstStyle/>
        <a:p>
          <a:endParaRPr lang="fr-FR"/>
        </a:p>
      </dgm:t>
    </dgm:pt>
    <dgm:pt modelId="{503BDCE0-337E-4445-8F99-1DE99497C659}" type="sibTrans" cxnId="{7FF2DE18-B3D9-4DC2-9645-F5E8DDC91533}">
      <dgm:prSet/>
      <dgm:spPr/>
      <dgm:t>
        <a:bodyPr/>
        <a:lstStyle/>
        <a:p>
          <a:endParaRPr lang="fr-FR"/>
        </a:p>
      </dgm:t>
    </dgm:pt>
    <dgm:pt modelId="{C0BDD418-3CA1-465F-93A4-CCAD0B73D3C2}">
      <dgm:prSet/>
      <dgm:spPr/>
      <dgm:t>
        <a:bodyPr/>
        <a:lstStyle/>
        <a:p>
          <a:endParaRPr lang="fr-FR"/>
        </a:p>
      </dgm:t>
    </dgm:pt>
    <dgm:pt modelId="{C1ADC85B-204B-485E-B05C-2F7B003D8C49}" type="parTrans" cxnId="{A9431CD8-E5A3-4910-95C2-5614CFF68567}">
      <dgm:prSet/>
      <dgm:spPr/>
      <dgm:t>
        <a:bodyPr/>
        <a:lstStyle/>
        <a:p>
          <a:endParaRPr lang="fr-FR"/>
        </a:p>
      </dgm:t>
    </dgm:pt>
    <dgm:pt modelId="{0A911A1F-FF1B-4843-8A60-135AD3FA0B36}" type="sibTrans" cxnId="{A9431CD8-E5A3-4910-95C2-5614CFF68567}">
      <dgm:prSet/>
      <dgm:spPr/>
      <dgm:t>
        <a:bodyPr/>
        <a:lstStyle/>
        <a:p>
          <a:endParaRPr lang="fr-FR"/>
        </a:p>
      </dgm:t>
    </dgm:pt>
    <dgm:pt modelId="{C2328BF6-9970-4D61-8560-82D4E145C967}">
      <dgm:prSet phldrT="[Texte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2000" b="1" dirty="0"/>
            <a:t>Mesures auto-rapportées standardisées.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2000" b="1" dirty="0"/>
            <a:t>Dans certains cas </a:t>
          </a:r>
          <a:r>
            <a:rPr lang="fr-FR" sz="2000" b="1" dirty="0" err="1"/>
            <a:t>hétéro-évaluation</a:t>
          </a:r>
          <a:r>
            <a:rPr lang="fr-FR" sz="2000" b="1" dirty="0"/>
            <a:t> (recueil  auprès d’un tiers</a:t>
          </a:r>
          <a:r>
            <a:rPr lang="fr-FR" sz="2000" dirty="0"/>
            <a:t>) 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fr-FR" sz="1600" dirty="0"/>
        </a:p>
      </dgm:t>
    </dgm:pt>
    <dgm:pt modelId="{C58248CD-FEB9-4964-A623-EE0FD904E39D}" type="parTrans" cxnId="{67AEFEBA-3077-4C8F-B43F-8A95FFBD9865}">
      <dgm:prSet/>
      <dgm:spPr/>
      <dgm:t>
        <a:bodyPr/>
        <a:lstStyle/>
        <a:p>
          <a:endParaRPr lang="fr-FR"/>
        </a:p>
      </dgm:t>
    </dgm:pt>
    <dgm:pt modelId="{8195D226-4379-43A3-9516-77CD8312B256}" type="sibTrans" cxnId="{67AEFEBA-3077-4C8F-B43F-8A95FFBD9865}">
      <dgm:prSet/>
      <dgm:spPr/>
      <dgm:t>
        <a:bodyPr/>
        <a:lstStyle/>
        <a:p>
          <a:endParaRPr lang="fr-FR"/>
        </a:p>
      </dgm:t>
    </dgm:pt>
    <dgm:pt modelId="{F4B3482E-D507-46AE-A6BC-DADFF7FE5C14}">
      <dgm:prSet/>
      <dgm:spPr/>
      <dgm:t>
        <a:bodyPr/>
        <a:lstStyle/>
        <a:p>
          <a:endParaRPr lang="fr-FR"/>
        </a:p>
      </dgm:t>
    </dgm:pt>
    <dgm:pt modelId="{EBC5C71B-83BF-47B0-8E3D-9C38EEE51BDC}" type="parTrans" cxnId="{D0B3EB73-66C6-4FC1-A756-66F9253A8B9B}">
      <dgm:prSet/>
      <dgm:spPr/>
      <dgm:t>
        <a:bodyPr/>
        <a:lstStyle/>
        <a:p>
          <a:endParaRPr lang="fr-FR"/>
        </a:p>
      </dgm:t>
    </dgm:pt>
    <dgm:pt modelId="{9180E058-AB61-4CEC-8B7D-FAFE729D6A34}" type="sibTrans" cxnId="{D0B3EB73-66C6-4FC1-A756-66F9253A8B9B}">
      <dgm:prSet/>
      <dgm:spPr/>
      <dgm:t>
        <a:bodyPr/>
        <a:lstStyle/>
        <a:p>
          <a:endParaRPr lang="fr-FR"/>
        </a:p>
      </dgm:t>
    </dgm:pt>
    <dgm:pt modelId="{BFCD3652-33A5-49C2-844E-B687ADCC5F67}" type="pres">
      <dgm:prSet presAssocID="{5E4AE346-DB4D-4C9D-B589-061F818098CE}" presName="matrix" presStyleCnt="0">
        <dgm:presLayoutVars>
          <dgm:chMax val="1"/>
          <dgm:dir/>
          <dgm:resizeHandles val="exact"/>
        </dgm:presLayoutVars>
      </dgm:prSet>
      <dgm:spPr/>
    </dgm:pt>
    <dgm:pt modelId="{E68317C7-E27A-49E7-80C6-9026C24E63E0}" type="pres">
      <dgm:prSet presAssocID="{5E4AE346-DB4D-4C9D-B589-061F818098CE}" presName="diamond" presStyleLbl="bgShp" presStyleIdx="0" presStyleCnt="1"/>
      <dgm:spPr/>
    </dgm:pt>
    <dgm:pt modelId="{3AADEB70-5244-40AD-ADBB-00F758BEBB59}" type="pres">
      <dgm:prSet presAssocID="{5E4AE346-DB4D-4C9D-B589-061F818098CE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91C0E5F-32F0-418C-90D8-9DC976219363}" type="pres">
      <dgm:prSet presAssocID="{5E4AE346-DB4D-4C9D-B589-061F818098CE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877E1D5-5CC6-401D-BF25-50BB89B2AADD}" type="pres">
      <dgm:prSet presAssocID="{5E4AE346-DB4D-4C9D-B589-061F818098CE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1E2F872-4445-4615-895B-CE7A92F07532}" type="pres">
      <dgm:prSet presAssocID="{5E4AE346-DB4D-4C9D-B589-061F818098CE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BDFAE08-7E06-46AF-8317-B8F671A342A5}" type="presOf" srcId="{C2328BF6-9970-4D61-8560-82D4E145C967}" destId="{A1E2F872-4445-4615-895B-CE7A92F07532}" srcOrd="0" destOrd="0" presId="urn:microsoft.com/office/officeart/2005/8/layout/matrix3"/>
    <dgm:cxn modelId="{B0F9CD0E-65FF-46BC-B863-43897A08CB49}" srcId="{5E4AE346-DB4D-4C9D-B589-061F818098CE}" destId="{E7A13213-F945-4CBD-8D18-4C116B9CAA99}" srcOrd="2" destOrd="0" parTransId="{3DB8A43E-0D55-45D5-92EA-22E23DE77299}" sibTransId="{854F35CD-59B7-4E50-A67F-15BF8B99DD02}"/>
    <dgm:cxn modelId="{7FF2DE18-B3D9-4DC2-9645-F5E8DDC91533}" srcId="{5E4AE346-DB4D-4C9D-B589-061F818098CE}" destId="{AE3510C1-6F94-41CF-B2EB-8CA3099C89A5}" srcOrd="8" destOrd="0" parTransId="{8BE8B1F3-B769-475F-8EBF-B38661558309}" sibTransId="{503BDCE0-337E-4445-8F99-1DE99497C659}"/>
    <dgm:cxn modelId="{B764E41F-1FD0-4171-9498-0A1C14D7C9C5}" srcId="{5E4AE346-DB4D-4C9D-B589-061F818098CE}" destId="{46B61970-878C-4C10-B9A0-E7991D47A182}" srcOrd="0" destOrd="0" parTransId="{CD979A41-CAF1-4196-8A19-4B1E71711DA8}" sibTransId="{2163E36B-4406-41FD-ABA8-9F054D28A0CC}"/>
    <dgm:cxn modelId="{5EE4CA20-5010-4E2D-BE6E-B3827CFD7C4C}" type="presOf" srcId="{E7A13213-F945-4CBD-8D18-4C116B9CAA99}" destId="{C877E1D5-5CC6-401D-BF25-50BB89B2AADD}" srcOrd="0" destOrd="0" presId="urn:microsoft.com/office/officeart/2005/8/layout/matrix3"/>
    <dgm:cxn modelId="{F9945822-6D85-47CD-B5D0-D5B85C5AA8EC}" type="presOf" srcId="{5E4AE346-DB4D-4C9D-B589-061F818098CE}" destId="{BFCD3652-33A5-49C2-844E-B687ADCC5F67}" srcOrd="0" destOrd="0" presId="urn:microsoft.com/office/officeart/2005/8/layout/matrix3"/>
    <dgm:cxn modelId="{90AEC73C-9C51-4D24-83D7-6A0DC2CE7C3A}" srcId="{5E4AE346-DB4D-4C9D-B589-061F818098CE}" destId="{F00A49C3-84A7-4684-8727-022A0A8F982B}" srcOrd="7" destOrd="0" parTransId="{585A3D7B-15BC-47FC-B2ED-A1B6EAFC6B9F}" sibTransId="{89DABFD0-9C78-4B21-8E27-2FC7FBBA8FAB}"/>
    <dgm:cxn modelId="{68A7BC5C-4B82-4371-8912-4A17CD181B6C}" type="presOf" srcId="{46B61970-878C-4C10-B9A0-E7991D47A182}" destId="{3AADEB70-5244-40AD-ADBB-00F758BEBB59}" srcOrd="0" destOrd="0" presId="urn:microsoft.com/office/officeart/2005/8/layout/matrix3"/>
    <dgm:cxn modelId="{B0251A41-4593-4158-AF5A-B76DDD5C0D84}" srcId="{5E4AE346-DB4D-4C9D-B589-061F818098CE}" destId="{C6224A72-267F-4441-8AAA-4235C9A89A62}" srcOrd="5" destOrd="0" parTransId="{558F4C75-7098-4DA1-840D-ED2C0B65BF67}" sibTransId="{16939FE5-9D91-43A8-AF3A-290129AE614F}"/>
    <dgm:cxn modelId="{D0B3EB73-66C6-4FC1-A756-66F9253A8B9B}" srcId="{5E4AE346-DB4D-4C9D-B589-061F818098CE}" destId="{F4B3482E-D507-46AE-A6BC-DADFF7FE5C14}" srcOrd="4" destOrd="0" parTransId="{EBC5C71B-83BF-47B0-8E3D-9C38EEE51BDC}" sibTransId="{9180E058-AB61-4CEC-8B7D-FAFE729D6A34}"/>
    <dgm:cxn modelId="{ECBBFD73-8007-443C-92DF-6355E5D61252}" srcId="{5E4AE346-DB4D-4C9D-B589-061F818098CE}" destId="{1CB4A96F-5529-4BE0-BC20-E11C4341931B}" srcOrd="1" destOrd="0" parTransId="{765654A0-CC60-48BD-91BB-AC3B4BE49CD9}" sibTransId="{19F8AD2C-B7E3-403E-A8C5-7F3551331EC6}"/>
    <dgm:cxn modelId="{808D1DA3-80F4-4DD2-9C14-EC3ACC0955AD}" type="presOf" srcId="{1CB4A96F-5529-4BE0-BC20-E11C4341931B}" destId="{E91C0E5F-32F0-418C-90D8-9DC976219363}" srcOrd="0" destOrd="0" presId="urn:microsoft.com/office/officeart/2005/8/layout/matrix3"/>
    <dgm:cxn modelId="{67AEFEBA-3077-4C8F-B43F-8A95FFBD9865}" srcId="{5E4AE346-DB4D-4C9D-B589-061F818098CE}" destId="{C2328BF6-9970-4D61-8560-82D4E145C967}" srcOrd="3" destOrd="0" parTransId="{C58248CD-FEB9-4964-A623-EE0FD904E39D}" sibTransId="{8195D226-4379-43A3-9516-77CD8312B256}"/>
    <dgm:cxn modelId="{A9431CD8-E5A3-4910-95C2-5614CFF68567}" srcId="{5E4AE346-DB4D-4C9D-B589-061F818098CE}" destId="{C0BDD418-3CA1-465F-93A4-CCAD0B73D3C2}" srcOrd="6" destOrd="0" parTransId="{C1ADC85B-204B-485E-B05C-2F7B003D8C49}" sibTransId="{0A911A1F-FF1B-4843-8A60-135AD3FA0B36}"/>
    <dgm:cxn modelId="{8A46423B-57D8-4B4D-95FF-AC11DF63325D}" type="presParOf" srcId="{BFCD3652-33A5-49C2-844E-B687ADCC5F67}" destId="{E68317C7-E27A-49E7-80C6-9026C24E63E0}" srcOrd="0" destOrd="0" presId="urn:microsoft.com/office/officeart/2005/8/layout/matrix3"/>
    <dgm:cxn modelId="{071CD21D-AB55-45AF-986E-AC711D5D9AE7}" type="presParOf" srcId="{BFCD3652-33A5-49C2-844E-B687ADCC5F67}" destId="{3AADEB70-5244-40AD-ADBB-00F758BEBB59}" srcOrd="1" destOrd="0" presId="urn:microsoft.com/office/officeart/2005/8/layout/matrix3"/>
    <dgm:cxn modelId="{97707AA3-6DBD-4321-8046-60CDCB56BD0A}" type="presParOf" srcId="{BFCD3652-33A5-49C2-844E-B687ADCC5F67}" destId="{E91C0E5F-32F0-418C-90D8-9DC976219363}" srcOrd="2" destOrd="0" presId="urn:microsoft.com/office/officeart/2005/8/layout/matrix3"/>
    <dgm:cxn modelId="{FB9839B6-AB08-4F00-BBEB-0DE3F04DDA20}" type="presParOf" srcId="{BFCD3652-33A5-49C2-844E-B687ADCC5F67}" destId="{C877E1D5-5CC6-401D-BF25-50BB89B2AADD}" srcOrd="3" destOrd="0" presId="urn:microsoft.com/office/officeart/2005/8/layout/matrix3"/>
    <dgm:cxn modelId="{55AAAFE8-6F54-4453-8A09-8A13AB347E37}" type="presParOf" srcId="{BFCD3652-33A5-49C2-844E-B687ADCC5F67}" destId="{A1E2F872-4445-4615-895B-CE7A92F0753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D81430-46A8-F04B-A942-49C8F5CC2DB3}" type="doc">
      <dgm:prSet loTypeId="urn:microsoft.com/office/officeart/2005/8/layout/matrix1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5F47444-9509-F548-B052-6062F3E12B92}">
      <dgm:prSet phldrT="[Texte]" custT="1"/>
      <dgm:spPr>
        <a:solidFill>
          <a:srgbClr val="D6DCE5"/>
        </a:solidFill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fr-FR" sz="2800" b="1" i="0" dirty="0"/>
            <a:t>Evaluation de la QVLS : un score global, des scores par domaine</a:t>
          </a:r>
        </a:p>
      </dgm:t>
    </dgm:pt>
    <dgm:pt modelId="{F3CF5EB3-0401-9545-9F37-3BA96954B600}" type="parTrans" cxnId="{98BD899C-A2F6-5148-9F31-9E638EB2D07F}">
      <dgm:prSet/>
      <dgm:spPr/>
      <dgm:t>
        <a:bodyPr/>
        <a:lstStyle/>
        <a:p>
          <a:endParaRPr lang="fr-FR"/>
        </a:p>
      </dgm:t>
    </dgm:pt>
    <dgm:pt modelId="{F30A0607-9FD3-744A-B5A4-CBF9F8BEC4FB}" type="sibTrans" cxnId="{98BD899C-A2F6-5148-9F31-9E638EB2D07F}">
      <dgm:prSet/>
      <dgm:spPr/>
      <dgm:t>
        <a:bodyPr/>
        <a:lstStyle/>
        <a:p>
          <a:endParaRPr lang="fr-FR"/>
        </a:p>
      </dgm:t>
    </dgm:pt>
    <dgm:pt modelId="{E056F0D2-8DE9-124D-A677-176493B070BB}">
      <dgm:prSet phldrT="[Texte]" custT="1"/>
      <dgm:spPr>
        <a:solidFill>
          <a:srgbClr val="FF6600"/>
        </a:solidFill>
      </dgm:spPr>
      <dgm:t>
        <a:bodyPr/>
        <a:lstStyle/>
        <a:p>
          <a:pPr algn="ctr"/>
          <a:r>
            <a:rPr lang="fr-FR" sz="2800" b="1" dirty="0"/>
            <a:t>Dimension physique</a:t>
          </a:r>
        </a:p>
        <a:p>
          <a:pPr algn="ctr"/>
          <a:r>
            <a:rPr lang="fr-FR" sz="2000" b="1" dirty="0"/>
            <a:t>Symptômes, effets secondaires, bien-être physique général perçu</a:t>
          </a:r>
          <a:endParaRPr lang="fr-FR" sz="1800" b="1" i="0" dirty="0"/>
        </a:p>
      </dgm:t>
    </dgm:pt>
    <dgm:pt modelId="{DCF4BB1F-20BF-5448-9371-31FEA49DF1D3}" type="parTrans" cxnId="{7E88E5B2-9289-6946-A418-1D58EB56385C}">
      <dgm:prSet/>
      <dgm:spPr/>
      <dgm:t>
        <a:bodyPr/>
        <a:lstStyle/>
        <a:p>
          <a:endParaRPr lang="fr-FR"/>
        </a:p>
      </dgm:t>
    </dgm:pt>
    <dgm:pt modelId="{013C3DBB-573F-344B-BC6D-E821EF65F70D}" type="sibTrans" cxnId="{7E88E5B2-9289-6946-A418-1D58EB56385C}">
      <dgm:prSet/>
      <dgm:spPr/>
      <dgm:t>
        <a:bodyPr/>
        <a:lstStyle/>
        <a:p>
          <a:endParaRPr lang="fr-FR"/>
        </a:p>
      </dgm:t>
    </dgm:pt>
    <dgm:pt modelId="{A618A4C3-ACD6-1240-A7C0-9CB94CED926E}">
      <dgm:prSet phldrT="[Texte]" custT="1"/>
      <dgm:spPr>
        <a:solidFill>
          <a:srgbClr val="E20EAA"/>
        </a:solidFill>
      </dgm:spPr>
      <dgm:t>
        <a:bodyPr/>
        <a:lstStyle/>
        <a:p>
          <a:pPr algn="ctr"/>
          <a:r>
            <a:rPr lang="fr-FR" sz="2800" b="1" dirty="0"/>
            <a:t>Dimension psychologique</a:t>
          </a:r>
        </a:p>
        <a:p>
          <a:pPr algn="ctr"/>
          <a:r>
            <a:rPr lang="fr-FR" sz="2000" b="1" i="0" dirty="0"/>
            <a:t>Fonctionnement cognitif, </a:t>
          </a:r>
        </a:p>
        <a:p>
          <a:pPr algn="ctr"/>
          <a:r>
            <a:rPr lang="fr-FR" sz="2000" b="1" i="0" dirty="0"/>
            <a:t>affects positifs et négatifs</a:t>
          </a:r>
        </a:p>
      </dgm:t>
    </dgm:pt>
    <dgm:pt modelId="{6B427D48-2E1E-F245-9137-D2D4249755A2}" type="parTrans" cxnId="{37150D64-83B3-8047-81BA-02A3D130D44C}">
      <dgm:prSet/>
      <dgm:spPr/>
      <dgm:t>
        <a:bodyPr/>
        <a:lstStyle/>
        <a:p>
          <a:endParaRPr lang="fr-FR"/>
        </a:p>
      </dgm:t>
    </dgm:pt>
    <dgm:pt modelId="{2D2D6903-3257-7948-84AA-0BCC774B4B5F}" type="sibTrans" cxnId="{37150D64-83B3-8047-81BA-02A3D130D44C}">
      <dgm:prSet/>
      <dgm:spPr/>
      <dgm:t>
        <a:bodyPr/>
        <a:lstStyle/>
        <a:p>
          <a:endParaRPr lang="fr-FR"/>
        </a:p>
      </dgm:t>
    </dgm:pt>
    <dgm:pt modelId="{EBAA9891-75A9-9945-BB07-7F97C2CF499E}">
      <dgm:prSet phldrT="[Texte]" custT="1"/>
      <dgm:spPr/>
      <dgm:t>
        <a:bodyPr/>
        <a:lstStyle/>
        <a:p>
          <a:pPr algn="ctr"/>
          <a:r>
            <a:rPr lang="fr-FR" sz="2800" b="1" dirty="0"/>
            <a:t>Dimension fonctionnelle</a:t>
          </a:r>
        </a:p>
        <a:p>
          <a:pPr algn="ctr"/>
          <a:r>
            <a:rPr lang="fr-FR" sz="2000" b="1" dirty="0"/>
            <a:t>Capacité à mener à bien des activités pour répondre à des besoins personnels, poursuivre ses ambitions et remplir son rôle social (responsabilités)</a:t>
          </a:r>
          <a:endParaRPr lang="fr-FR" sz="2000" b="1" i="0" dirty="0"/>
        </a:p>
      </dgm:t>
    </dgm:pt>
    <dgm:pt modelId="{52271E3F-BEAA-9C43-885B-C7A86354603D}" type="parTrans" cxnId="{58ED6F32-B35B-D84E-8E82-AD9E5228341F}">
      <dgm:prSet/>
      <dgm:spPr/>
      <dgm:t>
        <a:bodyPr/>
        <a:lstStyle/>
        <a:p>
          <a:endParaRPr lang="fr-FR"/>
        </a:p>
      </dgm:t>
    </dgm:pt>
    <dgm:pt modelId="{8023690A-E329-0B41-8D6C-9665C412590F}" type="sibTrans" cxnId="{58ED6F32-B35B-D84E-8E82-AD9E5228341F}">
      <dgm:prSet/>
      <dgm:spPr/>
      <dgm:t>
        <a:bodyPr/>
        <a:lstStyle/>
        <a:p>
          <a:endParaRPr lang="fr-FR"/>
        </a:p>
      </dgm:t>
    </dgm:pt>
    <dgm:pt modelId="{BEFACC5E-EB0B-BD4E-B89D-2108FEE1BDE6}">
      <dgm:prSet phldrT="[Texte]" custT="1"/>
      <dgm:spPr>
        <a:solidFill>
          <a:srgbClr val="92D050"/>
        </a:solidFill>
      </dgm:spPr>
      <dgm:t>
        <a:bodyPr/>
        <a:lstStyle/>
        <a:p>
          <a:pPr algn="ctr"/>
          <a:r>
            <a:rPr lang="fr-FR" sz="2800" b="1" dirty="0"/>
            <a:t>Dimension sociale</a:t>
          </a:r>
        </a:p>
        <a:p>
          <a:pPr algn="ctr"/>
          <a:r>
            <a:rPr lang="fr-FR" sz="2000" b="1" dirty="0">
              <a:solidFill>
                <a:srgbClr val="FFFFFF"/>
              </a:solidFill>
            </a:rPr>
            <a:t>relations interpersonnelles (</a:t>
          </a:r>
          <a:r>
            <a:rPr lang="fr-FR" sz="2000" b="1" i="0" dirty="0">
              <a:solidFill>
                <a:srgbClr val="FFFFFF"/>
              </a:solidFill>
            </a:rPr>
            <a:t>fonctionnement familial et relations intimes, </a:t>
          </a:r>
          <a:r>
            <a:rPr lang="fr-FR" sz="2000" b="1" dirty="0">
              <a:solidFill>
                <a:srgbClr val="FFFFFF"/>
              </a:solidFill>
            </a:rPr>
            <a:t>soutien social), activités et rôles sociaux dans </a:t>
          </a:r>
          <a:r>
            <a:rPr lang="fr-FR" sz="2000" b="1" dirty="0"/>
            <a:t>diverses sphères</a:t>
          </a:r>
          <a:endParaRPr lang="fr-FR" sz="2000" b="1" i="0" dirty="0"/>
        </a:p>
      </dgm:t>
    </dgm:pt>
    <dgm:pt modelId="{1FFBBB46-FD13-DE4C-B350-94FC0CAA19D3}" type="parTrans" cxnId="{A8758227-3845-024D-97BB-285E3BD6C4A9}">
      <dgm:prSet/>
      <dgm:spPr/>
      <dgm:t>
        <a:bodyPr/>
        <a:lstStyle/>
        <a:p>
          <a:endParaRPr lang="fr-FR"/>
        </a:p>
      </dgm:t>
    </dgm:pt>
    <dgm:pt modelId="{C282E1EB-DB9D-844B-81CA-08CD2D200E88}" type="sibTrans" cxnId="{A8758227-3845-024D-97BB-285E3BD6C4A9}">
      <dgm:prSet/>
      <dgm:spPr/>
      <dgm:t>
        <a:bodyPr/>
        <a:lstStyle/>
        <a:p>
          <a:endParaRPr lang="fr-FR"/>
        </a:p>
      </dgm:t>
    </dgm:pt>
    <dgm:pt modelId="{01D46744-CF07-4444-AE46-9B23A9050062}" type="pres">
      <dgm:prSet presAssocID="{71D81430-46A8-F04B-A942-49C8F5CC2DB3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BF5FD1D-1F00-1948-AB02-F17CDD03C703}" type="pres">
      <dgm:prSet presAssocID="{71D81430-46A8-F04B-A942-49C8F5CC2DB3}" presName="matrix" presStyleCnt="0"/>
      <dgm:spPr/>
    </dgm:pt>
    <dgm:pt modelId="{FD042221-1A5E-904C-8CA4-115884D70BF7}" type="pres">
      <dgm:prSet presAssocID="{71D81430-46A8-F04B-A942-49C8F5CC2DB3}" presName="tile1" presStyleLbl="node1" presStyleIdx="0" presStyleCnt="4"/>
      <dgm:spPr/>
    </dgm:pt>
    <dgm:pt modelId="{C73B49F9-4A33-A846-8BAB-F1CFB4A5BDBE}" type="pres">
      <dgm:prSet presAssocID="{71D81430-46A8-F04B-A942-49C8F5CC2DB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7A56A02-F06D-4542-BEDC-BF477DF421C9}" type="pres">
      <dgm:prSet presAssocID="{71D81430-46A8-F04B-A942-49C8F5CC2DB3}" presName="tile2" presStyleLbl="node1" presStyleIdx="1" presStyleCnt="4"/>
      <dgm:spPr/>
    </dgm:pt>
    <dgm:pt modelId="{5CACD310-24F6-FC4B-8CA7-0E9F318A20A6}" type="pres">
      <dgm:prSet presAssocID="{71D81430-46A8-F04B-A942-49C8F5CC2DB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E2BFDBF-F980-A34D-BC6E-86B17757162A}" type="pres">
      <dgm:prSet presAssocID="{71D81430-46A8-F04B-A942-49C8F5CC2DB3}" presName="tile3" presStyleLbl="node1" presStyleIdx="2" presStyleCnt="4"/>
      <dgm:spPr/>
    </dgm:pt>
    <dgm:pt modelId="{1AD0CA61-FA82-6A4C-A8B7-ACF5BDA5DC1F}" type="pres">
      <dgm:prSet presAssocID="{71D81430-46A8-F04B-A942-49C8F5CC2DB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8AC911D-99D5-664A-AF64-158B4EB69616}" type="pres">
      <dgm:prSet presAssocID="{71D81430-46A8-F04B-A942-49C8F5CC2DB3}" presName="tile4" presStyleLbl="node1" presStyleIdx="3" presStyleCnt="4"/>
      <dgm:spPr/>
    </dgm:pt>
    <dgm:pt modelId="{860E0C2D-5575-A145-B493-C3BB9D0A28A4}" type="pres">
      <dgm:prSet presAssocID="{71D81430-46A8-F04B-A942-49C8F5CC2DB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037B3D7F-6953-1A49-9EDA-E7126956E24C}" type="pres">
      <dgm:prSet presAssocID="{71D81430-46A8-F04B-A942-49C8F5CC2DB3}" presName="centerTile" presStyleLbl="fgShp" presStyleIdx="0" presStyleCnt="1" custScaleX="168440" custScaleY="104691">
        <dgm:presLayoutVars>
          <dgm:chMax val="0"/>
          <dgm:chPref val="0"/>
        </dgm:presLayoutVars>
      </dgm:prSet>
      <dgm:spPr/>
    </dgm:pt>
  </dgm:ptLst>
  <dgm:cxnLst>
    <dgm:cxn modelId="{75A5FB1F-D0E8-4344-99FF-62214A05711B}" type="presOf" srcId="{EBAA9891-75A9-9945-BB07-7F97C2CF499E}" destId="{1AD0CA61-FA82-6A4C-A8B7-ACF5BDA5DC1F}" srcOrd="1" destOrd="0" presId="urn:microsoft.com/office/officeart/2005/8/layout/matrix1"/>
    <dgm:cxn modelId="{FD1D5321-A10B-2A49-8DDE-6DB6AE1FCC04}" type="presOf" srcId="{A618A4C3-ACD6-1240-A7C0-9CB94CED926E}" destId="{5CACD310-24F6-FC4B-8CA7-0E9F318A20A6}" srcOrd="1" destOrd="0" presId="urn:microsoft.com/office/officeart/2005/8/layout/matrix1"/>
    <dgm:cxn modelId="{A8758227-3845-024D-97BB-285E3BD6C4A9}" srcId="{C5F47444-9509-F548-B052-6062F3E12B92}" destId="{BEFACC5E-EB0B-BD4E-B89D-2108FEE1BDE6}" srcOrd="3" destOrd="0" parTransId="{1FFBBB46-FD13-DE4C-B350-94FC0CAA19D3}" sibTransId="{C282E1EB-DB9D-844B-81CA-08CD2D200E88}"/>
    <dgm:cxn modelId="{58ED6F32-B35B-D84E-8E82-AD9E5228341F}" srcId="{C5F47444-9509-F548-B052-6062F3E12B92}" destId="{EBAA9891-75A9-9945-BB07-7F97C2CF499E}" srcOrd="2" destOrd="0" parTransId="{52271E3F-BEAA-9C43-885B-C7A86354603D}" sibTransId="{8023690A-E329-0B41-8D6C-9665C412590F}"/>
    <dgm:cxn modelId="{39924F37-A19C-B94C-9264-6655F44F3465}" type="presOf" srcId="{BEFACC5E-EB0B-BD4E-B89D-2108FEE1BDE6}" destId="{860E0C2D-5575-A145-B493-C3BB9D0A28A4}" srcOrd="1" destOrd="0" presId="urn:microsoft.com/office/officeart/2005/8/layout/matrix1"/>
    <dgm:cxn modelId="{37150D64-83B3-8047-81BA-02A3D130D44C}" srcId="{C5F47444-9509-F548-B052-6062F3E12B92}" destId="{A618A4C3-ACD6-1240-A7C0-9CB94CED926E}" srcOrd="1" destOrd="0" parTransId="{6B427D48-2E1E-F245-9137-D2D4249755A2}" sibTransId="{2D2D6903-3257-7948-84AA-0BCC774B4B5F}"/>
    <dgm:cxn modelId="{44532A45-3240-B64E-9271-2367F96624D9}" type="presOf" srcId="{71D81430-46A8-F04B-A942-49C8F5CC2DB3}" destId="{01D46744-CF07-4444-AE46-9B23A9050062}" srcOrd="0" destOrd="0" presId="urn:microsoft.com/office/officeart/2005/8/layout/matrix1"/>
    <dgm:cxn modelId="{FC7E1946-6CF1-F546-BB74-4B3B64E0CCAF}" type="presOf" srcId="{E056F0D2-8DE9-124D-A677-176493B070BB}" destId="{FD042221-1A5E-904C-8CA4-115884D70BF7}" srcOrd="0" destOrd="0" presId="urn:microsoft.com/office/officeart/2005/8/layout/matrix1"/>
    <dgm:cxn modelId="{4606C66D-2753-8846-B5AE-88441F6FC261}" type="presOf" srcId="{E056F0D2-8DE9-124D-A677-176493B070BB}" destId="{C73B49F9-4A33-A846-8BAB-F1CFB4A5BDBE}" srcOrd="1" destOrd="0" presId="urn:microsoft.com/office/officeart/2005/8/layout/matrix1"/>
    <dgm:cxn modelId="{98BD899C-A2F6-5148-9F31-9E638EB2D07F}" srcId="{71D81430-46A8-F04B-A942-49C8F5CC2DB3}" destId="{C5F47444-9509-F548-B052-6062F3E12B92}" srcOrd="0" destOrd="0" parTransId="{F3CF5EB3-0401-9545-9F37-3BA96954B600}" sibTransId="{F30A0607-9FD3-744A-B5A4-CBF9F8BEC4FB}"/>
    <dgm:cxn modelId="{18E50AA5-220C-A441-8E04-E48A33553513}" type="presOf" srcId="{A618A4C3-ACD6-1240-A7C0-9CB94CED926E}" destId="{37A56A02-F06D-4542-BEDC-BF477DF421C9}" srcOrd="0" destOrd="0" presId="urn:microsoft.com/office/officeart/2005/8/layout/matrix1"/>
    <dgm:cxn modelId="{1F5DE5A9-CE69-7E41-9664-EF8EC67BF472}" type="presOf" srcId="{BEFACC5E-EB0B-BD4E-B89D-2108FEE1BDE6}" destId="{98AC911D-99D5-664A-AF64-158B4EB69616}" srcOrd="0" destOrd="0" presId="urn:microsoft.com/office/officeart/2005/8/layout/matrix1"/>
    <dgm:cxn modelId="{7E88E5B2-9289-6946-A418-1D58EB56385C}" srcId="{C5F47444-9509-F548-B052-6062F3E12B92}" destId="{E056F0D2-8DE9-124D-A677-176493B070BB}" srcOrd="0" destOrd="0" parTransId="{DCF4BB1F-20BF-5448-9371-31FEA49DF1D3}" sibTransId="{013C3DBB-573F-344B-BC6D-E821EF65F70D}"/>
    <dgm:cxn modelId="{058CE1B4-5ECB-BD4D-92B7-E76D902F942F}" type="presOf" srcId="{EBAA9891-75A9-9945-BB07-7F97C2CF499E}" destId="{FE2BFDBF-F980-A34D-BC6E-86B17757162A}" srcOrd="0" destOrd="0" presId="urn:microsoft.com/office/officeart/2005/8/layout/matrix1"/>
    <dgm:cxn modelId="{E2775DF1-4283-0C44-A9F6-EA12F07EC4F9}" type="presOf" srcId="{C5F47444-9509-F548-B052-6062F3E12B92}" destId="{037B3D7F-6953-1A49-9EDA-E7126956E24C}" srcOrd="0" destOrd="0" presId="urn:microsoft.com/office/officeart/2005/8/layout/matrix1"/>
    <dgm:cxn modelId="{31C80051-4BD4-A149-8F5C-6C7E2BB74BB3}" type="presParOf" srcId="{01D46744-CF07-4444-AE46-9B23A9050062}" destId="{ABF5FD1D-1F00-1948-AB02-F17CDD03C703}" srcOrd="0" destOrd="0" presId="urn:microsoft.com/office/officeart/2005/8/layout/matrix1"/>
    <dgm:cxn modelId="{FEA5DA50-2F6D-264C-9DD0-EE1CD0F6DA32}" type="presParOf" srcId="{ABF5FD1D-1F00-1948-AB02-F17CDD03C703}" destId="{FD042221-1A5E-904C-8CA4-115884D70BF7}" srcOrd="0" destOrd="0" presId="urn:microsoft.com/office/officeart/2005/8/layout/matrix1"/>
    <dgm:cxn modelId="{F9436181-DAD0-7443-BB32-483D51C28967}" type="presParOf" srcId="{ABF5FD1D-1F00-1948-AB02-F17CDD03C703}" destId="{C73B49F9-4A33-A846-8BAB-F1CFB4A5BDBE}" srcOrd="1" destOrd="0" presId="urn:microsoft.com/office/officeart/2005/8/layout/matrix1"/>
    <dgm:cxn modelId="{B53995C6-900B-774A-BEA2-07FE9D946B24}" type="presParOf" srcId="{ABF5FD1D-1F00-1948-AB02-F17CDD03C703}" destId="{37A56A02-F06D-4542-BEDC-BF477DF421C9}" srcOrd="2" destOrd="0" presId="urn:microsoft.com/office/officeart/2005/8/layout/matrix1"/>
    <dgm:cxn modelId="{FFF45910-689C-5842-B511-7F0852BEAF38}" type="presParOf" srcId="{ABF5FD1D-1F00-1948-AB02-F17CDD03C703}" destId="{5CACD310-24F6-FC4B-8CA7-0E9F318A20A6}" srcOrd="3" destOrd="0" presId="urn:microsoft.com/office/officeart/2005/8/layout/matrix1"/>
    <dgm:cxn modelId="{6C2DE3D7-A832-9E4E-B51D-013B71FA4F85}" type="presParOf" srcId="{ABF5FD1D-1F00-1948-AB02-F17CDD03C703}" destId="{FE2BFDBF-F980-A34D-BC6E-86B17757162A}" srcOrd="4" destOrd="0" presId="urn:microsoft.com/office/officeart/2005/8/layout/matrix1"/>
    <dgm:cxn modelId="{00BC3B84-C2C5-AB47-8A5B-1354492DDE16}" type="presParOf" srcId="{ABF5FD1D-1F00-1948-AB02-F17CDD03C703}" destId="{1AD0CA61-FA82-6A4C-A8B7-ACF5BDA5DC1F}" srcOrd="5" destOrd="0" presId="urn:microsoft.com/office/officeart/2005/8/layout/matrix1"/>
    <dgm:cxn modelId="{B29831C2-8740-6143-ADB7-06F2566E46C9}" type="presParOf" srcId="{ABF5FD1D-1F00-1948-AB02-F17CDD03C703}" destId="{98AC911D-99D5-664A-AF64-158B4EB69616}" srcOrd="6" destOrd="0" presId="urn:microsoft.com/office/officeart/2005/8/layout/matrix1"/>
    <dgm:cxn modelId="{CC847E8F-8D46-3E44-BABB-C8B535F00D30}" type="presParOf" srcId="{ABF5FD1D-1F00-1948-AB02-F17CDD03C703}" destId="{860E0C2D-5575-A145-B493-C3BB9D0A28A4}" srcOrd="7" destOrd="0" presId="urn:microsoft.com/office/officeart/2005/8/layout/matrix1"/>
    <dgm:cxn modelId="{D16C5967-D143-AE40-8362-79F9BC9C36B1}" type="presParOf" srcId="{01D46744-CF07-4444-AE46-9B23A9050062}" destId="{037B3D7F-6953-1A49-9EDA-E7126956E24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51A6B3-781D-4CF8-8BD3-70BEFF4E912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712E1AA-A97A-4752-AC31-A2DDAA082737}">
      <dgm:prSet phldrT="[Texte]" custT="1"/>
      <dgm:spPr/>
      <dgm:t>
        <a:bodyPr/>
        <a:lstStyle/>
        <a:p>
          <a:r>
            <a:rPr lang="fr-FR" sz="1800" b="1" i="0" dirty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fr-FR" sz="1800" b="1" i="0" dirty="0">
              <a:solidFill>
                <a:schemeClr val="accent2"/>
              </a:solidFill>
            </a:rPr>
            <a:t>Mesurer la QV en routine </a:t>
          </a:r>
          <a:r>
            <a:rPr lang="fr-FR" sz="1800" b="1" i="0" dirty="0">
              <a:solidFill>
                <a:schemeClr val="bg2">
                  <a:lumMod val="50000"/>
                </a:schemeClr>
              </a:solidFill>
            </a:rPr>
            <a:t>(HCSP, 2022) </a:t>
          </a:r>
          <a:r>
            <a:rPr lang="fr-FR" sz="1800" b="1" dirty="0">
              <a:solidFill>
                <a:schemeClr val="bg2">
                  <a:lumMod val="50000"/>
                </a:schemeClr>
              </a:solidFill>
            </a:rPr>
            <a:t>pour </a:t>
          </a:r>
          <a:r>
            <a:rPr lang="fr-FR" sz="1800" b="1" i="0" dirty="0">
              <a:solidFill>
                <a:schemeClr val="bg2">
                  <a:lumMod val="50000"/>
                </a:schemeClr>
              </a:solidFill>
            </a:rPr>
            <a:t>l’amélioration des conditions de vie  du </a:t>
          </a:r>
          <a:r>
            <a:rPr lang="fr-FR" sz="1800" b="1" i="0" dirty="0">
              <a:solidFill>
                <a:schemeClr val="accent2"/>
              </a:solidFill>
            </a:rPr>
            <a:t>patient</a:t>
          </a:r>
          <a:r>
            <a:rPr lang="fr-FR" sz="1800" b="1" i="0" dirty="0">
              <a:solidFill>
                <a:schemeClr val="bg2">
                  <a:lumMod val="50000"/>
                </a:schemeClr>
              </a:solidFill>
            </a:rPr>
            <a:t>, de l’</a:t>
          </a:r>
          <a:r>
            <a:rPr lang="fr-FR" sz="1800" b="1" i="0" dirty="0">
              <a:solidFill>
                <a:schemeClr val="accent2"/>
              </a:solidFill>
            </a:rPr>
            <a:t>usager</a:t>
          </a:r>
          <a:r>
            <a:rPr lang="fr-FR" sz="1800" b="1" i="0" dirty="0">
              <a:solidFill>
                <a:schemeClr val="bg2">
                  <a:lumMod val="50000"/>
                </a:schemeClr>
              </a:solidFill>
            </a:rPr>
            <a:t> du système de santé, du </a:t>
          </a:r>
          <a:r>
            <a:rPr lang="fr-FR" sz="1800" b="1" i="0" dirty="0">
              <a:solidFill>
                <a:schemeClr val="accent2"/>
              </a:solidFill>
            </a:rPr>
            <a:t>citoyen</a:t>
          </a:r>
          <a:r>
            <a:rPr lang="fr-FR" sz="1800" b="1" i="0" dirty="0">
              <a:solidFill>
                <a:schemeClr val="bg2">
                  <a:lumMod val="50000"/>
                </a:schemeClr>
              </a:solidFill>
            </a:rPr>
            <a:t>.</a:t>
          </a:r>
          <a:endParaRPr lang="fr-FR" sz="1800" b="1" dirty="0">
            <a:solidFill>
              <a:schemeClr val="bg2">
                <a:lumMod val="50000"/>
              </a:schemeClr>
            </a:solidFill>
          </a:endParaRPr>
        </a:p>
      </dgm:t>
    </dgm:pt>
    <dgm:pt modelId="{AB3D3D76-54BD-4D2D-8842-9AECFA5A9625}" type="parTrans" cxnId="{C8ACADE1-3A91-4B41-9350-561BF1A7EC52}">
      <dgm:prSet/>
      <dgm:spPr/>
      <dgm:t>
        <a:bodyPr/>
        <a:lstStyle/>
        <a:p>
          <a:endParaRPr lang="fr-FR"/>
        </a:p>
      </dgm:t>
    </dgm:pt>
    <dgm:pt modelId="{C4FD918C-9217-4A26-B5B9-0F93C8DC0160}" type="sibTrans" cxnId="{C8ACADE1-3A91-4B41-9350-561BF1A7EC52}">
      <dgm:prSet/>
      <dgm:spPr/>
      <dgm:t>
        <a:bodyPr/>
        <a:lstStyle/>
        <a:p>
          <a:endParaRPr lang="fr-FR"/>
        </a:p>
      </dgm:t>
    </dgm:pt>
    <dgm:pt modelId="{34A7E0BA-F9CF-478A-8A47-06A473A9DE0A}">
      <dgm:prSet phldrT="[Texte]" custT="1"/>
      <dgm:spPr/>
      <dgm:t>
        <a:bodyPr/>
        <a:lstStyle/>
        <a:p>
          <a:r>
            <a:rPr lang="fr-FR" sz="1800" b="1" dirty="0">
              <a:solidFill>
                <a:schemeClr val="bg2">
                  <a:lumMod val="50000"/>
                </a:schemeClr>
              </a:solidFill>
            </a:rPr>
            <a:t>Plan pour l’amélioration de la QV des personnes atteintes </a:t>
          </a:r>
          <a:r>
            <a:rPr lang="fr-FR" sz="1800" b="1" dirty="0">
              <a:solidFill>
                <a:schemeClr val="accent2"/>
              </a:solidFill>
            </a:rPr>
            <a:t>de maladies chroniques</a:t>
          </a:r>
          <a:r>
            <a:rPr lang="fr-FR" sz="1800" b="1" dirty="0">
              <a:solidFill>
                <a:schemeClr val="bg2">
                  <a:lumMod val="50000"/>
                </a:schemeClr>
              </a:solidFill>
            </a:rPr>
            <a:t> (2007-2011)</a:t>
          </a:r>
        </a:p>
      </dgm:t>
    </dgm:pt>
    <dgm:pt modelId="{A3AC949D-65BB-4ED3-AD32-BCE72126A013}" type="parTrans" cxnId="{E4EB16FE-140D-4BD2-A4DA-EE00A2B784E5}">
      <dgm:prSet/>
      <dgm:spPr/>
      <dgm:t>
        <a:bodyPr/>
        <a:lstStyle/>
        <a:p>
          <a:endParaRPr lang="fr-FR"/>
        </a:p>
      </dgm:t>
    </dgm:pt>
    <dgm:pt modelId="{1CC5898E-644F-4E8E-BF26-8340D1FA1126}" type="sibTrans" cxnId="{E4EB16FE-140D-4BD2-A4DA-EE00A2B784E5}">
      <dgm:prSet/>
      <dgm:spPr/>
      <dgm:t>
        <a:bodyPr/>
        <a:lstStyle/>
        <a:p>
          <a:endParaRPr lang="fr-FR"/>
        </a:p>
      </dgm:t>
    </dgm:pt>
    <dgm:pt modelId="{8CF2241C-0C4D-4C29-A82F-00914F34A5F4}">
      <dgm:prSet phldrT="[Texte]" custT="1"/>
      <dgm:spPr/>
      <dgm:t>
        <a:bodyPr/>
        <a:lstStyle/>
        <a:p>
          <a:r>
            <a:rPr lang="fr-FR" sz="1800" b="1" dirty="0">
              <a:solidFill>
                <a:schemeClr val="bg2">
                  <a:lumMod val="50000"/>
                </a:schemeClr>
              </a:solidFill>
            </a:rPr>
            <a:t>Prise en compte de la QVS dans l’évaluation des technologies de santé sous l’</a:t>
          </a:r>
          <a:r>
            <a:rPr lang="fr-FR" sz="1800" b="1" dirty="0">
              <a:solidFill>
                <a:schemeClr val="accent2"/>
              </a:solidFill>
            </a:rPr>
            <a:t>angle clinique et l’angle économique</a:t>
          </a:r>
          <a:r>
            <a:rPr lang="fr-FR" sz="1800" b="1" dirty="0">
              <a:solidFill>
                <a:schemeClr val="bg2">
                  <a:lumMod val="50000"/>
                </a:schemeClr>
              </a:solidFill>
            </a:rPr>
            <a:t> (HAS, 2018) </a:t>
          </a:r>
        </a:p>
      </dgm:t>
    </dgm:pt>
    <dgm:pt modelId="{F69313CA-B842-4E53-8049-D90B1847FCF6}" type="parTrans" cxnId="{4D734EBE-5F0B-4BE3-9BF9-AD3EBAA87CA7}">
      <dgm:prSet/>
      <dgm:spPr/>
      <dgm:t>
        <a:bodyPr/>
        <a:lstStyle/>
        <a:p>
          <a:endParaRPr lang="fr-FR"/>
        </a:p>
      </dgm:t>
    </dgm:pt>
    <dgm:pt modelId="{9AF7DA35-CB08-4CF0-BFA2-633A46DC65A2}" type="sibTrans" cxnId="{4D734EBE-5F0B-4BE3-9BF9-AD3EBAA87CA7}">
      <dgm:prSet/>
      <dgm:spPr/>
      <dgm:t>
        <a:bodyPr/>
        <a:lstStyle/>
        <a:p>
          <a:endParaRPr lang="fr-FR"/>
        </a:p>
      </dgm:t>
    </dgm:pt>
    <dgm:pt modelId="{1CDE2CA1-B257-4354-9D64-1C741A4DB8EA}" type="pres">
      <dgm:prSet presAssocID="{4E51A6B3-781D-4CF8-8BD3-70BEFF4E912E}" presName="arrowDiagram" presStyleCnt="0">
        <dgm:presLayoutVars>
          <dgm:chMax val="5"/>
          <dgm:dir/>
          <dgm:resizeHandles val="exact"/>
        </dgm:presLayoutVars>
      </dgm:prSet>
      <dgm:spPr/>
    </dgm:pt>
    <dgm:pt modelId="{52E59482-B61C-40AB-8E8A-DB02D00F159C}" type="pres">
      <dgm:prSet presAssocID="{4E51A6B3-781D-4CF8-8BD3-70BEFF4E912E}" presName="arrow" presStyleLbl="bgShp" presStyleIdx="0" presStyleCnt="1"/>
      <dgm:spPr/>
    </dgm:pt>
    <dgm:pt modelId="{C4E838FD-0C2A-46D6-8834-24E5EA45FB5D}" type="pres">
      <dgm:prSet presAssocID="{4E51A6B3-781D-4CF8-8BD3-70BEFF4E912E}" presName="arrowDiagram3" presStyleCnt="0"/>
      <dgm:spPr/>
    </dgm:pt>
    <dgm:pt modelId="{6F7232BC-9E69-4A48-AABB-10A7A47998B7}" type="pres">
      <dgm:prSet presAssocID="{34A7E0BA-F9CF-478A-8A47-06A473A9DE0A}" presName="bullet3a" presStyleLbl="node1" presStyleIdx="0" presStyleCnt="3"/>
      <dgm:spPr/>
    </dgm:pt>
    <dgm:pt modelId="{35B1772E-27FA-48B7-B047-E443F8ABF28A}" type="pres">
      <dgm:prSet presAssocID="{34A7E0BA-F9CF-478A-8A47-06A473A9DE0A}" presName="textBox3a" presStyleLbl="revTx" presStyleIdx="0" presStyleCnt="3">
        <dgm:presLayoutVars>
          <dgm:bulletEnabled val="1"/>
        </dgm:presLayoutVars>
      </dgm:prSet>
      <dgm:spPr/>
    </dgm:pt>
    <dgm:pt modelId="{BBF338BF-B009-4B0D-A415-42242D68EED9}" type="pres">
      <dgm:prSet presAssocID="{8CF2241C-0C4D-4C29-A82F-00914F34A5F4}" presName="bullet3b" presStyleLbl="node1" presStyleIdx="1" presStyleCnt="3"/>
      <dgm:spPr/>
    </dgm:pt>
    <dgm:pt modelId="{65C19F0E-5E4D-48C0-9FCD-C94B60436118}" type="pres">
      <dgm:prSet presAssocID="{8CF2241C-0C4D-4C29-A82F-00914F34A5F4}" presName="textBox3b" presStyleLbl="revTx" presStyleIdx="1" presStyleCnt="3">
        <dgm:presLayoutVars>
          <dgm:bulletEnabled val="1"/>
        </dgm:presLayoutVars>
      </dgm:prSet>
      <dgm:spPr/>
    </dgm:pt>
    <dgm:pt modelId="{EEB0401F-FCD4-43FF-9E00-A77971239616}" type="pres">
      <dgm:prSet presAssocID="{0712E1AA-A97A-4752-AC31-A2DDAA082737}" presName="bullet3c" presStyleLbl="node1" presStyleIdx="2" presStyleCnt="3"/>
      <dgm:spPr/>
    </dgm:pt>
    <dgm:pt modelId="{73AD7C55-6481-4B26-9F34-B57021AA4084}" type="pres">
      <dgm:prSet presAssocID="{0712E1AA-A97A-4752-AC31-A2DDAA082737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9DBA7327-E0FE-45A0-A925-03518E8EF765}" type="presOf" srcId="{4E51A6B3-781D-4CF8-8BD3-70BEFF4E912E}" destId="{1CDE2CA1-B257-4354-9D64-1C741A4DB8EA}" srcOrd="0" destOrd="0" presId="urn:microsoft.com/office/officeart/2005/8/layout/arrow2"/>
    <dgm:cxn modelId="{8927A768-6820-447B-8E6F-2867316DA074}" type="presOf" srcId="{34A7E0BA-F9CF-478A-8A47-06A473A9DE0A}" destId="{35B1772E-27FA-48B7-B047-E443F8ABF28A}" srcOrd="0" destOrd="0" presId="urn:microsoft.com/office/officeart/2005/8/layout/arrow2"/>
    <dgm:cxn modelId="{F440B0B7-4CCF-4730-9DD0-CD2261775E08}" type="presOf" srcId="{0712E1AA-A97A-4752-AC31-A2DDAA082737}" destId="{73AD7C55-6481-4B26-9F34-B57021AA4084}" srcOrd="0" destOrd="0" presId="urn:microsoft.com/office/officeart/2005/8/layout/arrow2"/>
    <dgm:cxn modelId="{4D734EBE-5F0B-4BE3-9BF9-AD3EBAA87CA7}" srcId="{4E51A6B3-781D-4CF8-8BD3-70BEFF4E912E}" destId="{8CF2241C-0C4D-4C29-A82F-00914F34A5F4}" srcOrd="1" destOrd="0" parTransId="{F69313CA-B842-4E53-8049-D90B1847FCF6}" sibTransId="{9AF7DA35-CB08-4CF0-BFA2-633A46DC65A2}"/>
    <dgm:cxn modelId="{521434DF-82A7-42A4-AC7E-3EC38995D20C}" type="presOf" srcId="{8CF2241C-0C4D-4C29-A82F-00914F34A5F4}" destId="{65C19F0E-5E4D-48C0-9FCD-C94B60436118}" srcOrd="0" destOrd="0" presId="urn:microsoft.com/office/officeart/2005/8/layout/arrow2"/>
    <dgm:cxn modelId="{C8ACADE1-3A91-4B41-9350-561BF1A7EC52}" srcId="{4E51A6B3-781D-4CF8-8BD3-70BEFF4E912E}" destId="{0712E1AA-A97A-4752-AC31-A2DDAA082737}" srcOrd="2" destOrd="0" parTransId="{AB3D3D76-54BD-4D2D-8842-9AECFA5A9625}" sibTransId="{C4FD918C-9217-4A26-B5B9-0F93C8DC0160}"/>
    <dgm:cxn modelId="{E4EB16FE-140D-4BD2-A4DA-EE00A2B784E5}" srcId="{4E51A6B3-781D-4CF8-8BD3-70BEFF4E912E}" destId="{34A7E0BA-F9CF-478A-8A47-06A473A9DE0A}" srcOrd="0" destOrd="0" parTransId="{A3AC949D-65BB-4ED3-AD32-BCE72126A013}" sibTransId="{1CC5898E-644F-4E8E-BF26-8340D1FA1126}"/>
    <dgm:cxn modelId="{4FDAA6F9-F90C-4187-86CC-39EFD9545681}" type="presParOf" srcId="{1CDE2CA1-B257-4354-9D64-1C741A4DB8EA}" destId="{52E59482-B61C-40AB-8E8A-DB02D00F159C}" srcOrd="0" destOrd="0" presId="urn:microsoft.com/office/officeart/2005/8/layout/arrow2"/>
    <dgm:cxn modelId="{3F3C6735-6CE4-4FDC-A294-90FC5B3CAEAB}" type="presParOf" srcId="{1CDE2CA1-B257-4354-9D64-1C741A4DB8EA}" destId="{C4E838FD-0C2A-46D6-8834-24E5EA45FB5D}" srcOrd="1" destOrd="0" presId="urn:microsoft.com/office/officeart/2005/8/layout/arrow2"/>
    <dgm:cxn modelId="{B657857A-5C5D-4879-8A2F-662140CB9186}" type="presParOf" srcId="{C4E838FD-0C2A-46D6-8834-24E5EA45FB5D}" destId="{6F7232BC-9E69-4A48-AABB-10A7A47998B7}" srcOrd="0" destOrd="0" presId="urn:microsoft.com/office/officeart/2005/8/layout/arrow2"/>
    <dgm:cxn modelId="{BB0DAD30-FFB3-4185-8263-6ECFB0C48A8D}" type="presParOf" srcId="{C4E838FD-0C2A-46D6-8834-24E5EA45FB5D}" destId="{35B1772E-27FA-48B7-B047-E443F8ABF28A}" srcOrd="1" destOrd="0" presId="urn:microsoft.com/office/officeart/2005/8/layout/arrow2"/>
    <dgm:cxn modelId="{5BAEDBCA-FA75-4BCD-A6FF-7B286579CC45}" type="presParOf" srcId="{C4E838FD-0C2A-46D6-8834-24E5EA45FB5D}" destId="{BBF338BF-B009-4B0D-A415-42242D68EED9}" srcOrd="2" destOrd="0" presId="urn:microsoft.com/office/officeart/2005/8/layout/arrow2"/>
    <dgm:cxn modelId="{100A74D7-13DC-4982-A050-605D0CC1B863}" type="presParOf" srcId="{C4E838FD-0C2A-46D6-8834-24E5EA45FB5D}" destId="{65C19F0E-5E4D-48C0-9FCD-C94B60436118}" srcOrd="3" destOrd="0" presId="urn:microsoft.com/office/officeart/2005/8/layout/arrow2"/>
    <dgm:cxn modelId="{566A3066-4829-4853-BD31-9196E4ED9634}" type="presParOf" srcId="{C4E838FD-0C2A-46D6-8834-24E5EA45FB5D}" destId="{EEB0401F-FCD4-43FF-9E00-A77971239616}" srcOrd="4" destOrd="0" presId="urn:microsoft.com/office/officeart/2005/8/layout/arrow2"/>
    <dgm:cxn modelId="{6BB690EF-80AF-4838-BEAF-E471AFBD0C2D}" type="presParOf" srcId="{C4E838FD-0C2A-46D6-8834-24E5EA45FB5D}" destId="{73AD7C55-6481-4B26-9F34-B57021AA4084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02AC41-AB83-4E03-A47A-97E5AA9BA589}">
      <dsp:nvSpPr>
        <dsp:cNvPr id="0" name=""/>
        <dsp:cNvSpPr/>
      </dsp:nvSpPr>
      <dsp:spPr>
        <a:xfrm rot="16200000">
          <a:off x="-1207890" y="1210425"/>
          <a:ext cx="4908549" cy="2487699"/>
        </a:xfrm>
        <a:prstGeom prst="flowChartManualOperation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chemeClr val="bg2">
                  <a:lumMod val="25000"/>
                </a:schemeClr>
              </a:solidFill>
            </a:rPr>
            <a:t>Mouvement des indicateurs sociaux au milieu des années 1960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solidFill>
                <a:srgbClr val="FFFFFF"/>
              </a:solidFill>
            </a:rPr>
            <a:t>au-delà du produit intérieur brut, évaluer le bien-être humain </a:t>
          </a:r>
        </a:p>
      </dsp:txBody>
      <dsp:txXfrm rot="5400000">
        <a:off x="2535" y="981710"/>
        <a:ext cx="2487699" cy="2945129"/>
      </dsp:txXfrm>
    </dsp:sp>
    <dsp:sp modelId="{751A2AF5-DD4A-4826-9FBB-E764A52179A4}">
      <dsp:nvSpPr>
        <dsp:cNvPr id="0" name=""/>
        <dsp:cNvSpPr/>
      </dsp:nvSpPr>
      <dsp:spPr>
        <a:xfrm rot="16200000">
          <a:off x="1466386" y="1210425"/>
          <a:ext cx="4908549" cy="2487699"/>
        </a:xfrm>
        <a:prstGeom prst="flowChartManualOperation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2">
                  <a:lumMod val="25000"/>
                </a:schemeClr>
              </a:solidFill>
            </a:rPr>
            <a:t>Implication de diverses disciplines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solidFill>
                <a:srgbClr val="FFFFFF"/>
              </a:solidFill>
              <a:latin typeface="Calibri" panose="020F0502020204030204"/>
              <a:ea typeface="+mn-ea"/>
              <a:cs typeface="+mn-cs"/>
            </a:rPr>
            <a:t>sciences économiques et politiques, médecine, sciences sociales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solidFill>
                <a:srgbClr val="FFFFFF"/>
              </a:solidFill>
              <a:latin typeface="Calibri" panose="020F0502020204030204"/>
              <a:ea typeface="+mn-ea"/>
              <a:cs typeface="+mn-cs"/>
            </a:rPr>
            <a:t>divers cadres théoriques.</a:t>
          </a:r>
        </a:p>
      </dsp:txBody>
      <dsp:txXfrm rot="5400000">
        <a:off x="2676811" y="981710"/>
        <a:ext cx="2487699" cy="2945129"/>
      </dsp:txXfrm>
    </dsp:sp>
    <dsp:sp modelId="{0E270927-41D7-4DBC-9017-EE204BCC91C9}">
      <dsp:nvSpPr>
        <dsp:cNvPr id="0" name=""/>
        <dsp:cNvSpPr/>
      </dsp:nvSpPr>
      <dsp:spPr>
        <a:xfrm rot="16200000">
          <a:off x="4140663" y="1210425"/>
          <a:ext cx="4908549" cy="248769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t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chemeClr val="bg2">
                  <a:lumMod val="25000"/>
                </a:schemeClr>
              </a:solidFill>
            </a:rPr>
            <a:t>La qualité de vie </a:t>
          </a:r>
          <a:endParaRPr lang="fr-FR" sz="22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solidFill>
                <a:srgbClr val="FFFFFF"/>
              </a:solidFill>
            </a:rPr>
            <a:t>des ressources objectives </a:t>
          </a:r>
          <a:r>
            <a:rPr lang="fr-FR" sz="1600" b="1" kern="1200" dirty="0">
              <a:solidFill>
                <a:srgbClr val="FFFFFF"/>
              </a:solidFill>
            </a:rPr>
            <a:t>(conditions de vie, état de santé…)</a:t>
          </a:r>
          <a:endParaRPr lang="fr-FR" sz="1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solidFill>
                <a:srgbClr val="FFFFFF"/>
              </a:solidFill>
            </a:rPr>
            <a:t>la + ou - grande satisfaction des personnes quant à ces ressources </a:t>
          </a:r>
          <a:r>
            <a:rPr lang="fr-FR" sz="1600" b="1" kern="1200" dirty="0">
              <a:solidFill>
                <a:srgbClr val="FFFFFF"/>
              </a:solidFill>
            </a:rPr>
            <a:t>(en fonction de leurs  besoins, désirs et aspirations)</a:t>
          </a:r>
          <a:r>
            <a:rPr lang="fr-FR" sz="1600" kern="1200" dirty="0">
              <a:solidFill>
                <a:srgbClr val="0070C0"/>
              </a:solidFill>
            </a:rPr>
            <a:t>. </a:t>
          </a:r>
          <a:endParaRPr lang="fr-FR" sz="1600" kern="1200" dirty="0"/>
        </a:p>
      </dsp:txBody>
      <dsp:txXfrm rot="5400000">
        <a:off x="5351088" y="981710"/>
        <a:ext cx="2487699" cy="2945129"/>
      </dsp:txXfrm>
    </dsp:sp>
    <dsp:sp modelId="{4EEBCFE9-57B5-4636-8350-90C17BDC904B}">
      <dsp:nvSpPr>
        <dsp:cNvPr id="0" name=""/>
        <dsp:cNvSpPr/>
      </dsp:nvSpPr>
      <dsp:spPr>
        <a:xfrm rot="16200000">
          <a:off x="6814940" y="1210425"/>
          <a:ext cx="4908549" cy="2487699"/>
        </a:xfrm>
        <a:prstGeom prst="flowChartManualOperation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chemeClr val="bg2">
                  <a:lumMod val="25000"/>
                </a:schemeClr>
              </a:solidFill>
            </a:rPr>
            <a:t>Influence de l’OMS </a:t>
          </a:r>
          <a:r>
            <a:rPr lang="fr-FR" sz="1600" b="1" kern="1200" dirty="0">
              <a:solidFill>
                <a:schemeClr val="bg2">
                  <a:lumMod val="25000"/>
                </a:schemeClr>
              </a:solidFill>
            </a:rPr>
            <a:t>(WHOQOL Group)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solidFill>
                <a:srgbClr val="FFFFFF"/>
              </a:solidFill>
            </a:rPr>
            <a:t>QV subjective selon une vision globale et positive de la santé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solidFill>
                <a:srgbClr val="FFFFFF"/>
              </a:solidFill>
            </a:rPr>
            <a:t>intégrant le bien-être physique, mental et social</a:t>
          </a:r>
        </a:p>
      </dsp:txBody>
      <dsp:txXfrm rot="5400000">
        <a:off x="8025365" y="981710"/>
        <a:ext cx="2487699" cy="29451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A5E1B1-2D97-4861-972C-F34EDD1EDE83}">
      <dsp:nvSpPr>
        <dsp:cNvPr id="0" name=""/>
        <dsp:cNvSpPr/>
      </dsp:nvSpPr>
      <dsp:spPr>
        <a:xfrm>
          <a:off x="2965994" y="2908678"/>
          <a:ext cx="2196009" cy="2196009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Questionnaires  standardisés explorant différents domaines de vie</a:t>
          </a:r>
        </a:p>
      </dsp:txBody>
      <dsp:txXfrm>
        <a:off x="3287592" y="3230276"/>
        <a:ext cx="1552813" cy="1552813"/>
      </dsp:txXfrm>
    </dsp:sp>
    <dsp:sp modelId="{43452D13-226F-46A9-9368-5089DFFB0FCF}">
      <dsp:nvSpPr>
        <dsp:cNvPr id="0" name=""/>
        <dsp:cNvSpPr/>
      </dsp:nvSpPr>
      <dsp:spPr>
        <a:xfrm rot="10800000">
          <a:off x="762916" y="3696401"/>
          <a:ext cx="2081909" cy="62056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C0E575-F35B-4F1B-87FE-B204AF931B96}">
      <dsp:nvSpPr>
        <dsp:cNvPr id="0" name=""/>
        <dsp:cNvSpPr/>
      </dsp:nvSpPr>
      <dsp:spPr>
        <a:xfrm>
          <a:off x="821" y="3397007"/>
          <a:ext cx="1524190" cy="1219352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/>
            <a:t>Santé </a:t>
          </a:r>
          <a:r>
            <a:rPr lang="fr-FR" sz="1700" kern="1200" dirty="0"/>
            <a:t> </a:t>
          </a:r>
          <a:endParaRPr lang="fr-FR" sz="1700" b="1" kern="1200" dirty="0">
            <a:solidFill>
              <a:schemeClr val="bg1"/>
            </a:solidFill>
          </a:endParaRPr>
        </a:p>
      </dsp:txBody>
      <dsp:txXfrm>
        <a:off x="36535" y="3432721"/>
        <a:ext cx="1452762" cy="1147924"/>
      </dsp:txXfrm>
    </dsp:sp>
    <dsp:sp modelId="{6C2076C1-E818-4E88-A05C-8D8D825356F2}">
      <dsp:nvSpPr>
        <dsp:cNvPr id="0" name=""/>
        <dsp:cNvSpPr/>
      </dsp:nvSpPr>
      <dsp:spPr>
        <a:xfrm rot="12960000">
          <a:off x="1194562" y="2367931"/>
          <a:ext cx="2081909" cy="62056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1901AD-168B-493B-978C-CD57D26882CB}">
      <dsp:nvSpPr>
        <dsp:cNvPr id="0" name=""/>
        <dsp:cNvSpPr/>
      </dsp:nvSpPr>
      <dsp:spPr>
        <a:xfrm>
          <a:off x="631271" y="1456679"/>
          <a:ext cx="1524190" cy="1219352"/>
        </a:xfrm>
        <a:prstGeom prst="roundRect">
          <a:avLst>
            <a:gd name="adj" fmla="val 10000"/>
          </a:avLst>
        </a:prstGeom>
        <a:solidFill>
          <a:srgbClr val="E20EA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/>
            <a:t>Etat psychologique </a:t>
          </a:r>
        </a:p>
      </dsp:txBody>
      <dsp:txXfrm>
        <a:off x="666985" y="1492393"/>
        <a:ext cx="1452762" cy="1147924"/>
      </dsp:txXfrm>
    </dsp:sp>
    <dsp:sp modelId="{51086F8B-588C-41E8-803C-8C1CC2F3825E}">
      <dsp:nvSpPr>
        <dsp:cNvPr id="0" name=""/>
        <dsp:cNvSpPr/>
      </dsp:nvSpPr>
      <dsp:spPr>
        <a:xfrm rot="15120000">
          <a:off x="2324626" y="1546891"/>
          <a:ext cx="2081909" cy="62056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A60615-8399-4A82-9528-6662123294BF}">
      <dsp:nvSpPr>
        <dsp:cNvPr id="0" name=""/>
        <dsp:cNvSpPr/>
      </dsp:nvSpPr>
      <dsp:spPr>
        <a:xfrm>
          <a:off x="2281813" y="257490"/>
          <a:ext cx="1524190" cy="1219352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/>
            <a:t>Niveau d’autonomie</a:t>
          </a:r>
        </a:p>
      </dsp:txBody>
      <dsp:txXfrm>
        <a:off x="2317527" y="293204"/>
        <a:ext cx="1452762" cy="1147924"/>
      </dsp:txXfrm>
    </dsp:sp>
    <dsp:sp modelId="{43F21FD8-3A4E-44FA-B20E-ED90E7AF92D4}">
      <dsp:nvSpPr>
        <dsp:cNvPr id="0" name=""/>
        <dsp:cNvSpPr/>
      </dsp:nvSpPr>
      <dsp:spPr>
        <a:xfrm rot="17280000">
          <a:off x="3721463" y="1546891"/>
          <a:ext cx="2081909" cy="62056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C048C8-928F-47A7-AF0F-0488B93F7BA0}">
      <dsp:nvSpPr>
        <dsp:cNvPr id="0" name=""/>
        <dsp:cNvSpPr/>
      </dsp:nvSpPr>
      <dsp:spPr>
        <a:xfrm>
          <a:off x="4321995" y="257490"/>
          <a:ext cx="1524190" cy="1219352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/>
            <a:t>Relations sociales</a:t>
          </a:r>
        </a:p>
      </dsp:txBody>
      <dsp:txXfrm>
        <a:off x="4357709" y="293204"/>
        <a:ext cx="1452762" cy="1147924"/>
      </dsp:txXfrm>
    </dsp:sp>
    <dsp:sp modelId="{CCB9FD2A-3707-4FE7-9C72-E509E7A73C95}">
      <dsp:nvSpPr>
        <dsp:cNvPr id="0" name=""/>
        <dsp:cNvSpPr/>
      </dsp:nvSpPr>
      <dsp:spPr>
        <a:xfrm rot="19440000">
          <a:off x="4851527" y="2367931"/>
          <a:ext cx="2081909" cy="62056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49DEBE-B4E8-4626-93A9-96A618F2DEA3}">
      <dsp:nvSpPr>
        <dsp:cNvPr id="0" name=""/>
        <dsp:cNvSpPr/>
      </dsp:nvSpPr>
      <dsp:spPr>
        <a:xfrm>
          <a:off x="5972536" y="1456679"/>
          <a:ext cx="1524190" cy="1219352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/>
            <a:t>Vie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/>
            <a:t>spirituelle</a:t>
          </a:r>
        </a:p>
      </dsp:txBody>
      <dsp:txXfrm>
        <a:off x="6008250" y="1492393"/>
        <a:ext cx="1452762" cy="1147924"/>
      </dsp:txXfrm>
    </dsp:sp>
    <dsp:sp modelId="{74A56157-9188-4A72-8E02-244897FC1EB1}">
      <dsp:nvSpPr>
        <dsp:cNvPr id="0" name=""/>
        <dsp:cNvSpPr/>
      </dsp:nvSpPr>
      <dsp:spPr>
        <a:xfrm>
          <a:off x="5283173" y="3696401"/>
          <a:ext cx="2081909" cy="62056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BA2057-E23B-49F8-ACA5-3A48EF3E101F}">
      <dsp:nvSpPr>
        <dsp:cNvPr id="0" name=""/>
        <dsp:cNvSpPr/>
      </dsp:nvSpPr>
      <dsp:spPr>
        <a:xfrm>
          <a:off x="6602987" y="3397007"/>
          <a:ext cx="1524190" cy="1219352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/>
            <a:t>Environnement</a:t>
          </a:r>
        </a:p>
      </dsp:txBody>
      <dsp:txXfrm>
        <a:off x="6638701" y="3432721"/>
        <a:ext cx="1452762" cy="11479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DAD3C-F881-48FD-830F-BD2BED84C3F9}">
      <dsp:nvSpPr>
        <dsp:cNvPr id="0" name=""/>
        <dsp:cNvSpPr/>
      </dsp:nvSpPr>
      <dsp:spPr>
        <a:xfrm rot="5400000">
          <a:off x="1102533" y="1791752"/>
          <a:ext cx="1584700" cy="180412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5A1A11-16F8-40BC-ADCA-F1268D10F314}">
      <dsp:nvSpPr>
        <dsp:cNvPr id="0" name=""/>
        <dsp:cNvSpPr/>
      </dsp:nvSpPr>
      <dsp:spPr>
        <a:xfrm>
          <a:off x="682684" y="35080"/>
          <a:ext cx="2667703" cy="186730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/>
            <a:t>Subjectivité</a:t>
          </a:r>
        </a:p>
      </dsp:txBody>
      <dsp:txXfrm>
        <a:off x="773855" y="126251"/>
        <a:ext cx="2485361" cy="1684963"/>
      </dsp:txXfrm>
    </dsp:sp>
    <dsp:sp modelId="{D29F6D1D-E1AE-4531-8884-948DD48D3B28}">
      <dsp:nvSpPr>
        <dsp:cNvPr id="0" name=""/>
        <dsp:cNvSpPr/>
      </dsp:nvSpPr>
      <dsp:spPr>
        <a:xfrm>
          <a:off x="3575716" y="52119"/>
          <a:ext cx="4297131" cy="1834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solidFill>
                <a:srgbClr val="0070C0"/>
              </a:solidFill>
            </a:rPr>
            <a:t>En matière de bien-être, ce qui est perçu compte plus que la réalité objective.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solidFill>
                <a:schemeClr val="accent2"/>
              </a:solidFill>
            </a:rPr>
            <a:t>Perceptions d’écarts entre un vécu et un idéal ou de limites par rapport à une vie normale </a:t>
          </a:r>
          <a:r>
            <a:rPr lang="fr-FR" sz="2000" b="1" kern="1200" dirty="0">
              <a:solidFill>
                <a:srgbClr val="0070C0"/>
              </a:solidFill>
            </a:rPr>
            <a:t>(cognitions + émotions) : mesures sous forme d’échelles. </a:t>
          </a:r>
        </a:p>
      </dsp:txBody>
      <dsp:txXfrm>
        <a:off x="3575716" y="52119"/>
        <a:ext cx="4297131" cy="1834057"/>
      </dsp:txXfrm>
    </dsp:sp>
    <dsp:sp modelId="{60136091-1C24-4F44-A69A-0AF463122E89}">
      <dsp:nvSpPr>
        <dsp:cNvPr id="0" name=""/>
        <dsp:cNvSpPr/>
      </dsp:nvSpPr>
      <dsp:spPr>
        <a:xfrm rot="5400000">
          <a:off x="3879998" y="3889466"/>
          <a:ext cx="1584700" cy="180412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A565F0-7060-4ED1-A181-46BF22E8F79B}">
      <dsp:nvSpPr>
        <dsp:cNvPr id="0" name=""/>
        <dsp:cNvSpPr/>
      </dsp:nvSpPr>
      <dsp:spPr>
        <a:xfrm>
          <a:off x="3460149" y="2132793"/>
          <a:ext cx="2667703" cy="1867305"/>
        </a:xfrm>
        <a:prstGeom prst="roundRect">
          <a:avLst>
            <a:gd name="adj" fmla="val 1667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1" kern="1200" dirty="0"/>
            <a:t>Variabilité </a:t>
          </a:r>
          <a:r>
            <a:rPr lang="fr-FR" sz="2600" b="1" kern="1200" dirty="0" err="1"/>
            <a:t>intra-individuelle</a:t>
          </a:r>
          <a:r>
            <a:rPr lang="fr-FR" sz="2600" b="1" kern="1200" dirty="0"/>
            <a:t> </a:t>
          </a:r>
        </a:p>
      </dsp:txBody>
      <dsp:txXfrm>
        <a:off x="3551320" y="2223964"/>
        <a:ext cx="2485361" cy="1684963"/>
      </dsp:txXfrm>
    </dsp:sp>
    <dsp:sp modelId="{E44AFB9B-9AAD-40D9-A2AA-86F85E36A62B}">
      <dsp:nvSpPr>
        <dsp:cNvPr id="0" name=""/>
        <dsp:cNvSpPr/>
      </dsp:nvSpPr>
      <dsp:spPr>
        <a:xfrm>
          <a:off x="6428598" y="2014054"/>
          <a:ext cx="5074194" cy="1865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solidFill>
                <a:srgbClr val="0070C0"/>
              </a:solidFill>
            </a:rPr>
            <a:t> </a:t>
          </a:r>
          <a:r>
            <a:rPr lang="fr-FR" sz="2000" b="1" kern="1200" dirty="0">
              <a:solidFill>
                <a:schemeClr val="accent2"/>
              </a:solidFill>
            </a:rPr>
            <a:t>P</a:t>
          </a:r>
          <a:r>
            <a:rPr lang="fr-FR" sz="2000" b="1" kern="1200" dirty="0">
              <a:solidFill>
                <a:schemeClr val="accent2"/>
              </a:solidFill>
              <a:latin typeface="+mn-lt"/>
            </a:rPr>
            <a:t>rocessus dynamique </a:t>
          </a:r>
          <a:r>
            <a:rPr lang="fr-FR" sz="2000" b="1" kern="1200" dirty="0">
              <a:solidFill>
                <a:srgbClr val="0070C0"/>
              </a:solidFill>
              <a:latin typeface="+mn-lt"/>
            </a:rPr>
            <a:t>: la perception peut évoluer au cours du temps en fonction de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fr-FR" sz="2000" b="1" kern="1200" dirty="0">
              <a:solidFill>
                <a:srgbClr val="0070C0"/>
              </a:solidFill>
              <a:latin typeface="+mn-lt"/>
              <a:ea typeface="+mn-ea"/>
              <a:cs typeface="+mn-cs"/>
            </a:rPr>
            <a:t>    - l’âge</a:t>
          </a: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fr-FR" sz="2000" b="1" kern="1200" dirty="0">
              <a:solidFill>
                <a:srgbClr val="0070C0"/>
              </a:solidFill>
              <a:latin typeface="+mn-lt"/>
            </a:rPr>
            <a:t>-  l’état de santé de la personne    </a:t>
          </a: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fr-FR" sz="2000" b="1" kern="1200" dirty="0">
              <a:solidFill>
                <a:srgbClr val="0070C0"/>
              </a:solidFill>
              <a:latin typeface="+mn-lt"/>
            </a:rPr>
            <a:t>- </a:t>
          </a:r>
          <a:r>
            <a:rPr lang="fr-FR" sz="2000" b="1" kern="1200" dirty="0">
              <a:solidFill>
                <a:schemeClr val="accent2"/>
              </a:solidFill>
              <a:latin typeface="+mn-lt"/>
            </a:rPr>
            <a:t>processus d'adaptation : révision des buts poursuivis, baisse des attentes...</a:t>
          </a:r>
          <a:endParaRPr lang="fr-FR" sz="2000" b="0" kern="1200" dirty="0">
            <a:solidFill>
              <a:schemeClr val="accent2"/>
            </a:solidFill>
            <a:latin typeface="+mn-lt"/>
          </a:endParaRPr>
        </a:p>
      </dsp:txBody>
      <dsp:txXfrm>
        <a:off x="6428598" y="2014054"/>
        <a:ext cx="5074194" cy="1865645"/>
      </dsp:txXfrm>
    </dsp:sp>
    <dsp:sp modelId="{F36458A8-9384-4B34-8719-766DE6E32DBA}">
      <dsp:nvSpPr>
        <dsp:cNvPr id="0" name=""/>
        <dsp:cNvSpPr/>
      </dsp:nvSpPr>
      <dsp:spPr>
        <a:xfrm>
          <a:off x="6237614" y="4230394"/>
          <a:ext cx="2667703" cy="1867305"/>
        </a:xfrm>
        <a:prstGeom prst="roundRect">
          <a:avLst>
            <a:gd name="adj" fmla="val 1667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1" kern="1200" dirty="0"/>
            <a:t>Variabilité interindividuelle </a:t>
          </a:r>
        </a:p>
      </dsp:txBody>
      <dsp:txXfrm>
        <a:off x="6328785" y="4321565"/>
        <a:ext cx="2485361" cy="1684963"/>
      </dsp:txXfrm>
    </dsp:sp>
    <dsp:sp modelId="{42100CE2-1B98-4155-A37B-C1E82B17FAA6}">
      <dsp:nvSpPr>
        <dsp:cNvPr id="0" name=""/>
        <dsp:cNvSpPr/>
      </dsp:nvSpPr>
      <dsp:spPr>
        <a:xfrm>
          <a:off x="8997905" y="4372594"/>
          <a:ext cx="3029091" cy="1509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solidFill>
                <a:srgbClr val="0070C0"/>
              </a:solidFill>
              <a:latin typeface="Calibri" panose="020F0502020204030204"/>
              <a:ea typeface="+mn-ea"/>
              <a:cs typeface="+mn-cs"/>
            </a:rPr>
            <a:t>Idéaux, buts poursuivis et valeurs attribués aux domaines de vie qui varient selon les cultures et les personnes.</a:t>
          </a:r>
        </a:p>
      </dsp:txBody>
      <dsp:txXfrm>
        <a:off x="8997905" y="4372594"/>
        <a:ext cx="3029091" cy="15092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317C7-E27A-49E7-80C6-9026C24E63E0}">
      <dsp:nvSpPr>
        <dsp:cNvPr id="0" name=""/>
        <dsp:cNvSpPr/>
      </dsp:nvSpPr>
      <dsp:spPr>
        <a:xfrm>
          <a:off x="2383504" y="0"/>
          <a:ext cx="6028780" cy="602878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ADEB70-5244-40AD-ADBB-00F758BEBB59}">
      <dsp:nvSpPr>
        <dsp:cNvPr id="0" name=""/>
        <dsp:cNvSpPr/>
      </dsp:nvSpPr>
      <dsp:spPr>
        <a:xfrm>
          <a:off x="2956238" y="572734"/>
          <a:ext cx="2351224" cy="235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QV </a:t>
          </a:r>
          <a:r>
            <a:rPr lang="en-US" sz="2000" b="1" kern="1200" dirty="0" err="1"/>
            <a:t>est</a:t>
          </a:r>
          <a:r>
            <a:rPr lang="en-US" sz="2000" b="1" kern="1200" dirty="0"/>
            <a:t> un concept </a:t>
          </a:r>
          <a:r>
            <a:rPr lang="en-US" sz="2000" b="1" kern="1200" dirty="0" err="1"/>
            <a:t>lié</a:t>
          </a:r>
          <a:r>
            <a:rPr lang="en-US" sz="2000" b="1" kern="1200" dirty="0"/>
            <a:t> à la santé, </a:t>
          </a:r>
          <a:r>
            <a:rPr lang="en-US" sz="2000" b="1" kern="1200" dirty="0" err="1"/>
            <a:t>mais</a:t>
          </a:r>
          <a:r>
            <a:rPr lang="en-US" sz="2000" b="1" kern="1200" dirty="0"/>
            <a:t> la QVS le </a:t>
          </a:r>
          <a:r>
            <a:rPr lang="en-US" sz="2000" b="1" kern="1200" dirty="0" err="1"/>
            <a:t>spécifie</a:t>
          </a:r>
          <a:r>
            <a:rPr lang="en-US" sz="2000" b="1" kern="1200" dirty="0"/>
            <a:t> dans le </a:t>
          </a:r>
          <a:r>
            <a:rPr lang="en-US" sz="2000" b="1" kern="1200" dirty="0" err="1"/>
            <a:t>contexte</a:t>
          </a:r>
          <a:r>
            <a:rPr lang="en-US" sz="2000" b="1" kern="1200" dirty="0"/>
            <a:t> de la </a:t>
          </a:r>
          <a:r>
            <a:rPr lang="en-US" sz="2000" b="1" kern="1200" dirty="0" err="1"/>
            <a:t>maladie</a:t>
          </a:r>
          <a:r>
            <a:rPr lang="en-US" sz="2000" b="1" kern="1200" dirty="0"/>
            <a:t> </a:t>
          </a:r>
          <a:endParaRPr lang="fr-FR" sz="2000" kern="1200" dirty="0"/>
        </a:p>
      </dsp:txBody>
      <dsp:txXfrm>
        <a:off x="3071015" y="687511"/>
        <a:ext cx="2121670" cy="2121670"/>
      </dsp:txXfrm>
    </dsp:sp>
    <dsp:sp modelId="{E91C0E5F-32F0-418C-90D8-9DC976219363}">
      <dsp:nvSpPr>
        <dsp:cNvPr id="0" name=""/>
        <dsp:cNvSpPr/>
      </dsp:nvSpPr>
      <dsp:spPr>
        <a:xfrm>
          <a:off x="5488326" y="572734"/>
          <a:ext cx="2351224" cy="235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Appréhender des aspects de la santé qui échappent aux mesures biomédicales</a:t>
          </a:r>
          <a:endParaRPr lang="fr-FR" sz="1300" b="1" kern="1200" dirty="0"/>
        </a:p>
      </dsp:txBody>
      <dsp:txXfrm>
        <a:off x="5603103" y="687511"/>
        <a:ext cx="2121670" cy="2121670"/>
      </dsp:txXfrm>
    </dsp:sp>
    <dsp:sp modelId="{C877E1D5-5CC6-401D-BF25-50BB89B2AADD}">
      <dsp:nvSpPr>
        <dsp:cNvPr id="0" name=""/>
        <dsp:cNvSpPr/>
      </dsp:nvSpPr>
      <dsp:spPr>
        <a:xfrm>
          <a:off x="2956238" y="3104822"/>
          <a:ext cx="2351224" cy="235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Point de vue du patient concernant l’impact de la maladie et du traitement sur divers domaines de la vie </a:t>
          </a:r>
        </a:p>
      </dsp:txBody>
      <dsp:txXfrm>
        <a:off x="3071015" y="3219599"/>
        <a:ext cx="2121670" cy="2121670"/>
      </dsp:txXfrm>
    </dsp:sp>
    <dsp:sp modelId="{A1E2F872-4445-4615-895B-CE7A92F07532}">
      <dsp:nvSpPr>
        <dsp:cNvPr id="0" name=""/>
        <dsp:cNvSpPr/>
      </dsp:nvSpPr>
      <dsp:spPr>
        <a:xfrm>
          <a:off x="5488326" y="3104822"/>
          <a:ext cx="2351224" cy="235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000" b="1" kern="1200" dirty="0"/>
            <a:t>Mesures auto-rapportées standardisées.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000" b="1" kern="1200" dirty="0"/>
            <a:t>Dans certains cas </a:t>
          </a:r>
          <a:r>
            <a:rPr lang="fr-FR" sz="2000" b="1" kern="1200" dirty="0" err="1"/>
            <a:t>hétéro-évaluation</a:t>
          </a:r>
          <a:r>
            <a:rPr lang="fr-FR" sz="2000" b="1" kern="1200" dirty="0"/>
            <a:t> (recueil  auprès d’un tiers</a:t>
          </a:r>
          <a:r>
            <a:rPr lang="fr-FR" sz="2000" kern="1200" dirty="0"/>
            <a:t>)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 dirty="0"/>
        </a:p>
      </dsp:txBody>
      <dsp:txXfrm>
        <a:off x="5603103" y="3219599"/>
        <a:ext cx="2121670" cy="21216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42221-1A5E-904C-8CA4-115884D70BF7}">
      <dsp:nvSpPr>
        <dsp:cNvPr id="0" name=""/>
        <dsp:cNvSpPr/>
      </dsp:nvSpPr>
      <dsp:spPr>
        <a:xfrm rot="16200000">
          <a:off x="1284277" y="-1284277"/>
          <a:ext cx="2544620" cy="5113176"/>
        </a:xfrm>
        <a:prstGeom prst="round1Rect">
          <a:avLst/>
        </a:prstGeom>
        <a:solidFill>
          <a:srgbClr val="FF66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/>
            <a:t>Dimension physique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Symptômes, effets secondaires, bien-être physique général perçu</a:t>
          </a:r>
          <a:endParaRPr lang="fr-FR" sz="1800" b="1" i="0" kern="1200" dirty="0"/>
        </a:p>
      </dsp:txBody>
      <dsp:txXfrm rot="5400000">
        <a:off x="0" y="0"/>
        <a:ext cx="5113176" cy="1908465"/>
      </dsp:txXfrm>
    </dsp:sp>
    <dsp:sp modelId="{37A56A02-F06D-4542-BEDC-BF477DF421C9}">
      <dsp:nvSpPr>
        <dsp:cNvPr id="0" name=""/>
        <dsp:cNvSpPr/>
      </dsp:nvSpPr>
      <dsp:spPr>
        <a:xfrm>
          <a:off x="5113176" y="0"/>
          <a:ext cx="5113176" cy="2544620"/>
        </a:xfrm>
        <a:prstGeom prst="round1Rect">
          <a:avLst/>
        </a:prstGeom>
        <a:solidFill>
          <a:srgbClr val="E20EAA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/>
            <a:t>Dimension psychologique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i="0" kern="1200" dirty="0"/>
            <a:t>Fonctionnement cognitif,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i="0" kern="1200" dirty="0"/>
            <a:t>affects positifs et négatifs</a:t>
          </a:r>
        </a:p>
      </dsp:txBody>
      <dsp:txXfrm>
        <a:off x="5113176" y="0"/>
        <a:ext cx="5113176" cy="1908465"/>
      </dsp:txXfrm>
    </dsp:sp>
    <dsp:sp modelId="{FE2BFDBF-F980-A34D-BC6E-86B17757162A}">
      <dsp:nvSpPr>
        <dsp:cNvPr id="0" name=""/>
        <dsp:cNvSpPr/>
      </dsp:nvSpPr>
      <dsp:spPr>
        <a:xfrm rot="10800000">
          <a:off x="0" y="2544620"/>
          <a:ext cx="5113176" cy="254462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/>
            <a:t>Dimension fonctionnelle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Capacité à mener à bien des activités pour répondre à des besoins personnels, poursuivre ses ambitions et remplir son rôle social (responsabilités)</a:t>
          </a:r>
          <a:endParaRPr lang="fr-FR" sz="2000" b="1" i="0" kern="1200" dirty="0"/>
        </a:p>
      </dsp:txBody>
      <dsp:txXfrm rot="10800000">
        <a:off x="0" y="3180776"/>
        <a:ext cx="5113176" cy="1908465"/>
      </dsp:txXfrm>
    </dsp:sp>
    <dsp:sp modelId="{98AC911D-99D5-664A-AF64-158B4EB69616}">
      <dsp:nvSpPr>
        <dsp:cNvPr id="0" name=""/>
        <dsp:cNvSpPr/>
      </dsp:nvSpPr>
      <dsp:spPr>
        <a:xfrm rot="5400000">
          <a:off x="6397453" y="1260343"/>
          <a:ext cx="2544620" cy="5113176"/>
        </a:xfrm>
        <a:prstGeom prst="round1Rect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/>
            <a:t>Dimension sociale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FFFF"/>
              </a:solidFill>
            </a:rPr>
            <a:t>relations interpersonnelles (</a:t>
          </a:r>
          <a:r>
            <a:rPr lang="fr-FR" sz="2000" b="1" i="0" kern="1200" dirty="0">
              <a:solidFill>
                <a:srgbClr val="FFFFFF"/>
              </a:solidFill>
            </a:rPr>
            <a:t>fonctionnement familial et relations intimes, </a:t>
          </a:r>
          <a:r>
            <a:rPr lang="fr-FR" sz="2000" b="1" kern="1200" dirty="0">
              <a:solidFill>
                <a:srgbClr val="FFFFFF"/>
              </a:solidFill>
            </a:rPr>
            <a:t>soutien social), activités et rôles sociaux dans </a:t>
          </a:r>
          <a:r>
            <a:rPr lang="fr-FR" sz="2000" b="1" kern="1200" dirty="0"/>
            <a:t>diverses sphères</a:t>
          </a:r>
          <a:endParaRPr lang="fr-FR" sz="2000" b="1" i="0" kern="1200" dirty="0"/>
        </a:p>
      </dsp:txBody>
      <dsp:txXfrm rot="-5400000">
        <a:off x="5113176" y="3180776"/>
        <a:ext cx="5113176" cy="1908465"/>
      </dsp:txXfrm>
    </dsp:sp>
    <dsp:sp modelId="{037B3D7F-6953-1A49-9EDA-E7126956E24C}">
      <dsp:nvSpPr>
        <dsp:cNvPr id="0" name=""/>
        <dsp:cNvSpPr/>
      </dsp:nvSpPr>
      <dsp:spPr>
        <a:xfrm>
          <a:off x="2529385" y="1878623"/>
          <a:ext cx="5167580" cy="1331994"/>
        </a:xfrm>
        <a:prstGeom prst="roundRect">
          <a:avLst/>
        </a:prstGeom>
        <a:solidFill>
          <a:srgbClr val="D6DCE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800" b="1" i="0" kern="1200" dirty="0"/>
            <a:t>Evaluation de la QVLS : un score global, des scores par domaine</a:t>
          </a:r>
        </a:p>
      </dsp:txBody>
      <dsp:txXfrm>
        <a:off x="2594408" y="1943646"/>
        <a:ext cx="5037534" cy="12019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E59482-B61C-40AB-8E8A-DB02D00F159C}">
      <dsp:nvSpPr>
        <dsp:cNvPr id="0" name=""/>
        <dsp:cNvSpPr/>
      </dsp:nvSpPr>
      <dsp:spPr>
        <a:xfrm>
          <a:off x="784879" y="0"/>
          <a:ext cx="9664704" cy="604044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7232BC-9E69-4A48-AABB-10A7A47998B7}">
      <dsp:nvSpPr>
        <dsp:cNvPr id="0" name=""/>
        <dsp:cNvSpPr/>
      </dsp:nvSpPr>
      <dsp:spPr>
        <a:xfrm>
          <a:off x="2012297" y="4169111"/>
          <a:ext cx="251282" cy="251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B1772E-27FA-48B7-B047-E443F8ABF28A}">
      <dsp:nvSpPr>
        <dsp:cNvPr id="0" name=""/>
        <dsp:cNvSpPr/>
      </dsp:nvSpPr>
      <dsp:spPr>
        <a:xfrm>
          <a:off x="2137938" y="4294752"/>
          <a:ext cx="2251876" cy="1745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149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2">
                  <a:lumMod val="50000"/>
                </a:schemeClr>
              </a:solidFill>
            </a:rPr>
            <a:t>Plan pour l’amélioration de la QV des personnes atteintes </a:t>
          </a:r>
          <a:r>
            <a:rPr lang="fr-FR" sz="1800" b="1" kern="1200" dirty="0">
              <a:solidFill>
                <a:schemeClr val="accent2"/>
              </a:solidFill>
            </a:rPr>
            <a:t>de maladies chroniques</a:t>
          </a:r>
          <a:r>
            <a:rPr lang="fr-FR" sz="1800" b="1" kern="1200" dirty="0">
              <a:solidFill>
                <a:schemeClr val="bg2">
                  <a:lumMod val="50000"/>
                </a:schemeClr>
              </a:solidFill>
            </a:rPr>
            <a:t> (2007-2011)</a:t>
          </a:r>
        </a:p>
      </dsp:txBody>
      <dsp:txXfrm>
        <a:off x="2137938" y="4294752"/>
        <a:ext cx="2251876" cy="1745687"/>
      </dsp:txXfrm>
    </dsp:sp>
    <dsp:sp modelId="{BBF338BF-B009-4B0D-A415-42242D68EED9}">
      <dsp:nvSpPr>
        <dsp:cNvPr id="0" name=""/>
        <dsp:cNvSpPr/>
      </dsp:nvSpPr>
      <dsp:spPr>
        <a:xfrm>
          <a:off x="4230346" y="2527320"/>
          <a:ext cx="454241" cy="4542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C19F0E-5E4D-48C0-9FCD-C94B60436118}">
      <dsp:nvSpPr>
        <dsp:cNvPr id="0" name=""/>
        <dsp:cNvSpPr/>
      </dsp:nvSpPr>
      <dsp:spPr>
        <a:xfrm>
          <a:off x="4457467" y="2754440"/>
          <a:ext cx="2319528" cy="3285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693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2">
                  <a:lumMod val="50000"/>
                </a:schemeClr>
              </a:solidFill>
            </a:rPr>
            <a:t>Prise en compte de la QVS dans l’évaluation des technologies de santé sous l’</a:t>
          </a:r>
          <a:r>
            <a:rPr lang="fr-FR" sz="1800" b="1" kern="1200" dirty="0">
              <a:solidFill>
                <a:schemeClr val="accent2"/>
              </a:solidFill>
            </a:rPr>
            <a:t>angle clinique et l’angle économique</a:t>
          </a:r>
          <a:r>
            <a:rPr lang="fr-FR" sz="1800" b="1" kern="1200" dirty="0">
              <a:solidFill>
                <a:schemeClr val="bg2">
                  <a:lumMod val="50000"/>
                </a:schemeClr>
              </a:solidFill>
            </a:rPr>
            <a:t> (HAS, 2018) </a:t>
          </a:r>
        </a:p>
      </dsp:txBody>
      <dsp:txXfrm>
        <a:off x="4457467" y="2754440"/>
        <a:ext cx="2319528" cy="3285999"/>
      </dsp:txXfrm>
    </dsp:sp>
    <dsp:sp modelId="{EEB0401F-FCD4-43FF-9E00-A77971239616}">
      <dsp:nvSpPr>
        <dsp:cNvPr id="0" name=""/>
        <dsp:cNvSpPr/>
      </dsp:nvSpPr>
      <dsp:spPr>
        <a:xfrm>
          <a:off x="6897805" y="1528231"/>
          <a:ext cx="628205" cy="628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AD7C55-6481-4B26-9F34-B57021AA4084}">
      <dsp:nvSpPr>
        <dsp:cNvPr id="0" name=""/>
        <dsp:cNvSpPr/>
      </dsp:nvSpPr>
      <dsp:spPr>
        <a:xfrm>
          <a:off x="7211908" y="1842334"/>
          <a:ext cx="2319528" cy="4198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2873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0" kern="1200" dirty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fr-FR" sz="1800" b="1" i="0" kern="1200" dirty="0">
              <a:solidFill>
                <a:schemeClr val="accent2"/>
              </a:solidFill>
            </a:rPr>
            <a:t>Mesurer la QV en routine </a:t>
          </a:r>
          <a:r>
            <a:rPr lang="fr-FR" sz="1800" b="1" i="0" kern="1200" dirty="0">
              <a:solidFill>
                <a:schemeClr val="bg2">
                  <a:lumMod val="50000"/>
                </a:schemeClr>
              </a:solidFill>
            </a:rPr>
            <a:t>(HCSP, 2022) </a:t>
          </a:r>
          <a:r>
            <a:rPr lang="fr-FR" sz="1800" b="1" kern="1200" dirty="0">
              <a:solidFill>
                <a:schemeClr val="bg2">
                  <a:lumMod val="50000"/>
                </a:schemeClr>
              </a:solidFill>
            </a:rPr>
            <a:t>pour </a:t>
          </a:r>
          <a:r>
            <a:rPr lang="fr-FR" sz="1800" b="1" i="0" kern="1200" dirty="0">
              <a:solidFill>
                <a:schemeClr val="bg2">
                  <a:lumMod val="50000"/>
                </a:schemeClr>
              </a:solidFill>
            </a:rPr>
            <a:t>l’amélioration des conditions de vie  du </a:t>
          </a:r>
          <a:r>
            <a:rPr lang="fr-FR" sz="1800" b="1" i="0" kern="1200" dirty="0">
              <a:solidFill>
                <a:schemeClr val="accent2"/>
              </a:solidFill>
            </a:rPr>
            <a:t>patient</a:t>
          </a:r>
          <a:r>
            <a:rPr lang="fr-FR" sz="1800" b="1" i="0" kern="1200" dirty="0">
              <a:solidFill>
                <a:schemeClr val="bg2">
                  <a:lumMod val="50000"/>
                </a:schemeClr>
              </a:solidFill>
            </a:rPr>
            <a:t>, de l’</a:t>
          </a:r>
          <a:r>
            <a:rPr lang="fr-FR" sz="1800" b="1" i="0" kern="1200" dirty="0">
              <a:solidFill>
                <a:schemeClr val="accent2"/>
              </a:solidFill>
            </a:rPr>
            <a:t>usager</a:t>
          </a:r>
          <a:r>
            <a:rPr lang="fr-FR" sz="1800" b="1" i="0" kern="1200" dirty="0">
              <a:solidFill>
                <a:schemeClr val="bg2">
                  <a:lumMod val="50000"/>
                </a:schemeClr>
              </a:solidFill>
            </a:rPr>
            <a:t> du système de santé, du </a:t>
          </a:r>
          <a:r>
            <a:rPr lang="fr-FR" sz="1800" b="1" i="0" kern="1200" dirty="0">
              <a:solidFill>
                <a:schemeClr val="accent2"/>
              </a:solidFill>
            </a:rPr>
            <a:t>citoyen</a:t>
          </a:r>
          <a:r>
            <a:rPr lang="fr-FR" sz="1800" b="1" i="0" kern="1200" dirty="0">
              <a:solidFill>
                <a:schemeClr val="bg2">
                  <a:lumMod val="50000"/>
                </a:schemeClr>
              </a:solidFill>
            </a:rPr>
            <a:t>.</a:t>
          </a:r>
          <a:endParaRPr lang="fr-FR" sz="1800" b="1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7211908" y="1842334"/>
        <a:ext cx="2319528" cy="41981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C15DC-737D-4841-9EFE-C53D3EC44CB6}" type="datetimeFigureOut">
              <a:rPr lang="fr-FR" smtClean="0"/>
              <a:t>29/06/2023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A760A-CC42-459E-A612-8C680AC38E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25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2CAA28-61B0-4D03-BC10-9A0B302B3CB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5052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2CAA28-61B0-4D03-BC10-9A0B302B3CB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6920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kern="1200" dirty="0"/>
              <a:t>(ex de stratégies face à l’adversité pour maintenir une perception positive : baisse des attentes, renoncement à certaines formes de participation sociale)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2CAA28-61B0-4D03-BC10-9A0B302B3CB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9038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82403"/>
            <a:ext cx="10363200" cy="2387600"/>
          </a:xfrm>
        </p:spPr>
        <p:txBody>
          <a:bodyPr anchor="b">
            <a:normAutofit/>
          </a:bodyPr>
          <a:lstStyle>
            <a:lvl1pPr algn="ctr">
              <a:defRPr sz="4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33056"/>
            <a:ext cx="9144000" cy="131216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Auteurs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/>
              <a:t>October</a:t>
            </a:r>
            <a:r>
              <a:rPr lang="fr-FR" dirty="0"/>
              <a:t> 10th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QUAD </a:t>
            </a:r>
            <a:r>
              <a:rPr lang="fr-FR" dirty="0" err="1"/>
              <a:t>Conference</a:t>
            </a:r>
            <a:r>
              <a:rPr lang="fr-FR" dirty="0"/>
              <a:t> - </a:t>
            </a:r>
            <a:r>
              <a:rPr lang="fr-FR" dirty="0" err="1"/>
              <a:t>InoEA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9C58-EE87-482A-A6DF-CBA0E7250A47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0" y="6093296"/>
            <a:ext cx="12192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 userDrawn="1"/>
        </p:nvCxnSpPr>
        <p:spPr>
          <a:xfrm>
            <a:off x="0" y="980728"/>
            <a:ext cx="12192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40" y="54791"/>
            <a:ext cx="835469" cy="8354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Centre CRACMO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4" b="12181"/>
          <a:stretch/>
        </p:blipFill>
        <p:spPr bwMode="auto">
          <a:xfrm>
            <a:off x="1055440" y="44623"/>
            <a:ext cx="1944216" cy="88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25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1150"/>
            <a:ext cx="10515600" cy="543594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8761"/>
            <a:ext cx="10515600" cy="490820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3E87-72F3-4200-A648-B09F054EB299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45" y="6353230"/>
            <a:ext cx="490475" cy="490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Centre CRACMO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838200" y="6298728"/>
            <a:ext cx="1009328" cy="55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necteur droit 8"/>
          <p:cNvCxnSpPr/>
          <p:nvPr userDrawn="1"/>
        </p:nvCxnSpPr>
        <p:spPr>
          <a:xfrm>
            <a:off x="0" y="6309320"/>
            <a:ext cx="12192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98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6D249-3EA1-44EA-B13C-6A8A1DBAEE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24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October 10th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QUAD Conference - InoEA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87055-45BC-466C-A8B1-25B4397BAF8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03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arcped.2012.06.012" TargetMode="External"/><Relationship Id="rId2" Type="http://schemas.openxmlformats.org/officeDocument/2006/relationships/hyperlink" Target="https://doi.org/10.1016/j.prrv.2015.11.00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16/0277-9536(95)00112-k" TargetMode="External"/><Relationship Id="rId5" Type="http://schemas.openxmlformats.org/officeDocument/2006/relationships/hyperlink" Target="https://www.cairn.info/revue--2022-3-page-4.htm" TargetMode="External"/><Relationship Id="rId4" Type="http://schemas.openxmlformats.org/officeDocument/2006/relationships/hyperlink" Target="https://www.hcsp.fr/explore.cgi/avisrapportsdomaine?clefr=117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90600" y="1041400"/>
            <a:ext cx="10363200" cy="2747640"/>
          </a:xfrm>
        </p:spPr>
        <p:txBody>
          <a:bodyPr>
            <a:normAutofit/>
          </a:bodyPr>
          <a:lstStyle/>
          <a:p>
            <a:r>
              <a:rPr lang="fr-FR" dirty="0"/>
              <a:t>Qualité de Vie (QV) et Qualité de Vie Liée à la Santé (QVLS) des enfants et adolescents atteints d’une AO</a:t>
            </a:r>
            <a:br>
              <a:rPr lang="fr-FR" dirty="0"/>
            </a:br>
            <a:r>
              <a:rPr lang="fr-FR" dirty="0">
                <a:solidFill>
                  <a:schemeClr val="accent2"/>
                </a:solidFill>
              </a:rPr>
              <a:t>A quoi ça sert ? Comment l’évaluer ?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03512" y="4005064"/>
            <a:ext cx="9144000" cy="724768"/>
          </a:xfrm>
        </p:spPr>
        <p:txBody>
          <a:bodyPr>
            <a:noAutofit/>
          </a:bodyPr>
          <a:lstStyle/>
          <a:p>
            <a:r>
              <a:rPr lang="fr-FR" sz="2800" b="1" dirty="0">
                <a:solidFill>
                  <a:srgbClr val="0070C0"/>
                </a:solidFill>
                <a:latin typeface="+mn-lt"/>
              </a:rPr>
              <a:t>Nathalie Coulon</a:t>
            </a:r>
            <a:r>
              <a:rPr lang="fr-FR" sz="2800" dirty="0">
                <a:solidFill>
                  <a:srgbClr val="0070C0"/>
                </a:solidFill>
                <a:latin typeface="+mn-lt"/>
              </a:rPr>
              <a:t> </a:t>
            </a:r>
          </a:p>
          <a:p>
            <a:r>
              <a:rPr lang="fr-FR" sz="2000" dirty="0">
                <a:latin typeface="+mn-lt"/>
              </a:rPr>
              <a:t>Maîtresse de conférences en Psychologie,  PSITEC (ULR 4072), Université de Lille </a:t>
            </a:r>
          </a:p>
          <a:p>
            <a:r>
              <a:rPr lang="fr-FR" sz="2800" b="1" dirty="0">
                <a:solidFill>
                  <a:srgbClr val="0070C0"/>
                </a:solidFill>
                <a:latin typeface="+mn-lt"/>
              </a:rPr>
              <a:t>Anastasia </a:t>
            </a:r>
            <a:r>
              <a:rPr lang="fr-FR" sz="2800" b="1" dirty="0" err="1">
                <a:solidFill>
                  <a:srgbClr val="0070C0"/>
                </a:solidFill>
                <a:latin typeface="+mn-lt"/>
              </a:rPr>
              <a:t>Fourtaka</a:t>
            </a:r>
            <a:endParaRPr lang="fr-FR" sz="2800" b="1" dirty="0">
              <a:solidFill>
                <a:srgbClr val="0070C0"/>
              </a:solidFill>
              <a:latin typeface="+mn-lt"/>
            </a:endParaRPr>
          </a:p>
          <a:p>
            <a:r>
              <a:rPr lang="fr-FR" sz="2000" dirty="0">
                <a:latin typeface="+mn-lt"/>
              </a:rPr>
              <a:t>Psychologue, CRACMO, CHU de Lille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13 Juin 2023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Journée Annuelle CRACMO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CF9C58-EE87-482A-A6DF-CBA0E7250A4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5221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3ACF85-48EA-4CF6-A7B7-9AB5B3B90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988" y="358967"/>
            <a:ext cx="10874424" cy="543594"/>
          </a:xfrm>
        </p:spPr>
        <p:txBody>
          <a:bodyPr>
            <a:normAutofit fontScale="90000"/>
          </a:bodyPr>
          <a:lstStyle/>
          <a:p>
            <a:r>
              <a:rPr lang="fr-FR" dirty="0"/>
              <a:t>Avantages et inconvénients selon le type de mesures de QVLS</a:t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E42DF3FE-9BE4-4979-A1C6-BC1037ACB1A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67988" y="812559"/>
          <a:ext cx="10515600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65151372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1509029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3200" dirty="0"/>
                        <a:t>Mesures génériques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/>
                        <a:t>Mesures spécifiques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99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/>
                        <a:t>Applicables pour toutes les personnes (quelle que soit la pathologie ou la population)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Pour des groupes de personnes présentant certaines caractéristiques communes (ex : enfant/adulte atteints d’une même pathologie)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950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/>
                        <a:t>Dimensions générales (manque de pertinence pour certains groupes)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Dimensions spécifiques et questions pertinentes pour le groupe concerné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496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/>
                        <a:t>Comparaisons intergroupes possibles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Comparaisons avec d’autres groupes impossibles ou limitées (uniquement pour des questions communes)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296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/>
                        <a:t>Peu sensibles pour détecter des problèmes spécifiques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Sensibles pour détecter et suivre des problèmes spécifiques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479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850874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A66E9DA-8035-484B-AB0E-7204C1676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F13E87-72F3-4200-A648-B09F054EB29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8059D83D-7CF1-4883-8704-0D65AB42AED7}"/>
              </a:ext>
            </a:extLst>
          </p:cNvPr>
          <p:cNvSpPr/>
          <p:nvPr/>
        </p:nvSpPr>
        <p:spPr>
          <a:xfrm>
            <a:off x="967280" y="566700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DCC767-0D10-4D76-BD36-FD97A3E7EC90}"/>
              </a:ext>
            </a:extLst>
          </p:cNvPr>
          <p:cNvSpPr/>
          <p:nvPr/>
        </p:nvSpPr>
        <p:spPr>
          <a:xfrm>
            <a:off x="2205201" y="5723624"/>
            <a:ext cx="9017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Intérêt de l’association des deux pour améliorer la qualité des soins</a:t>
            </a:r>
          </a:p>
        </p:txBody>
      </p:sp>
    </p:spTree>
    <p:extLst>
      <p:ext uri="{BB962C8B-B14F-4D97-AF65-F5344CB8AC3E}">
        <p14:creationId xmlns:p14="http://schemas.microsoft.com/office/powerpoint/2010/main" val="2869797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70FA942E-0E07-4689-BEF3-B2B46939B8E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607" y="-61204"/>
          <a:ext cx="11234464" cy="604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0DA3C69-034D-4DDD-83BD-55EE1FF46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F13E87-72F3-4200-A648-B09F054EB29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242D63E-3F95-4BCD-A7D8-823C8EC9BDDC}"/>
              </a:ext>
            </a:extLst>
          </p:cNvPr>
          <p:cNvSpPr txBox="1"/>
          <p:nvPr/>
        </p:nvSpPr>
        <p:spPr>
          <a:xfrm>
            <a:off x="118120" y="18402"/>
            <a:ext cx="9146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Depuis les années 2000, intérêt croissant pour la QV subjective dans le champ de la santé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21002D-5E5E-4315-B5E9-4B09A46CB9AA}"/>
              </a:ext>
            </a:extLst>
          </p:cNvPr>
          <p:cNvSpPr/>
          <p:nvPr/>
        </p:nvSpPr>
        <p:spPr>
          <a:xfrm>
            <a:off x="108553" y="2639212"/>
            <a:ext cx="2761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Recommandations pour la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prise en compte des </a:t>
            </a:r>
            <a:r>
              <a:rPr kumimoji="0" lang="fr-FR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PROMs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dans les  essais cliniques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 deux agences de régulation du médicament (EMA, 2006 ; Food and Drug Administration, 2009)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ECD65C-E86D-41F4-A726-6DC801B994F2}"/>
              </a:ext>
            </a:extLst>
          </p:cNvPr>
          <p:cNvSpPr/>
          <p:nvPr/>
        </p:nvSpPr>
        <p:spPr>
          <a:xfrm>
            <a:off x="5375920" y="5025129"/>
            <a:ext cx="66971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Ajouter de la qualité et pas seulement de la quantité de temps à vivre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EBE4EB-CF96-4551-86B1-4119177A934B}"/>
              </a:ext>
            </a:extLst>
          </p:cNvPr>
          <p:cNvSpPr/>
          <p:nvPr/>
        </p:nvSpPr>
        <p:spPr>
          <a:xfrm>
            <a:off x="0" y="128830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Diminution de la mortalité avec les progrès de la médecine et augmentation des maladies chroniques</a:t>
            </a:r>
          </a:p>
        </p:txBody>
      </p:sp>
    </p:spTree>
    <p:extLst>
      <p:ext uri="{BB962C8B-B14F-4D97-AF65-F5344CB8AC3E}">
        <p14:creationId xmlns:p14="http://schemas.microsoft.com/office/powerpoint/2010/main" val="185870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5E3163-67A0-4834-BC00-119260C1A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QV &amp; QVLS chez les enfants et adolescents atteints d’une AO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55D1CE4-1BF7-487A-969B-9C00FEE1F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F13E87-72F3-4200-A648-B09F054EB29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0927808-7CFC-404B-99A3-10CD1A1DC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2" y="1563757"/>
            <a:ext cx="12205252" cy="4713093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930D40A5-C34C-48B3-987F-73D5013BDA09}"/>
              </a:ext>
            </a:extLst>
          </p:cNvPr>
          <p:cNvSpPr txBox="1"/>
          <p:nvPr/>
        </p:nvSpPr>
        <p:spPr>
          <a:xfrm>
            <a:off x="6334540" y="6493201"/>
            <a:ext cx="457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Gottrand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et al.,2012; </a:t>
            </a:r>
            <a:r>
              <a:rPr kumimoji="0" lang="fr-FR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Gottrand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et al., 2015; Menzies et al., 2017</a:t>
            </a:r>
          </a:p>
        </p:txBody>
      </p:sp>
    </p:spTree>
    <p:extLst>
      <p:ext uri="{BB962C8B-B14F-4D97-AF65-F5344CB8AC3E}">
        <p14:creationId xmlns:p14="http://schemas.microsoft.com/office/powerpoint/2010/main" val="1191341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C2C5647-690F-4AAE-8D24-C9DB52C66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F13E87-72F3-4200-A648-B09F054EB29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0C4A6891-A89B-4246-BC53-982F798D1E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77848"/>
            <a:ext cx="3581401" cy="165757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806DCB80-2427-456A-9F80-EAFB3133E2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80861"/>
            <a:ext cx="3581401" cy="159932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C33A20A8-CCEF-4668-B064-93CDE58EBF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4525617"/>
            <a:ext cx="3581401" cy="1599321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075B8815-DB4A-43A4-A010-85C869A4AD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5298" y="1004550"/>
            <a:ext cx="3581401" cy="154083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97F7903D-3DB5-4110-B191-5D86FB2214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5298" y="3223340"/>
            <a:ext cx="3581401" cy="1599321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102CD8EA-0101-4EFF-89A4-982A48F8A4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01643" y="2537540"/>
            <a:ext cx="3844579" cy="68580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5A1DFB58-F838-477D-9A69-15FCEA4EF6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35027" y="3263656"/>
            <a:ext cx="1377810" cy="101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637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ACD00B-255D-4BA5-9B1D-6BBAC4821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Questionnaire spécifique: QVLS et AO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B90C12-D9D2-497A-83D6-FFB1A6D12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b="1" dirty="0"/>
              <a:t>Questionnaire Spécifique lié à la QVLS des enfants atteints d’une AO </a:t>
            </a:r>
          </a:p>
          <a:p>
            <a:pPr marL="0" indent="0">
              <a:buNone/>
            </a:pPr>
            <a:r>
              <a:rPr lang="fr-FR" sz="2000" b="1" dirty="0"/>
              <a:t>(</a:t>
            </a:r>
            <a:r>
              <a:rPr lang="fr-FR" sz="2000" b="1" dirty="0" err="1"/>
              <a:t>PROMs</a:t>
            </a:r>
            <a:r>
              <a:rPr lang="fr-FR" sz="2000" b="1" dirty="0"/>
              <a:t> Spécifiques ET </a:t>
            </a:r>
            <a:r>
              <a:rPr lang="fr-FR" sz="2000" b="1" dirty="0">
                <a:highlight>
                  <a:srgbClr val="FFFF00"/>
                </a:highlight>
              </a:rPr>
              <a:t>Génériques</a:t>
            </a:r>
            <a:r>
              <a:rPr lang="fr-FR" sz="2000" b="1" dirty="0"/>
              <a:t>)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b="1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0794C6-6652-4F3F-B82F-454D3BD70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F13E87-72F3-4200-A648-B09F054EB29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7C2FAB0-EB7C-4351-B9CB-0F4603A14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70" y="2017437"/>
            <a:ext cx="11019181" cy="388656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77D5802-08C9-4EAD-BF91-BEF02F47B75A}"/>
              </a:ext>
            </a:extLst>
          </p:cNvPr>
          <p:cNvSpPr/>
          <p:nvPr/>
        </p:nvSpPr>
        <p:spPr>
          <a:xfrm>
            <a:off x="748748" y="2212665"/>
            <a:ext cx="2319130" cy="622852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Générique</a:t>
            </a:r>
          </a:p>
        </p:txBody>
      </p:sp>
    </p:spTree>
    <p:extLst>
      <p:ext uri="{BB962C8B-B14F-4D97-AF65-F5344CB8AC3E}">
        <p14:creationId xmlns:p14="http://schemas.microsoft.com/office/powerpoint/2010/main" val="3091803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ACD00B-255D-4BA5-9B1D-6BBAC4821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Questionnaire spécifique:  QVLS et AO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B90C12-D9D2-497A-83D6-FFB1A6D12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1268761"/>
            <a:ext cx="11873948" cy="4908203"/>
          </a:xfrm>
        </p:spPr>
        <p:txBody>
          <a:bodyPr>
            <a:normAutofit/>
          </a:bodyPr>
          <a:lstStyle/>
          <a:p>
            <a:r>
              <a:rPr lang="fr-FR" sz="2000" b="1" dirty="0"/>
              <a:t>Questionnaire Spécifique: la QVLS des enfants atteints d’une AO </a:t>
            </a:r>
          </a:p>
          <a:p>
            <a:pPr marL="0" indent="0">
              <a:buNone/>
            </a:pPr>
            <a:r>
              <a:rPr lang="fr-FR" sz="2000" b="1" dirty="0"/>
              <a:t>(</a:t>
            </a:r>
            <a:r>
              <a:rPr lang="fr-FR" sz="2000" b="1" dirty="0" err="1"/>
              <a:t>PROMs</a:t>
            </a:r>
            <a:r>
              <a:rPr lang="fr-FR" sz="2000" b="1" dirty="0"/>
              <a:t> Spécifiques vs Génériques)</a:t>
            </a:r>
          </a:p>
          <a:p>
            <a:pPr marL="0" indent="0">
              <a:buNone/>
            </a:pPr>
            <a:endParaRPr lang="fr-FR" sz="1800" dirty="0"/>
          </a:p>
          <a:p>
            <a:r>
              <a:rPr lang="fr-FR" sz="1800" b="1" dirty="0"/>
              <a:t>Pourquoi d’utiliser un </a:t>
            </a:r>
            <a:r>
              <a:rPr lang="fr-FR" b="1" u="sng" dirty="0">
                <a:solidFill>
                  <a:schemeClr val="accent1"/>
                </a:solidFill>
              </a:rPr>
              <a:t>questionnaire spécifique</a:t>
            </a:r>
            <a:r>
              <a:rPr lang="fr-FR" sz="1800" b="1" dirty="0"/>
              <a:t>?</a:t>
            </a:r>
          </a:p>
          <a:p>
            <a:pPr lvl="1"/>
            <a:r>
              <a:rPr lang="fr-FR" sz="1400" dirty="0"/>
              <a:t>Applicables à des groupes spécifiques de malades</a:t>
            </a:r>
          </a:p>
          <a:p>
            <a:pPr lvl="1"/>
            <a:r>
              <a:rPr lang="fr-FR" sz="1400" dirty="0"/>
              <a:t>Dimensions spécifiques, Questions pertinentes</a:t>
            </a:r>
          </a:p>
          <a:p>
            <a:pPr lvl="1"/>
            <a:r>
              <a:rPr lang="fr-FR" sz="1400" dirty="0"/>
              <a:t>Intérêt clinique</a:t>
            </a:r>
          </a:p>
          <a:p>
            <a:pPr lvl="1"/>
            <a:r>
              <a:rPr lang="fr-FR" sz="1400" dirty="0"/>
              <a:t>Sensibles pour détecter et suivre des problèmes spécifiques</a:t>
            </a:r>
          </a:p>
          <a:p>
            <a:pPr marL="457200" lvl="1" indent="0">
              <a:buNone/>
            </a:pPr>
            <a:endParaRPr lang="fr-FR" sz="1800" b="1" dirty="0"/>
          </a:p>
          <a:p>
            <a:pPr marL="457200" lvl="1" indent="0">
              <a:buNone/>
            </a:pPr>
            <a:r>
              <a:rPr lang="fr-FR" sz="1800" b="1" dirty="0"/>
              <a:t>Mieux identifier: </a:t>
            </a:r>
          </a:p>
          <a:p>
            <a:pPr marL="457200" lvl="1" indent="0">
              <a:buNone/>
            </a:pPr>
            <a:r>
              <a:rPr lang="fr-FR" sz="1800" b="1" dirty="0"/>
              <a:t>a) les risques d’altération de la QVLS dans des domaines particuliers </a:t>
            </a:r>
          </a:p>
          <a:p>
            <a:pPr marL="457200" lvl="1" indent="0">
              <a:buNone/>
            </a:pPr>
            <a:r>
              <a:rPr lang="fr-FR" sz="1800" b="1" dirty="0"/>
              <a:t>b) les caractéristiques cliniques des personnes pour lesquelles la QVLS est la plus affectée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0794C6-6652-4F3F-B82F-454D3BD70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F13E87-72F3-4200-A648-B09F054EB29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8005BE-D6A7-470B-AA24-0799276E59C8}"/>
              </a:ext>
            </a:extLst>
          </p:cNvPr>
          <p:cNvSpPr/>
          <p:nvPr/>
        </p:nvSpPr>
        <p:spPr>
          <a:xfrm>
            <a:off x="3299791" y="5332380"/>
            <a:ext cx="5592418" cy="62285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EA-QOL© questionnaires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367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B90C12-D9D2-497A-83D6-FFB1A6D12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1268761"/>
            <a:ext cx="11608904" cy="4908203"/>
          </a:xfrm>
        </p:spPr>
        <p:txBody>
          <a:bodyPr>
            <a:normAutofit/>
          </a:bodyPr>
          <a:lstStyle/>
          <a:p>
            <a:r>
              <a:rPr lang="fr-FR" sz="2000" b="1" dirty="0"/>
              <a:t>Questionnaire Spécifique: QVLS des enfants atteints d’une AO</a:t>
            </a:r>
          </a:p>
          <a:p>
            <a:pPr marL="0" indent="0">
              <a:buNone/>
            </a:pPr>
            <a:r>
              <a:rPr lang="fr-FR" sz="1800" dirty="0"/>
              <a:t>Dellenmark-Blom et al., 2018</a:t>
            </a:r>
          </a:p>
          <a:p>
            <a:r>
              <a:rPr lang="fr-FR" sz="2000" b="1" dirty="0"/>
              <a:t>Focus Groupes: point de vue des parents et des enfants</a:t>
            </a:r>
          </a:p>
          <a:p>
            <a:pPr lvl="1"/>
            <a:r>
              <a:rPr lang="fr-FR" sz="1800" dirty="0"/>
              <a:t>Questions autour de l’impact de l’AO sur la vie quotidienne</a:t>
            </a:r>
          </a:p>
          <a:p>
            <a:pPr lvl="1"/>
            <a:r>
              <a:rPr lang="fr-FR" sz="1800" b="1" dirty="0">
                <a:solidFill>
                  <a:schemeClr val="accent2"/>
                </a:solidFill>
              </a:rPr>
              <a:t>Expériences: activité physique, harcèlement/exclusion sociale, repas, étouffement, cantine, traitements, vomissements…</a:t>
            </a:r>
          </a:p>
          <a:p>
            <a:pPr marL="457200" lvl="1" indent="0">
              <a:buNone/>
            </a:pPr>
            <a:endParaRPr lang="fr-FR" sz="1800" dirty="0"/>
          </a:p>
          <a:p>
            <a:r>
              <a:rPr lang="fr-FR" b="1" u="sng" dirty="0" err="1"/>
              <a:t>Esophageal</a:t>
            </a:r>
            <a:r>
              <a:rPr lang="fr-FR" b="1" u="sng" dirty="0"/>
              <a:t> </a:t>
            </a:r>
            <a:r>
              <a:rPr lang="fr-FR" b="1" u="sng" dirty="0" err="1"/>
              <a:t>Atresia</a:t>
            </a:r>
            <a:r>
              <a:rPr lang="fr-FR" b="1" u="sng" dirty="0"/>
              <a:t> </a:t>
            </a:r>
            <a:r>
              <a:rPr lang="fr-FR" b="1" u="sng" dirty="0" err="1"/>
              <a:t>Quality</a:t>
            </a:r>
            <a:r>
              <a:rPr lang="fr-FR" b="1" u="sng" dirty="0"/>
              <a:t>-Of-Life© questionnaires </a:t>
            </a:r>
          </a:p>
          <a:p>
            <a:pPr marL="0" indent="0">
              <a:buNone/>
            </a:pPr>
            <a:r>
              <a:rPr lang="fr-FR" sz="1600" dirty="0"/>
              <a:t>Dellenmark-Blom et al., 2018</a:t>
            </a:r>
            <a:endParaRPr lang="fr-F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b="1" dirty="0"/>
              <a:t>2-7 ans </a:t>
            </a:r>
            <a:r>
              <a:rPr lang="fr-FR" dirty="0"/>
              <a:t>(point de vu des parents-mesure proxy)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b="1" dirty="0"/>
              <a:t>8-17ans</a:t>
            </a:r>
            <a:r>
              <a:rPr lang="fr-FR" b="1" dirty="0"/>
              <a:t> </a:t>
            </a:r>
            <a:r>
              <a:rPr lang="fr-FR" dirty="0"/>
              <a:t>(1.point de vu des parents et 2.de l’enfant/adolescent-mesure directe)</a:t>
            </a:r>
          </a:p>
          <a:p>
            <a:pPr marL="457200" lvl="1" indent="0">
              <a:buNone/>
            </a:pPr>
            <a:endParaRPr lang="fr-FR" sz="18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0794C6-6652-4F3F-B82F-454D3BD70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F13E87-72F3-4200-A648-B09F054EB29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F1BF8D-C00B-4FDF-B72A-6C4F5AE4405F}"/>
              </a:ext>
            </a:extLst>
          </p:cNvPr>
          <p:cNvSpPr/>
          <p:nvPr/>
        </p:nvSpPr>
        <p:spPr>
          <a:xfrm>
            <a:off x="485360" y="459872"/>
            <a:ext cx="11115262" cy="44232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sng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EA-QOL© questionnaires</a:t>
            </a:r>
            <a:endParaRPr kumimoji="0" lang="fr-FR" sz="28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4833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736C79-E685-406D-9193-0F82402D1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F13E87-72F3-4200-A648-B09F054EB29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F3EE5A0C-2C6A-49E3-8B6E-0F2EBCC7E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1304"/>
            <a:ext cx="10515600" cy="793440"/>
          </a:xfrm>
        </p:spPr>
        <p:txBody>
          <a:bodyPr>
            <a:normAutofit fontScale="90000"/>
          </a:bodyPr>
          <a:lstStyle/>
          <a:p>
            <a:r>
              <a:rPr lang="fr-FR" i="1" u="sng" dirty="0"/>
              <a:t>Validation Psychométrique de la version Française des </a:t>
            </a:r>
            <a:br>
              <a:rPr lang="fr-FR" i="1" u="sng" dirty="0"/>
            </a:br>
            <a:r>
              <a:rPr lang="fr-FR" i="1" u="sng" dirty="0"/>
              <a:t>EA-QOL questionnaires</a:t>
            </a:r>
          </a:p>
        </p:txBody>
      </p:sp>
      <p:pic>
        <p:nvPicPr>
          <p:cNvPr id="1026" name="Picture 2" descr="Accueil - Université de Lille">
            <a:extLst>
              <a:ext uri="{FF2B5EF4-FFF2-40B4-BE49-F238E27FC236}">
                <a16:creationId xmlns:a16="http://schemas.microsoft.com/office/drawing/2014/main" id="{C6487E4A-FCD5-4C8E-B680-17669AC844B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914" y="2502760"/>
            <a:ext cx="2968564" cy="79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RACMO Affections Chroniques et Malformatives de l'œsophage">
            <a:extLst>
              <a:ext uri="{FF2B5EF4-FFF2-40B4-BE49-F238E27FC236}">
                <a16:creationId xmlns:a16="http://schemas.microsoft.com/office/drawing/2014/main" id="{4A2AD36B-BE09-476C-8E62-1FE19FF2A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75" y="2092722"/>
            <a:ext cx="299085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University of Gothenburg - IGS INTERNATIONAL">
            <a:extLst>
              <a:ext uri="{FF2B5EF4-FFF2-40B4-BE49-F238E27FC236}">
                <a16:creationId xmlns:a16="http://schemas.microsoft.com/office/drawing/2014/main" id="{C13E0467-769E-479D-ABD7-B5042EE2C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522" y="1793820"/>
            <a:ext cx="2261359" cy="2245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50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736C79-E685-406D-9193-0F82402D1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F13E87-72F3-4200-A648-B09F054EB29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9A94BB52-7821-4ACA-9C3F-CB09177EF1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31D1FEE5-1B26-42D4-BB18-B104F1610025}"/>
              </a:ext>
            </a:extLst>
          </p:cNvPr>
          <p:cNvSpPr/>
          <p:nvPr/>
        </p:nvSpPr>
        <p:spPr>
          <a:xfrm rot="5400000">
            <a:off x="9071112" y="616225"/>
            <a:ext cx="2703443" cy="1470992"/>
          </a:xfrm>
          <a:prstGeom prst="rightArrow">
            <a:avLst/>
          </a:prstGeom>
          <a:solidFill>
            <a:schemeClr val="tx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3239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C4F2A43-6095-41CE-83F8-95CF7620E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F13E87-72F3-4200-A648-B09F054EB29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8BBF27E3-80AF-431B-AEE7-045F6EBB7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673" y="136523"/>
            <a:ext cx="3883164" cy="369791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F77AD1D-652C-4397-8411-AF0AA06D29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107" y="3834436"/>
            <a:ext cx="4290296" cy="3023564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E5E5D3C1-03CA-4C09-96E4-49D1546D7860}"/>
              </a:ext>
            </a:extLst>
          </p:cNvPr>
          <p:cNvSpPr txBox="1"/>
          <p:nvPr/>
        </p:nvSpPr>
        <p:spPr>
          <a:xfrm>
            <a:off x="6470374" y="3275111"/>
            <a:ext cx="3511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Plaquette de Publicité qui sera diffusée</a:t>
            </a:r>
          </a:p>
        </p:txBody>
      </p:sp>
    </p:spTree>
    <p:extLst>
      <p:ext uri="{BB962C8B-B14F-4D97-AF65-F5344CB8AC3E}">
        <p14:creationId xmlns:p14="http://schemas.microsoft.com/office/powerpoint/2010/main" val="3169431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497F7A-1F05-4486-B9AD-6671993C4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Invitées à la table ronde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1DF0DA-4BE7-4F5C-BAB9-F6BD7E6AB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8761"/>
            <a:ext cx="10802416" cy="4908203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fr-FR" sz="2800" b="1" dirty="0"/>
              <a:t>Dr. Aurélie Le Mandat</a:t>
            </a:r>
            <a:r>
              <a:rPr lang="fr-FR" sz="2800" dirty="0"/>
              <a:t>, Chirurgien viscéral, CHU de Toulouse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fr-FR" sz="2800" b="1" dirty="0"/>
              <a:t>Dr. Audrey Nicolas</a:t>
            </a:r>
            <a:r>
              <a:rPr lang="fr-FR" sz="2800" dirty="0"/>
              <a:t>, Pédiatre Gastroentérologue, CHU de Limoges</a:t>
            </a:r>
            <a:endParaRPr lang="fr-FR" sz="2800" b="1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fr-FR" sz="2800" b="1" dirty="0"/>
              <a:t>Célestine Leclercq, </a:t>
            </a:r>
            <a:r>
              <a:rPr lang="fr-FR" sz="2800" dirty="0"/>
              <a:t>Patiente </a:t>
            </a:r>
            <a:r>
              <a:rPr lang="fr-FR" sz="2800" b="1" dirty="0">
                <a:solidFill>
                  <a:srgbClr val="0070C0"/>
                </a:solidFill>
              </a:rPr>
              <a:t>(Témoignage en vidéo)</a:t>
            </a:r>
            <a:endParaRPr lang="fr-FR" sz="2800" b="1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fr-FR" sz="2800" b="1" dirty="0"/>
              <a:t>Cécile Leclercq, </a:t>
            </a:r>
            <a:r>
              <a:rPr lang="fr-FR" sz="2800" dirty="0"/>
              <a:t>Parent </a:t>
            </a:r>
            <a:r>
              <a:rPr lang="fr-FR" sz="2800" b="1" dirty="0">
                <a:solidFill>
                  <a:srgbClr val="0070C0"/>
                </a:solidFill>
              </a:rPr>
              <a:t>(Témoignage en vidéo)</a:t>
            </a:r>
            <a:endParaRPr lang="fr-FR" sz="2800" b="1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FC404A5-558B-4555-8549-EE807F3A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F13E87-72F3-4200-A648-B09F054EB29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1135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3F6FB1-A388-456E-8289-78732EFA4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REFERENCES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8FBD9B-9973-4D1E-8FE3-415307712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1268761"/>
            <a:ext cx="11754679" cy="4908203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Bruchon-Schweitzer, M., &amp;  </a:t>
            </a:r>
            <a:r>
              <a:rPr lang="fr-FR" dirty="0" err="1"/>
              <a:t>Boujut</a:t>
            </a:r>
            <a:r>
              <a:rPr lang="fr-FR" dirty="0"/>
              <a:t>, É. (2021). </a:t>
            </a:r>
            <a:r>
              <a:rPr lang="fr-FR" i="1" dirty="0"/>
              <a:t>Psychologie de la santé: Concepts, méthodes et modèles</a:t>
            </a:r>
            <a:r>
              <a:rPr lang="fr-FR" dirty="0"/>
              <a:t>. Dunod.</a:t>
            </a:r>
          </a:p>
          <a:p>
            <a:r>
              <a:rPr lang="fr-FR" dirty="0" err="1"/>
              <a:t>Gottrand</a:t>
            </a:r>
            <a:r>
              <a:rPr lang="fr-FR" dirty="0"/>
              <a:t>, M., Michaud, L., </a:t>
            </a:r>
            <a:r>
              <a:rPr lang="fr-FR" dirty="0" err="1"/>
              <a:t>Sfeir</a:t>
            </a:r>
            <a:r>
              <a:rPr lang="fr-FR" dirty="0"/>
              <a:t>, R., &amp; </a:t>
            </a:r>
            <a:r>
              <a:rPr lang="fr-FR" dirty="0" err="1"/>
              <a:t>Gottrand</a:t>
            </a:r>
            <a:r>
              <a:rPr lang="fr-FR" dirty="0"/>
              <a:t>, F. (2015). </a:t>
            </a:r>
            <a:r>
              <a:rPr lang="fr-FR" dirty="0" err="1"/>
              <a:t>Motility</a:t>
            </a:r>
            <a:r>
              <a:rPr lang="fr-FR" dirty="0"/>
              <a:t>, digestive and </a:t>
            </a:r>
            <a:r>
              <a:rPr lang="fr-FR" dirty="0" err="1"/>
              <a:t>nutritional</a:t>
            </a:r>
            <a:r>
              <a:rPr lang="fr-FR" dirty="0"/>
              <a:t> </a:t>
            </a:r>
            <a:r>
              <a:rPr lang="fr-FR" dirty="0" err="1"/>
              <a:t>problems</a:t>
            </a:r>
            <a:r>
              <a:rPr lang="fr-FR" dirty="0"/>
              <a:t> in </a:t>
            </a:r>
            <a:r>
              <a:rPr lang="fr-FR" dirty="0" err="1"/>
              <a:t>Esophageal</a:t>
            </a:r>
            <a:r>
              <a:rPr lang="fr-FR" dirty="0"/>
              <a:t> </a:t>
            </a:r>
            <a:r>
              <a:rPr lang="fr-FR" dirty="0" err="1"/>
              <a:t>Atresia</a:t>
            </a:r>
            <a:r>
              <a:rPr lang="fr-FR" dirty="0"/>
              <a:t>. </a:t>
            </a:r>
            <a:r>
              <a:rPr lang="fr-FR" i="1" dirty="0" err="1"/>
              <a:t>Paediatric</a:t>
            </a:r>
            <a:r>
              <a:rPr lang="fr-FR" i="1" dirty="0"/>
              <a:t> </a:t>
            </a:r>
            <a:r>
              <a:rPr lang="fr-FR" i="1" dirty="0" err="1"/>
              <a:t>Respiratory</a:t>
            </a:r>
            <a:r>
              <a:rPr lang="fr-FR" i="1" dirty="0"/>
              <a:t> </a:t>
            </a:r>
            <a:r>
              <a:rPr lang="fr-FR" i="1" dirty="0" err="1"/>
              <a:t>Reviews</a:t>
            </a:r>
            <a:r>
              <a:rPr lang="fr-FR" i="1" dirty="0"/>
              <a:t>, 19, </a:t>
            </a:r>
            <a:r>
              <a:rPr lang="fr-FR" dirty="0"/>
              <a:t>28–33. </a:t>
            </a:r>
            <a:r>
              <a:rPr lang="fr-FR" dirty="0">
                <a:hlinkClick r:id="rId2"/>
              </a:rPr>
              <a:t>https://doi.org/10.1016/j.prrv.2015.11.005</a:t>
            </a:r>
            <a:endParaRPr lang="fr-FR" dirty="0"/>
          </a:p>
          <a:p>
            <a:r>
              <a:rPr lang="fr-FR" dirty="0"/>
              <a:t> </a:t>
            </a:r>
            <a:r>
              <a:rPr lang="fr-FR" dirty="0" err="1"/>
              <a:t>Gottrand</a:t>
            </a:r>
            <a:r>
              <a:rPr lang="fr-FR" dirty="0"/>
              <a:t>, F., </a:t>
            </a:r>
            <a:r>
              <a:rPr lang="fr-FR" dirty="0" err="1"/>
              <a:t>Sfeir</a:t>
            </a:r>
            <a:r>
              <a:rPr lang="fr-FR" dirty="0"/>
              <a:t>, R., </a:t>
            </a:r>
            <a:r>
              <a:rPr lang="fr-FR" dirty="0" err="1"/>
              <a:t>Thumerelle</a:t>
            </a:r>
            <a:r>
              <a:rPr lang="fr-FR" dirty="0"/>
              <a:t>, C., </a:t>
            </a:r>
            <a:r>
              <a:rPr lang="fr-FR" dirty="0" err="1"/>
              <a:t>Gottrand</a:t>
            </a:r>
            <a:r>
              <a:rPr lang="fr-FR" dirty="0"/>
              <a:t>, L., </a:t>
            </a:r>
            <a:r>
              <a:rPr lang="fr-FR" dirty="0" err="1"/>
              <a:t>Fayoux</a:t>
            </a:r>
            <a:r>
              <a:rPr lang="fr-FR" dirty="0"/>
              <a:t>, P., </a:t>
            </a:r>
            <a:r>
              <a:rPr lang="fr-FR" dirty="0" err="1"/>
              <a:t>Storme</a:t>
            </a:r>
            <a:r>
              <a:rPr lang="fr-FR" dirty="0"/>
              <a:t>, L., </a:t>
            </a:r>
            <a:r>
              <a:rPr lang="fr-FR" dirty="0" err="1"/>
              <a:t>Lamblin</a:t>
            </a:r>
            <a:r>
              <a:rPr lang="fr-FR" dirty="0"/>
              <a:t>, M. D., </a:t>
            </a:r>
            <a:r>
              <a:rPr lang="fr-FR" dirty="0" err="1"/>
              <a:t>Seguy</a:t>
            </a:r>
            <a:r>
              <a:rPr lang="fr-FR" dirty="0"/>
              <a:t>, D., &amp; Michaud, L. (2012). Devenir à moyen et long terme des enfants atteints d’atrésie de l’œsophage. </a:t>
            </a:r>
            <a:r>
              <a:rPr lang="fr-FR" i="1" dirty="0"/>
              <a:t>Archives de Pédiatrie, 19</a:t>
            </a:r>
            <a:r>
              <a:rPr lang="fr-FR" dirty="0"/>
              <a:t>(9), 932‑938. </a:t>
            </a:r>
            <a:r>
              <a:rPr lang="fr-FR" dirty="0">
                <a:hlinkClick r:id="rId3"/>
              </a:rPr>
              <a:t>https://doi.org/10.1016/j.arcped.2012.06.012</a:t>
            </a:r>
            <a:r>
              <a:rPr lang="fr-FR" dirty="0"/>
              <a:t> </a:t>
            </a:r>
          </a:p>
          <a:p>
            <a:r>
              <a:rPr lang="fr-FR" dirty="0"/>
              <a:t>Haute Autorité de Santé (2018). Évaluation des technologies de santé à la HAS : place de la qualité de vie. Saint-Denis La Plaine: HAS.</a:t>
            </a:r>
          </a:p>
          <a:p>
            <a:r>
              <a:rPr lang="fr-FR" dirty="0"/>
              <a:t>Haute Autorité de Santé (2021). Qualité des soins perçue par le patient - Indicateurs </a:t>
            </a:r>
            <a:r>
              <a:rPr lang="fr-FR" dirty="0" err="1"/>
              <a:t>PROMs</a:t>
            </a:r>
            <a:r>
              <a:rPr lang="fr-FR" dirty="0"/>
              <a:t> et </a:t>
            </a:r>
            <a:r>
              <a:rPr lang="fr-FR" dirty="0" err="1"/>
              <a:t>PREMs</a:t>
            </a:r>
            <a:r>
              <a:rPr lang="fr-FR" dirty="0"/>
              <a:t> : panorama d’expériences étrangères et principaux enseignements. Saint-Denis La Plaine : HAS.</a:t>
            </a:r>
          </a:p>
          <a:p>
            <a:r>
              <a:rPr lang="fr-FR" dirty="0"/>
              <a:t>Haut Conseil de la Santé Publique (2022). Rapport relatif aux usages et bon usage de la mesure de la santé perçue et de la qualité de vie en France : </a:t>
            </a:r>
            <a:r>
              <a:rPr lang="fr-FR" dirty="0" err="1"/>
              <a:t>autosaisine</a:t>
            </a:r>
            <a:r>
              <a:rPr lang="fr-FR" dirty="0"/>
              <a:t> du HCSP. Paris : HCSP. </a:t>
            </a:r>
            <a:r>
              <a:rPr lang="fr-FR" dirty="0">
                <a:hlinkClick r:id="rId4"/>
              </a:rPr>
              <a:t>https://www.hcsp.fr/explore.cgi/avisrapportsdomaine?clefr=1170</a:t>
            </a:r>
            <a:r>
              <a:rPr lang="fr-FR" dirty="0"/>
              <a:t>.</a:t>
            </a:r>
          </a:p>
          <a:p>
            <a:r>
              <a:rPr lang="fr-FR" dirty="0"/>
              <a:t>Millot, I. &amp; Coste, J. (2022). Usages et bon usage de la mesure de la santé perçue et de la qualité de vie en France. </a:t>
            </a:r>
            <a:r>
              <a:rPr lang="fr-FR" i="1" dirty="0"/>
              <a:t>ADSP</a:t>
            </a:r>
            <a:r>
              <a:rPr lang="fr-FR" dirty="0"/>
              <a:t>, 119, 4-6. </a:t>
            </a:r>
            <a:r>
              <a:rPr lang="fr-FR" dirty="0">
                <a:hlinkClick r:id="rId5"/>
              </a:rPr>
              <a:t>https://www.cairn.info/revue--2022-3-page-4.htm</a:t>
            </a:r>
            <a:r>
              <a:rPr lang="fr-FR" dirty="0"/>
              <a:t>.</a:t>
            </a:r>
          </a:p>
          <a:p>
            <a:r>
              <a:rPr lang="en-US" dirty="0"/>
              <a:t>The World Health Organization Quality of Life assessment (WHOQOL): position paper from the World Health Organization (1995). </a:t>
            </a:r>
            <a:r>
              <a:rPr lang="en-US" i="1" dirty="0"/>
              <a:t>Social science &amp; medicine</a:t>
            </a:r>
            <a:r>
              <a:rPr lang="en-US" dirty="0"/>
              <a:t>, </a:t>
            </a:r>
            <a:r>
              <a:rPr lang="en-US" i="1" dirty="0"/>
              <a:t>41</a:t>
            </a:r>
            <a:r>
              <a:rPr lang="en-US" dirty="0"/>
              <a:t>(10), 1403–1409. </a:t>
            </a:r>
            <a:r>
              <a:rPr lang="en-US" dirty="0">
                <a:hlinkClick r:id="rId6"/>
              </a:rPr>
              <a:t>https://doi.org/10.1016/0277-9536(95)00112-k</a:t>
            </a:r>
            <a:endParaRPr lang="en-US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A316854-0063-4D72-8F83-DFDEE533F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3E87-72F3-4200-A648-B09F054EB299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97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E5B7B0E5-6817-451F-AE84-52817E8591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 concept de qualité de vie subjective</a:t>
            </a:r>
          </a:p>
        </p:txBody>
      </p:sp>
      <p:sp>
        <p:nvSpPr>
          <p:cNvPr id="6" name="Sous-titre 5">
            <a:extLst>
              <a:ext uri="{FF2B5EF4-FFF2-40B4-BE49-F238E27FC236}">
                <a16:creationId xmlns:a16="http://schemas.microsoft.com/office/drawing/2014/main" id="{06A2FBDB-C074-4961-B384-F44D2C634D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2B4A49-DCFD-44C1-8DB5-6D5CBF3AD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F13E87-72F3-4200-A648-B09F054EB29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0714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353B6A-39FE-4174-A297-80A4F7271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9240"/>
            <a:ext cx="10515600" cy="543594"/>
          </a:xfrm>
        </p:spPr>
        <p:txBody>
          <a:bodyPr>
            <a:normAutofit fontScale="90000"/>
          </a:bodyPr>
          <a:lstStyle/>
          <a:p>
            <a:r>
              <a:rPr lang="fr-FR" dirty="0"/>
              <a:t>Emergence et développement du concept de qualité de vie subjective 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35BF95C7-4018-4DE0-A475-FBD5C6C9CB6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268413"/>
          <a:ext cx="10515600" cy="4908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431D2A8-30A7-4B94-80AA-E230DB41E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F13E87-72F3-4200-A648-B09F054EB29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6203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71234D-111B-4457-95D7-9C32FA441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523773"/>
            <a:ext cx="10946432" cy="600971"/>
          </a:xfrm>
        </p:spPr>
        <p:txBody>
          <a:bodyPr>
            <a:normAutofit fontScale="90000"/>
          </a:bodyPr>
          <a:lstStyle/>
          <a:p>
            <a:r>
              <a:rPr lang="fr-FR" dirty="0"/>
              <a:t>La QV subjective : une perception selon des normes culturelles et personnelles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A56F38-A0D5-4C1D-8680-3B9DC361E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279723"/>
            <a:ext cx="3194003" cy="49082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b="1" dirty="0"/>
              <a:t>Définition de l’OMS (1995, p. 3)</a:t>
            </a:r>
          </a:p>
          <a:p>
            <a:r>
              <a:rPr lang="fr-FR" dirty="0"/>
              <a:t>la perception qu’un individu a de sa place dans la vie (</a:t>
            </a:r>
            <a:r>
              <a:rPr lang="fr-FR" b="1" dirty="0">
                <a:solidFill>
                  <a:schemeClr val="accent2"/>
                </a:solidFill>
              </a:rPr>
              <a:t>subjectivité</a:t>
            </a:r>
            <a:r>
              <a:rPr lang="fr-FR" dirty="0"/>
              <a:t>)</a:t>
            </a:r>
          </a:p>
          <a:p>
            <a:r>
              <a:rPr lang="fr-FR" dirty="0"/>
              <a:t>dans le contexte de la culture et du système de valeurs dans lequel il vit (</a:t>
            </a:r>
            <a:r>
              <a:rPr lang="fr-FR" b="1" dirty="0">
                <a:solidFill>
                  <a:schemeClr val="accent2"/>
                </a:solidFill>
              </a:rPr>
              <a:t>standards culturels</a:t>
            </a:r>
            <a:r>
              <a:rPr lang="fr-FR" dirty="0"/>
              <a:t>)</a:t>
            </a:r>
          </a:p>
          <a:p>
            <a:r>
              <a:rPr lang="fr-FR" dirty="0"/>
              <a:t>en relation avec ses objectifs, ses attentes, ses normes et ses inquiétudes (</a:t>
            </a:r>
            <a:r>
              <a:rPr lang="fr-FR" b="1" dirty="0">
                <a:solidFill>
                  <a:schemeClr val="accent2"/>
                </a:solidFill>
              </a:rPr>
              <a:t>standards personnels</a:t>
            </a:r>
            <a:r>
              <a:rPr lang="fr-FR" dirty="0"/>
              <a:t>).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D6484FA-9675-4B3D-8BE1-24353CC63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F13E87-72F3-4200-A648-B09F054EB29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D3452E5D-516D-491E-A3C9-2161401FD735}"/>
              </a:ext>
            </a:extLst>
          </p:cNvPr>
          <p:cNvGraphicFramePr/>
          <p:nvPr>
            <p:extLst/>
          </p:nvPr>
        </p:nvGraphicFramePr>
        <p:xfrm>
          <a:off x="3791744" y="972048"/>
          <a:ext cx="8127999" cy="5362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7322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2098CFA-2DCC-4E45-B9EA-77C8DEA8B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F13E87-72F3-4200-A648-B09F054EB29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E80A3610-58D3-4F85-9175-E181F06D333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9668" y="136523"/>
          <a:ext cx="12072664" cy="6132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99700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231FF6-F476-43CB-9556-9A05F905E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Intérêt de combiner des mesures objectives et subjectives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7EFA9F-D8E5-425C-8F15-CF5364D06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fr-FR" sz="2800" dirty="0"/>
              <a:t>dans une 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perspective de respect des droits humain et de justice sociale</a:t>
            </a:r>
            <a:r>
              <a:rPr lang="fr-FR" sz="2800" dirty="0"/>
              <a:t> (questions essentielles relative à l’équité, l’inclusion, l’auto-détermination et la participation).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fr-FR" sz="2800" dirty="0"/>
              <a:t>dans une perspective développementale intégrer des 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aspects en lien avec les besoins ultérieurs du parcours de vie </a:t>
            </a:r>
            <a:r>
              <a:rPr lang="fr-FR" sz="2800" dirty="0"/>
              <a:t>(cf. l’importance de la vie scolaire).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28160CA-78BE-41B9-85EE-615DF7197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F13E87-72F3-4200-A648-B09F054EB29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2683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42BE2EF6-170C-43CB-BE4B-88DF6001FB8D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-2204697" y="188640"/>
          <a:ext cx="10795790" cy="6028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B13D325-1234-439B-A307-8EA21C327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F13E87-72F3-4200-A648-B09F054EB29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806B7D5-C50E-4EF7-B9FF-A8036C89E6C4}"/>
              </a:ext>
            </a:extLst>
          </p:cNvPr>
          <p:cNvSpPr txBox="1"/>
          <p:nvPr/>
        </p:nvSpPr>
        <p:spPr>
          <a:xfrm>
            <a:off x="6600056" y="332656"/>
            <a:ext cx="525658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 mesures de la qualité de vie liée à la santé s’inscrivent dans les « Patient-</a:t>
            </a:r>
            <a:r>
              <a:rPr kumimoji="0" lang="fr-FR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reported</a:t>
            </a: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Outcome</a:t>
            </a: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Measures</a:t>
            </a: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» (</a:t>
            </a:r>
            <a:r>
              <a:rPr kumimoji="0" lang="fr-FR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PROMs</a:t>
            </a: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améliorer la communication entre les patients et les professionnels,</a:t>
            </a: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personnaliser les prises en charge et mieux suivre la santé des patients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utiles pour la prise de décision clinique et la prise en charge multidimensionnelle</a:t>
            </a:r>
            <a:b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des maladies chroniques (approche biopsychosociale)</a:t>
            </a:r>
          </a:p>
        </p:txBody>
      </p:sp>
    </p:spTree>
    <p:extLst>
      <p:ext uri="{BB962C8B-B14F-4D97-AF65-F5344CB8AC3E}">
        <p14:creationId xmlns:p14="http://schemas.microsoft.com/office/powerpoint/2010/main" val="431577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4B2D75-0E18-4579-A6C2-F53B19A6E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3328"/>
            <a:ext cx="10515600" cy="54359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Principales dimensions des échelles de QVLS</a:t>
            </a:r>
            <a:endParaRPr lang="fr-FR" sz="16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F168A7F-7D82-4BA6-9F6F-BEB9766BB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F13E87-72F3-4200-A648-B09F054EB29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7" name="Espace réservé du contenu 4">
            <a:extLst>
              <a:ext uri="{FF2B5EF4-FFF2-40B4-BE49-F238E27FC236}">
                <a16:creationId xmlns:a16="http://schemas.microsoft.com/office/drawing/2014/main" id="{FB600FDD-B82F-4E3B-832E-A4184ECE10C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27448" y="1196752"/>
          <a:ext cx="10226352" cy="5089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8556382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" id="{5E97E745-9556-4F3E-BBF2-A63DA6F22355}" vid="{2F729062-7072-48A1-A768-3E33E8F9E7A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1633</Words>
  <Application>Microsoft Office PowerPoint</Application>
  <PresentationFormat>Grand écran</PresentationFormat>
  <Paragraphs>161</Paragraphs>
  <Slides>20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1_Thème Office</vt:lpstr>
      <vt:lpstr>Qualité de Vie (QV) et Qualité de Vie Liée à la Santé (QVLS) des enfants et adolescents atteints d’une AO A quoi ça sert ? Comment l’évaluer ?</vt:lpstr>
      <vt:lpstr>Invitées à la table ronde</vt:lpstr>
      <vt:lpstr>Le concept de qualité de vie subjective</vt:lpstr>
      <vt:lpstr>Emergence et développement du concept de qualité de vie subjective </vt:lpstr>
      <vt:lpstr>La QV subjective : une perception selon des normes culturelles et personnelles </vt:lpstr>
      <vt:lpstr>Présentation PowerPoint</vt:lpstr>
      <vt:lpstr>Intérêt de combiner des mesures objectives et subjectives</vt:lpstr>
      <vt:lpstr>Présentation PowerPoint</vt:lpstr>
      <vt:lpstr>Principales dimensions des échelles de QVLS</vt:lpstr>
      <vt:lpstr>Avantages et inconvénients selon le type de mesures de QVLS </vt:lpstr>
      <vt:lpstr>Présentation PowerPoint</vt:lpstr>
      <vt:lpstr>QV &amp; QVLS chez les enfants et adolescents atteints d’une AO</vt:lpstr>
      <vt:lpstr>Présentation PowerPoint</vt:lpstr>
      <vt:lpstr>Questionnaire spécifique: QVLS et AO</vt:lpstr>
      <vt:lpstr>Questionnaire spécifique:  QVLS et AO</vt:lpstr>
      <vt:lpstr>Présentation PowerPoint</vt:lpstr>
      <vt:lpstr>Validation Psychométrique de la version Française des  EA-QOL questionnaires</vt:lpstr>
      <vt:lpstr>Présentation PowerPoint</vt:lpstr>
      <vt:lpstr>Présentation PowerPoint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Qualité de Vie (QV) et Qualité de Vie Liée à la Santé (QVLS) des enfants et adolescents atteints d’une AO A quoi ça sert ? Comment l’évaluer ?</dc:title>
  <dc:creator>FOURTAKA Anastasia</dc:creator>
  <cp:lastModifiedBy>COUSSAERT Aurelie</cp:lastModifiedBy>
  <cp:revision>2</cp:revision>
  <dcterms:created xsi:type="dcterms:W3CDTF">2023-06-28T08:28:22Z</dcterms:created>
  <dcterms:modified xsi:type="dcterms:W3CDTF">2023-06-29T08:16:04Z</dcterms:modified>
</cp:coreProperties>
</file>