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82" r:id="rId4"/>
    <p:sldId id="289" r:id="rId5"/>
    <p:sldId id="264" r:id="rId6"/>
    <p:sldId id="267" r:id="rId7"/>
    <p:sldId id="286" r:id="rId8"/>
    <p:sldId id="268" r:id="rId9"/>
    <p:sldId id="287" r:id="rId10"/>
    <p:sldId id="288" r:id="rId11"/>
    <p:sldId id="269" r:id="rId12"/>
    <p:sldId id="272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84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19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773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23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95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35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99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78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20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49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02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44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3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72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78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41E8-B712-4351-83E9-1A58F005162C}" type="datetimeFigureOut">
              <a:rPr lang="fr-FR" smtClean="0"/>
              <a:t>11/06/2023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A64528-168E-44A8-A5AA-5D7D220DE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9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10D5E-3470-6BD1-A896-B15CFA443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343" y="2588026"/>
            <a:ext cx="10079664" cy="2262781"/>
          </a:xfrm>
        </p:spPr>
        <p:txBody>
          <a:bodyPr>
            <a:noAutofit/>
          </a:bodyPr>
          <a:lstStyle/>
          <a:p>
            <a:pPr algn="ctr"/>
            <a:r>
              <a:rPr lang="fr-FR" sz="4200" dirty="0"/>
              <a:t>Qualité de vie </a:t>
            </a:r>
            <a:br>
              <a:rPr lang="fr-FR" sz="4200" dirty="0"/>
            </a:br>
            <a:r>
              <a:rPr lang="fr-FR" sz="4200" dirty="0"/>
              <a:t>dans l’atrésie de l’œsophage : </a:t>
            </a:r>
            <a:br>
              <a:rPr lang="fr-FR" sz="4200" dirty="0"/>
            </a:br>
            <a:r>
              <a:rPr lang="fr-FR" sz="4200" dirty="0"/>
              <a:t>A quoi ça sert ? </a:t>
            </a:r>
            <a:br>
              <a:rPr lang="fr-FR" sz="4200" dirty="0"/>
            </a:br>
            <a:r>
              <a:rPr lang="fr-FR" sz="4200" dirty="0"/>
              <a:t>Comment l’évaluer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ABD0F7-A431-9FEB-1E2A-0662AFB31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7477" y="6283842"/>
            <a:ext cx="8915399" cy="580964"/>
          </a:xfrm>
        </p:spPr>
        <p:txBody>
          <a:bodyPr/>
          <a:lstStyle/>
          <a:p>
            <a:pPr algn="ctr"/>
            <a:r>
              <a:rPr lang="fr-FR" dirty="0"/>
              <a:t>Journée annuelle CRACMO - 13 juin 2023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8C8599F7-C381-5ECA-D529-F01C99159D2D}"/>
              </a:ext>
            </a:extLst>
          </p:cNvPr>
          <p:cNvSpPr txBox="1">
            <a:spLocks/>
          </p:cNvSpPr>
          <p:nvPr/>
        </p:nvSpPr>
        <p:spPr>
          <a:xfrm>
            <a:off x="2477477" y="528719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300" dirty="0"/>
              <a:t>Dr NICOLAS Audrey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559BC93-E9A7-EFCC-0CD2-8063EC6D8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026" y="220745"/>
            <a:ext cx="1239929" cy="142591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7654B09-2D26-3AE1-D5E7-42F3D1F0E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" y="169529"/>
            <a:ext cx="2441881" cy="13453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73685AD-567D-50CE-D477-EC00FE8226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1" t="20648" r="12630" b="21132"/>
          <a:stretch/>
        </p:blipFill>
        <p:spPr>
          <a:xfrm>
            <a:off x="6167956" y="232405"/>
            <a:ext cx="1534443" cy="113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25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BCCD05-1CB8-1AA6-78A5-B5EC7565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6901"/>
            <a:ext cx="8915400" cy="4859079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Comment ?</a:t>
            </a:r>
          </a:p>
          <a:p>
            <a:pPr lvl="1" algn="just"/>
            <a:r>
              <a:rPr lang="fr-FR" dirty="0"/>
              <a:t>Numérique via un lien internet ou une application avec incrémentation dans le dossier médical du patient</a:t>
            </a:r>
          </a:p>
          <a:p>
            <a:pPr lvl="1" algn="just"/>
            <a:r>
              <a:rPr lang="fr-FR" dirty="0"/>
              <a:t>A défaut version papier numérisée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Quand ? </a:t>
            </a:r>
          </a:p>
          <a:p>
            <a:pPr lvl="1" algn="just"/>
            <a:r>
              <a:rPr lang="fr-FR" dirty="0"/>
              <a:t>Consultations multi disciplinaires de 3 mois et 18 mois (questionnaire parents)</a:t>
            </a:r>
          </a:p>
          <a:p>
            <a:pPr lvl="1" algn="just"/>
            <a:r>
              <a:rPr lang="fr-FR" dirty="0"/>
              <a:t>Consultation multi disciplinaire des 6 ans (questionnaire parents)</a:t>
            </a:r>
          </a:p>
          <a:p>
            <a:pPr lvl="1" algn="just"/>
            <a:r>
              <a:rPr lang="fr-FR" dirty="0"/>
              <a:t>Consultation des 12 ans </a:t>
            </a:r>
          </a:p>
          <a:p>
            <a:pPr lvl="1" algn="just"/>
            <a:r>
              <a:rPr lang="fr-FR" dirty="0"/>
              <a:t>Consultation multi disciplinaire de transition vers l’équipe adulte de 16-18 ans</a:t>
            </a:r>
          </a:p>
          <a:p>
            <a:pPr lvl="1" algn="just"/>
            <a:r>
              <a:rPr lang="fr-FR" dirty="0"/>
              <a:t>Idéalement une fois par an ?</a:t>
            </a:r>
          </a:p>
          <a:p>
            <a:pPr algn="just"/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D18AA4-A57D-B5DD-53D1-1F08FA40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</p:spTree>
    <p:extLst>
      <p:ext uri="{BB962C8B-B14F-4D97-AF65-F5344CB8AC3E}">
        <p14:creationId xmlns:p14="http://schemas.microsoft.com/office/powerpoint/2010/main" val="320684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7201"/>
            <a:ext cx="8915400" cy="4875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Avantages :</a:t>
            </a:r>
          </a:p>
          <a:p>
            <a:pPr lvl="1" algn="just"/>
            <a:r>
              <a:rPr lang="fr-FR" dirty="0"/>
              <a:t>Plus complet </a:t>
            </a:r>
          </a:p>
          <a:p>
            <a:pPr lvl="1" algn="just"/>
            <a:r>
              <a:rPr lang="fr-FR" dirty="0"/>
              <a:t>Gain de temps </a:t>
            </a:r>
          </a:p>
          <a:p>
            <a:pPr lvl="1" algn="just"/>
            <a:r>
              <a:rPr lang="fr-FR" dirty="0"/>
              <a:t>Plus facile que par discussion directe pour initier un sujet</a:t>
            </a:r>
          </a:p>
          <a:p>
            <a:pPr lvl="1" algn="just"/>
            <a:r>
              <a:rPr lang="fr-FR" dirty="0"/>
              <a:t>Plus de liberté ressentie par le patient</a:t>
            </a:r>
          </a:p>
          <a:p>
            <a:pPr lvl="1" algn="just"/>
            <a:endParaRPr lang="fr-FR" dirty="0"/>
          </a:p>
          <a:p>
            <a:pPr algn="just"/>
            <a:r>
              <a:rPr lang="fr-FR" dirty="0"/>
              <a:t>Besoin d’intervenant autre ou évaluation en extra consultation :</a:t>
            </a:r>
          </a:p>
          <a:p>
            <a:pPr lvl="1" algn="just"/>
            <a:r>
              <a:rPr lang="fr-FR" dirty="0"/>
              <a:t>Infirmière d’éducation thérapeutique du patient (ETP) ?</a:t>
            </a:r>
          </a:p>
          <a:p>
            <a:pPr lvl="1" algn="just"/>
            <a:r>
              <a:rPr lang="fr-FR" dirty="0"/>
              <a:t>Psychologue ?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Difficultés :</a:t>
            </a:r>
          </a:p>
          <a:p>
            <a:pPr lvl="1" algn="just"/>
            <a:r>
              <a:rPr lang="fr-FR" dirty="0"/>
              <a:t>Faible nombre de postes de psychologues</a:t>
            </a:r>
          </a:p>
          <a:p>
            <a:pPr lvl="1" algn="just"/>
            <a:r>
              <a:rPr lang="fr-FR" dirty="0"/>
              <a:t>Faibles connaissances sur la pathologie dans les petits centres</a:t>
            </a:r>
          </a:p>
          <a:p>
            <a:pPr lvl="1" algn="just"/>
            <a:r>
              <a:rPr lang="fr-FR" dirty="0"/>
              <a:t>Lien psychologue ↔ médecin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80BB9AF-9D16-0ADC-3353-DF6C73942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</p:spTree>
    <p:extLst>
      <p:ext uri="{BB962C8B-B14F-4D97-AF65-F5344CB8AC3E}">
        <p14:creationId xmlns:p14="http://schemas.microsoft.com/office/powerpoint/2010/main" val="138213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DD454D-3453-4C57-2A99-AA343C54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44656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Mauvaise évaluation actuelle de la qualité de vie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Amélioration de l’état de santé global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Multiples axes d’amélioration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Temps dédié nécessaire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Recours à des questionnaires</a:t>
            </a:r>
          </a:p>
        </p:txBody>
      </p:sp>
    </p:spTree>
    <p:extLst>
      <p:ext uri="{BB962C8B-B14F-4D97-AF65-F5344CB8AC3E}">
        <p14:creationId xmlns:p14="http://schemas.microsoft.com/office/powerpoint/2010/main" val="3839745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1445B65C-5072-FED6-BCE5-6BF533AF5219}"/>
              </a:ext>
            </a:extLst>
          </p:cNvPr>
          <p:cNvSpPr txBox="1">
            <a:spLocks/>
          </p:cNvSpPr>
          <p:nvPr/>
        </p:nvSpPr>
        <p:spPr>
          <a:xfrm>
            <a:off x="3526716" y="4356875"/>
            <a:ext cx="8567215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Merci de votre attention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991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1174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Au premier abord, moins de plaintes spontanées du patient et des parents sur la qualité de vie</a:t>
            </a:r>
          </a:p>
          <a:p>
            <a:pPr algn="just"/>
            <a:r>
              <a:rPr lang="fr-FR" dirty="0"/>
              <a:t>Autres problématiques abordées : croissance, reflux gastro-œsophagien, complications respiratoires,…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Impact du caractère chronique</a:t>
            </a:r>
          </a:p>
          <a:p>
            <a:pPr algn="just"/>
            <a:r>
              <a:rPr lang="fr-FR" dirty="0"/>
              <a:t>Contrainte des consultations/hospitalisations et de l’absentéisme scolaire induit</a:t>
            </a:r>
          </a:p>
          <a:p>
            <a:pPr algn="just"/>
            <a:r>
              <a:rPr lang="fr-FR" dirty="0"/>
              <a:t>Cicatrise(s), regard des autres, stigmate physique</a:t>
            </a:r>
          </a:p>
          <a:p>
            <a:pPr algn="just"/>
            <a:r>
              <a:rPr lang="fr-FR" dirty="0"/>
              <a:t>Ressenti plus difficile à l’adolescence</a:t>
            </a:r>
          </a:p>
          <a:p>
            <a:pPr algn="just"/>
            <a:r>
              <a:rPr lang="fr-FR" dirty="0"/>
              <a:t>Limitation de certaines sorties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Santé psychique ↔ santé physique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9864367-E011-7E09-549B-AC18211D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433" y="624110"/>
            <a:ext cx="10111562" cy="128089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Impact de l’atrésie de l’œsophage </a:t>
            </a:r>
            <a:br>
              <a:rPr lang="fr-FR" dirty="0"/>
            </a:br>
            <a:r>
              <a:rPr lang="fr-FR" dirty="0"/>
              <a:t>sur la qualité de vie</a:t>
            </a:r>
          </a:p>
        </p:txBody>
      </p:sp>
    </p:spTree>
    <p:extLst>
      <p:ext uri="{BB962C8B-B14F-4D97-AF65-F5344CB8AC3E}">
        <p14:creationId xmlns:p14="http://schemas.microsoft.com/office/powerpoint/2010/main" val="7737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77387"/>
            <a:ext cx="8915400" cy="4210492"/>
          </a:xfrm>
        </p:spPr>
        <p:txBody>
          <a:bodyPr>
            <a:normAutofit/>
          </a:bodyPr>
          <a:lstStyle/>
          <a:p>
            <a:pPr algn="just"/>
            <a:endParaRPr lang="fr-FR" dirty="0"/>
          </a:p>
          <a:p>
            <a:pPr algn="just"/>
            <a:r>
              <a:rPr lang="fr-FR" dirty="0"/>
              <a:t>Hospitalisations régulières pour des dilatations œsophagiennes répétées ?</a:t>
            </a:r>
          </a:p>
          <a:p>
            <a:pPr algn="just"/>
            <a:r>
              <a:rPr lang="fr-FR" dirty="0"/>
              <a:t>Information sur les risques des dilatations avec le stress induit ?</a:t>
            </a:r>
          </a:p>
          <a:p>
            <a:pPr algn="just"/>
            <a:r>
              <a:rPr lang="fr-FR" dirty="0"/>
              <a:t>Situations d’échec des traitements ?</a:t>
            </a:r>
          </a:p>
          <a:p>
            <a:pPr algn="just"/>
            <a:r>
              <a:rPr lang="fr-FR" dirty="0"/>
              <a:t>Prise quotidienne d’un traitement médicamenteux dans le cadre d’un reflux gastro-œsophagien acide pathologique </a:t>
            </a:r>
            <a:r>
              <a:rPr lang="fr-FR" dirty="0" err="1"/>
              <a:t>pauci-symptomatique</a:t>
            </a:r>
            <a:r>
              <a:rPr lang="fr-FR" dirty="0"/>
              <a:t> ?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Vécu des enfants vis-à-vis du ressenti parental ?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Impact sur la dynamique familiale ?</a:t>
            </a:r>
          </a:p>
          <a:p>
            <a:pPr algn="just"/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9864367-E011-7E09-549B-AC18211D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433" y="624110"/>
            <a:ext cx="10111562" cy="128089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Impact de l’atrésie de l’œsophage </a:t>
            </a:r>
            <a:br>
              <a:rPr lang="fr-FR" dirty="0"/>
            </a:br>
            <a:r>
              <a:rPr lang="fr-FR" dirty="0"/>
              <a:t>sur la qualité de vie</a:t>
            </a:r>
          </a:p>
        </p:txBody>
      </p:sp>
    </p:spTree>
    <p:extLst>
      <p:ext uri="{BB962C8B-B14F-4D97-AF65-F5344CB8AC3E}">
        <p14:creationId xmlns:p14="http://schemas.microsoft.com/office/powerpoint/2010/main" val="199453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21935"/>
            <a:ext cx="8915400" cy="4051004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Insuffisante voire parfois absente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Demande probablement proportionnelle à NOTRE ressenti sur des éléments purement médicaux ou techniques</a:t>
            </a:r>
          </a:p>
          <a:p>
            <a:pPr lvl="1" algn="just"/>
            <a:r>
              <a:rPr lang="fr-FR" dirty="0"/>
              <a:t>Mesures d’adaptation</a:t>
            </a:r>
          </a:p>
          <a:p>
            <a:pPr lvl="1" algn="just"/>
            <a:r>
              <a:rPr lang="fr-FR" dirty="0"/>
              <a:t>Minimisation des symptômes</a:t>
            </a:r>
          </a:p>
          <a:p>
            <a:pPr algn="just"/>
            <a:r>
              <a:rPr lang="fr-FR" dirty="0"/>
              <a:t>En pratique pas toujours corrélée à la réelle qualité de vie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Simples questions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C650077-1BDF-A522-2244-A4FA978B392D}"/>
              </a:ext>
            </a:extLst>
          </p:cNvPr>
          <p:cNvSpPr txBox="1">
            <a:spLocks/>
          </p:cNvSpPr>
          <p:nvPr/>
        </p:nvSpPr>
        <p:spPr>
          <a:xfrm>
            <a:off x="1796903" y="624110"/>
            <a:ext cx="1007966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Prise en compte actuelle </a:t>
            </a:r>
          </a:p>
          <a:p>
            <a:pPr algn="ctr"/>
            <a:r>
              <a:rPr lang="fr-FR" dirty="0"/>
              <a:t>de la qualité de vie</a:t>
            </a:r>
          </a:p>
        </p:txBody>
      </p:sp>
    </p:spTree>
    <p:extLst>
      <p:ext uri="{BB962C8B-B14F-4D97-AF65-F5344CB8AC3E}">
        <p14:creationId xmlns:p14="http://schemas.microsoft.com/office/powerpoint/2010/main" val="354961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035300"/>
            <a:ext cx="8915400" cy="3737639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Evaluation </a:t>
            </a:r>
            <a:r>
              <a:rPr lang="fr-FR" u="sng" dirty="0"/>
              <a:t>de qualité</a:t>
            </a:r>
            <a:r>
              <a:rPr lang="fr-FR" dirty="0"/>
              <a:t> difficile actuellement</a:t>
            </a:r>
          </a:p>
          <a:p>
            <a:pPr lvl="1" algn="just"/>
            <a:r>
              <a:rPr lang="fr-FR" dirty="0"/>
              <a:t>Demande de « rentabilité »</a:t>
            </a:r>
          </a:p>
          <a:p>
            <a:pPr lvl="1" algn="just"/>
            <a:r>
              <a:rPr lang="fr-FR" dirty="0"/>
              <a:t>Augmentation du nombre de consultations</a:t>
            </a:r>
          </a:p>
          <a:p>
            <a:pPr lvl="1" algn="just"/>
            <a:r>
              <a:rPr lang="fr-FR" dirty="0"/>
              <a:t>Peu de temps par consultation </a:t>
            </a:r>
          </a:p>
          <a:p>
            <a:pPr lvl="1" algn="just"/>
            <a:endParaRPr lang="fr-FR" dirty="0"/>
          </a:p>
          <a:p>
            <a:pPr lvl="1" algn="just"/>
            <a:endParaRPr lang="fr-FR" dirty="0"/>
          </a:p>
          <a:p>
            <a:pPr algn="just"/>
            <a:r>
              <a:rPr lang="fr-FR" dirty="0"/>
              <a:t>Prise en charge non optimale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C650077-1BDF-A522-2244-A4FA978B392D}"/>
              </a:ext>
            </a:extLst>
          </p:cNvPr>
          <p:cNvSpPr txBox="1">
            <a:spLocks/>
          </p:cNvSpPr>
          <p:nvPr/>
        </p:nvSpPr>
        <p:spPr>
          <a:xfrm>
            <a:off x="1796903" y="624110"/>
            <a:ext cx="1007966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/>
              <a:t>Prise en compte actuelle </a:t>
            </a:r>
          </a:p>
          <a:p>
            <a:pPr algn="ctr"/>
            <a:r>
              <a:rPr lang="fr-FR" dirty="0"/>
              <a:t>de la qualité de vie</a:t>
            </a:r>
          </a:p>
        </p:txBody>
      </p:sp>
    </p:spTree>
    <p:extLst>
      <p:ext uri="{BB962C8B-B14F-4D97-AF65-F5344CB8AC3E}">
        <p14:creationId xmlns:p14="http://schemas.microsoft.com/office/powerpoint/2010/main" val="367170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17800"/>
            <a:ext cx="8915400" cy="351609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Evaluation qualité de vie des patients et parents indispensable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Ressenti différent :</a:t>
            </a:r>
          </a:p>
          <a:p>
            <a:pPr lvl="1" algn="just"/>
            <a:r>
              <a:rPr lang="fr-FR" dirty="0"/>
              <a:t>Enfant / parents</a:t>
            </a:r>
          </a:p>
          <a:p>
            <a:pPr lvl="1" algn="just"/>
            <a:r>
              <a:rPr lang="fr-FR" dirty="0"/>
              <a:t>Parents entre eux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Difficulté d’évaluer le ressenti des parents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592299F-33CA-458E-156A-4DC1803A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</p:spTree>
    <p:extLst>
      <p:ext uri="{BB962C8B-B14F-4D97-AF65-F5344CB8AC3E}">
        <p14:creationId xmlns:p14="http://schemas.microsoft.com/office/powerpoint/2010/main" val="376834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6FF8A-F4F9-977F-2859-39CE7D01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729023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Questions ouvertes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Questions simples :</a:t>
            </a:r>
          </a:p>
          <a:p>
            <a:pPr lvl="1" algn="just"/>
            <a:r>
              <a:rPr lang="fr-FR" dirty="0"/>
              <a:t>« Qu’est-ce qu’il t’embête le plus ? »</a:t>
            </a:r>
          </a:p>
          <a:p>
            <a:pPr lvl="1" algn="just"/>
            <a:r>
              <a:rPr lang="fr-FR" dirty="0"/>
              <a:t>« Qu’est-ce que tu aimerais pouvoir changer ? »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Laisser un temps de parole</a:t>
            </a:r>
          </a:p>
          <a:p>
            <a:pPr algn="just"/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592299F-33CA-458E-156A-4DC1803A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</p:spTree>
    <p:extLst>
      <p:ext uri="{BB962C8B-B14F-4D97-AF65-F5344CB8AC3E}">
        <p14:creationId xmlns:p14="http://schemas.microsoft.com/office/powerpoint/2010/main" val="309725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BCCD05-1CB8-1AA6-78A5-B5EC7565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11572"/>
            <a:ext cx="8915400" cy="4444408"/>
          </a:xfrm>
        </p:spPr>
        <p:txBody>
          <a:bodyPr>
            <a:normAutofit/>
          </a:bodyPr>
          <a:lstStyle/>
          <a:p>
            <a:r>
              <a:rPr lang="fr-FR" dirty="0"/>
              <a:t>Questionnaire écrit avant la consultation</a:t>
            </a:r>
          </a:p>
          <a:p>
            <a:r>
              <a:rPr lang="fr-FR" dirty="0"/>
              <a:t>A remplir en salle d’attente</a:t>
            </a:r>
          </a:p>
          <a:p>
            <a:r>
              <a:rPr lang="fr-FR" dirty="0"/>
              <a:t>Même jour de la consultation pour ne pas multiplier les moments où l’on parle de la maladie </a:t>
            </a:r>
          </a:p>
          <a:p>
            <a:r>
              <a:rPr lang="fr-FR" dirty="0"/>
              <a:t>Questionnaire pour les parents également (veille de la consultation si nécessaire pour évaluer les 2 parents)</a:t>
            </a:r>
          </a:p>
          <a:p>
            <a:endParaRPr lang="fr-FR" dirty="0"/>
          </a:p>
          <a:p>
            <a:r>
              <a:rPr lang="fr-FR" dirty="0"/>
              <a:t>Axe de discussion pour la consultation</a:t>
            </a:r>
          </a:p>
          <a:p>
            <a:endParaRPr lang="fr-FR" dirty="0"/>
          </a:p>
          <a:p>
            <a:r>
              <a:rPr lang="fr-FR" b="1" dirty="0"/>
              <a:t>Evaluation la plus objective possible de la qualité de vie </a:t>
            </a:r>
          </a:p>
          <a:p>
            <a:r>
              <a:rPr lang="fr-FR" b="1" dirty="0"/>
              <a:t>Comparaison du patient avec lui-même au fil des consultations</a:t>
            </a: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D18AA4-A57D-B5DD-53D1-1F08FA40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</p:spTree>
    <p:extLst>
      <p:ext uri="{BB962C8B-B14F-4D97-AF65-F5344CB8AC3E}">
        <p14:creationId xmlns:p14="http://schemas.microsoft.com/office/powerpoint/2010/main" val="79350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BCCD05-1CB8-1AA6-78A5-B5EC7565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78572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Adapté à l’âge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2-7 ans :</a:t>
            </a:r>
          </a:p>
          <a:p>
            <a:pPr lvl="1" algn="just"/>
            <a:r>
              <a:rPr lang="fr-FR" dirty="0"/>
              <a:t>Alimentation</a:t>
            </a:r>
          </a:p>
          <a:p>
            <a:pPr lvl="1" algn="just"/>
            <a:r>
              <a:rPr lang="fr-FR" dirty="0"/>
              <a:t>Santé physique et traitement</a:t>
            </a:r>
          </a:p>
          <a:p>
            <a:pPr lvl="1" algn="just"/>
            <a:r>
              <a:rPr lang="fr-FR" dirty="0"/>
              <a:t>Isolement social et stress</a:t>
            </a:r>
          </a:p>
          <a:p>
            <a:pPr marL="457200" lvl="1" indent="0" algn="just">
              <a:buNone/>
            </a:pPr>
            <a:endParaRPr lang="fr-FR" dirty="0"/>
          </a:p>
          <a:p>
            <a:pPr algn="just"/>
            <a:r>
              <a:rPr lang="fr-FR" dirty="0"/>
              <a:t>8-17 ans :</a:t>
            </a:r>
          </a:p>
          <a:p>
            <a:pPr lvl="1" algn="just"/>
            <a:r>
              <a:rPr lang="fr-FR" dirty="0"/>
              <a:t>Alimentation</a:t>
            </a:r>
          </a:p>
          <a:p>
            <a:pPr lvl="1" algn="just"/>
            <a:r>
              <a:rPr lang="fr-FR" dirty="0"/>
              <a:t>Relations sociales</a:t>
            </a:r>
          </a:p>
          <a:p>
            <a:pPr lvl="1" algn="just"/>
            <a:r>
              <a:rPr lang="fr-FR" dirty="0"/>
              <a:t>Perception du corps</a:t>
            </a:r>
          </a:p>
          <a:p>
            <a:pPr lvl="1" algn="just"/>
            <a:r>
              <a:rPr lang="fr-FR" dirty="0"/>
              <a:t>Santé et bien être</a:t>
            </a:r>
          </a:p>
          <a:p>
            <a:pPr lvl="1" algn="just"/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D18AA4-A57D-B5DD-53D1-1F08FA40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56" y="624110"/>
            <a:ext cx="9697077" cy="1280890"/>
          </a:xfrm>
        </p:spPr>
        <p:txBody>
          <a:bodyPr/>
          <a:lstStyle/>
          <a:p>
            <a:pPr algn="ctr"/>
            <a:r>
              <a:rPr lang="fr-FR" dirty="0"/>
              <a:t>Comment évaluer la qualité de vie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2221B74-7198-24E1-911E-0C9FA271A548}"/>
              </a:ext>
            </a:extLst>
          </p:cNvPr>
          <p:cNvSpPr txBox="1"/>
          <p:nvPr/>
        </p:nvSpPr>
        <p:spPr>
          <a:xfrm>
            <a:off x="9602788" y="6405699"/>
            <a:ext cx="2987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Dellenmark-Blom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00465928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467</TotalTime>
  <Words>608</Words>
  <Application>Microsoft Office PowerPoint</Application>
  <PresentationFormat>Grand écran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Qualité de vie  dans l’atrésie de l’œsophage :  A quoi ça sert ?  Comment l’évaluer ?</vt:lpstr>
      <vt:lpstr>Impact de l’atrésie de l’œsophage  sur la qualité de vie</vt:lpstr>
      <vt:lpstr>Impact de l’atrésie de l’œsophage  sur la qualité de vie</vt:lpstr>
      <vt:lpstr>Présentation PowerPoint</vt:lpstr>
      <vt:lpstr>Présentation PowerPoint</vt:lpstr>
      <vt:lpstr>Comment évaluer la qualité de vie ?</vt:lpstr>
      <vt:lpstr>Comment évaluer la qualité de vie ?</vt:lpstr>
      <vt:lpstr>Comment évaluer la qualité de vie ?</vt:lpstr>
      <vt:lpstr>Comment évaluer la qualité de vie ?</vt:lpstr>
      <vt:lpstr>Comment évaluer la qualité de vie ?</vt:lpstr>
      <vt:lpstr>Comment évaluer la qualité de vie ?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albert</dc:creator>
  <cp:lastModifiedBy>albert</cp:lastModifiedBy>
  <cp:revision>57</cp:revision>
  <dcterms:created xsi:type="dcterms:W3CDTF">2023-06-11T09:57:44Z</dcterms:created>
  <dcterms:modified xsi:type="dcterms:W3CDTF">2023-06-11T19:42:36Z</dcterms:modified>
</cp:coreProperties>
</file>