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03BD"/>
    <a:srgbClr val="FFCC66"/>
    <a:srgbClr val="99CCFF"/>
    <a:srgbClr val="9999FF"/>
    <a:srgbClr val="FFCCFF"/>
    <a:srgbClr val="00CCFF"/>
    <a:srgbClr val="00CC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126" y="1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27352-F7A0-44A3-9963-99B27BB613B8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86E10-6DE1-4483-8567-C5F18A8A95B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07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40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40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40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40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40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8B300C5A-C12A-4E85-873C-661CE12D1A0F}" type="slidenum">
              <a:rPr lang="en-US" sz="1300"/>
              <a:pPr algn="r"/>
              <a:t>3</a:t>
            </a:fld>
            <a:endParaRPr lang="en-US" sz="13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919588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86E10-6DE1-4483-8567-C5F18A8A95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66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40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40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40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40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40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8B300C5A-C12A-4E85-873C-661CE12D1A0F}" type="slidenum">
              <a:rPr lang="en-US" sz="1300"/>
              <a:pPr algn="r"/>
              <a:t>8</a:t>
            </a:fld>
            <a:endParaRPr lang="en-US" sz="13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638063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40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40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40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40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40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8B300C5A-C12A-4E85-873C-661CE12D1A0F}" type="slidenum">
              <a:rPr lang="en-US" sz="1300"/>
              <a:pPr algn="r"/>
              <a:t>9</a:t>
            </a:fld>
            <a:endParaRPr lang="en-US" sz="13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38937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05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89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79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36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79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97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80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30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80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02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48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E27A6-C583-C84F-A23E-88F898FB923C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56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313699" y="380252"/>
            <a:ext cx="8616799" cy="163262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3800" b="1" dirty="0" smtClean="0">
                <a:solidFill>
                  <a:srgbClr val="1003BD"/>
                </a:solidFill>
                <a:cs typeface="Arial" charset="0"/>
              </a:rPr>
              <a:t>Atrésie de l’œsophage </a:t>
            </a:r>
            <a:br>
              <a:rPr lang="fr-FR" sz="3800" b="1" dirty="0" smtClean="0">
                <a:solidFill>
                  <a:srgbClr val="1003BD"/>
                </a:solidFill>
                <a:cs typeface="Arial" charset="0"/>
              </a:rPr>
            </a:br>
            <a:r>
              <a:rPr lang="fr-FR" sz="3400" b="1" dirty="0" smtClean="0">
                <a:solidFill>
                  <a:srgbClr val="1003BD"/>
                </a:solidFill>
                <a:cs typeface="Arial" charset="0"/>
              </a:rPr>
              <a:t>Article de l’année en Pneumologie Pédiatrique</a:t>
            </a:r>
            <a:endParaRPr lang="fr-FR" sz="3400" b="1" dirty="0">
              <a:solidFill>
                <a:srgbClr val="1003BD"/>
              </a:solidFill>
              <a:latin typeface="+mn-lt"/>
              <a:cs typeface="Arial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1883431" y="2832171"/>
            <a:ext cx="5615545" cy="1667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866" tIns="33338" rIns="67866" bIns="33338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1300" dirty="0" smtClean="0">
                <a:latin typeface="+mn-lt"/>
              </a:rPr>
              <a:t>Service </a:t>
            </a:r>
            <a:r>
              <a:rPr lang="fr-FR" altLang="fr-FR" sz="1300" dirty="0">
                <a:latin typeface="+mn-lt"/>
              </a:rPr>
              <a:t>de pneumologie </a:t>
            </a:r>
            <a:r>
              <a:rPr lang="fr-FR" altLang="fr-FR" sz="1300" dirty="0" smtClean="0">
                <a:latin typeface="+mn-lt"/>
              </a:rPr>
              <a:t>pédiatrique</a:t>
            </a:r>
          </a:p>
          <a:p>
            <a:pPr algn="ctr"/>
            <a:r>
              <a:rPr lang="fr-FR" altLang="fr-FR" sz="1300" dirty="0" smtClean="0">
                <a:latin typeface="+mn-lt"/>
              </a:rPr>
              <a:t>Centre </a:t>
            </a:r>
            <a:r>
              <a:rPr lang="fr-FR" altLang="fr-FR" sz="1300" dirty="0">
                <a:latin typeface="+mn-lt"/>
              </a:rPr>
              <a:t>de Ressources et de Compétences de la </a:t>
            </a:r>
            <a:r>
              <a:rPr lang="fr-FR" altLang="fr-FR" sz="1300" dirty="0" smtClean="0">
                <a:latin typeface="+mn-lt"/>
              </a:rPr>
              <a:t>Mucoviscidose</a:t>
            </a:r>
          </a:p>
          <a:p>
            <a:pPr algn="ctr"/>
            <a:r>
              <a:rPr lang="fr-FR" altLang="fr-FR" sz="1300" dirty="0" smtClean="0">
                <a:latin typeface="+mn-lt"/>
              </a:rPr>
              <a:t>Centre de  Référence des maladies respiratoires rares de l’enfant : </a:t>
            </a:r>
            <a:r>
              <a:rPr lang="fr-FR" altLang="fr-FR" sz="1300" dirty="0" err="1" smtClean="0">
                <a:latin typeface="+mn-lt"/>
              </a:rPr>
              <a:t>RespiRare</a:t>
            </a:r>
            <a:endParaRPr lang="fr-FR" altLang="fr-FR" sz="1300" dirty="0" smtClean="0">
              <a:latin typeface="+mn-lt"/>
            </a:endParaRPr>
          </a:p>
          <a:p>
            <a:pPr algn="ctr"/>
            <a:r>
              <a:rPr lang="fr-FR" altLang="fr-FR" sz="1300" dirty="0">
                <a:latin typeface="+mn-lt"/>
              </a:rPr>
              <a:t>Hôpital </a:t>
            </a:r>
            <a:r>
              <a:rPr lang="fr-FR" altLang="fr-FR" sz="1300" dirty="0" smtClean="0">
                <a:latin typeface="+mn-lt"/>
              </a:rPr>
              <a:t>Trousseau, APHP</a:t>
            </a:r>
            <a:r>
              <a:rPr lang="fr-FR" altLang="fr-FR" sz="1300" dirty="0">
                <a:solidFill>
                  <a:prstClr val="black"/>
                </a:solidFill>
                <a:latin typeface="Calibri"/>
                <a:cs typeface="+mn-cs"/>
              </a:rPr>
              <a:t>/ Sorbonne Université</a:t>
            </a:r>
            <a:r>
              <a:rPr lang="fr-FR" altLang="fr-FR" sz="1300" dirty="0" smtClean="0">
                <a:latin typeface="+mn-lt"/>
              </a:rPr>
              <a:t>, Paris</a:t>
            </a:r>
            <a:endParaRPr lang="fr-FR" altLang="fr-FR" sz="1300" dirty="0">
              <a:latin typeface="+mn-lt"/>
            </a:endParaRPr>
          </a:p>
          <a:p>
            <a:pPr algn="ctr"/>
            <a:r>
              <a:rPr lang="fr-FR" altLang="fr-FR" sz="1300" dirty="0" smtClean="0">
                <a:latin typeface="+mn-lt"/>
              </a:rPr>
              <a:t> </a:t>
            </a:r>
            <a:endParaRPr lang="fr-FR" altLang="fr-FR" sz="1300" dirty="0">
              <a:latin typeface="+mn-lt"/>
            </a:endParaRPr>
          </a:p>
          <a:p>
            <a:pPr algn="ctr"/>
            <a:r>
              <a:rPr lang="fr-FR" altLang="fr-FR" sz="1300" dirty="0">
                <a:latin typeface="+mn-lt"/>
              </a:rPr>
              <a:t>Equipe de recherche « Mucoviscidose : Physiopathologie et </a:t>
            </a:r>
            <a:r>
              <a:rPr lang="fr-FR" altLang="fr-FR" sz="1300" dirty="0" err="1">
                <a:latin typeface="+mn-lt"/>
              </a:rPr>
              <a:t>Phénogénomique</a:t>
            </a:r>
            <a:r>
              <a:rPr lang="fr-FR" altLang="fr-FR" sz="1300" dirty="0">
                <a:latin typeface="+mn-lt"/>
              </a:rPr>
              <a:t> »</a:t>
            </a:r>
          </a:p>
          <a:p>
            <a:pPr algn="ctr"/>
            <a:r>
              <a:rPr lang="fr-FR" altLang="fr-FR" sz="1300" dirty="0">
                <a:latin typeface="+mn-lt"/>
              </a:rPr>
              <a:t>Centre de Recherche Saint Antoine, Inserm U938 / Sorbonne </a:t>
            </a:r>
            <a:r>
              <a:rPr lang="fr-FR" altLang="fr-FR" sz="1300" dirty="0" smtClean="0">
                <a:latin typeface="+mn-lt"/>
              </a:rPr>
              <a:t>Université, </a:t>
            </a:r>
            <a:r>
              <a:rPr lang="fr-FR" altLang="fr-FR" sz="1300" dirty="0">
                <a:latin typeface="+mn-lt"/>
              </a:rPr>
              <a:t>Paris</a:t>
            </a:r>
          </a:p>
          <a:p>
            <a:pPr algn="ctr"/>
            <a:endParaRPr lang="fr-FR" altLang="fr-FR" sz="1300" dirty="0">
              <a:latin typeface="+mn-lt"/>
            </a:endParaRP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2650915" y="2253526"/>
            <a:ext cx="4080581" cy="432504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sz="2200" b="1" dirty="0">
                <a:solidFill>
                  <a:schemeClr val="tx1"/>
                </a:solidFill>
                <a:cs typeface="Arial" panose="020B0604020202020204" pitchFamily="34" charset="0"/>
              </a:rPr>
              <a:t>Harriet Corvol</a:t>
            </a:r>
            <a:endParaRPr lang="fr-FR" altLang="fr-FR" sz="2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ED061A07-B17E-4E29-A74C-389BB5583ECC}"/>
              </a:ext>
            </a:extLst>
          </p:cNvPr>
          <p:cNvGrpSpPr/>
          <p:nvPr/>
        </p:nvGrpSpPr>
        <p:grpSpPr>
          <a:xfrm>
            <a:off x="1285017" y="4523348"/>
            <a:ext cx="6635355" cy="544814"/>
            <a:chOff x="231302" y="5701336"/>
            <a:chExt cx="8847140" cy="726418"/>
          </a:xfrm>
        </p:grpSpPr>
        <p:pic>
          <p:nvPicPr>
            <p:cNvPr id="22" name="Picture 10" descr="http://www.ensembleausommet.fr/wp-content/uploads/2012/05/LogoVaincre1.gif">
              <a:extLst>
                <a:ext uri="{FF2B5EF4-FFF2-40B4-BE49-F238E27FC236}">
                  <a16:creationId xmlns:a16="http://schemas.microsoft.com/office/drawing/2014/main" id="{7A02EF8B-68D8-4BCE-AF60-F3DFE88C25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28384" y="5714011"/>
              <a:ext cx="1050058" cy="70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10" descr="http://www.fr.european-lung-foundation.org/uploads/Image/42/WEB_CHEMIN_1199_1168357168.jpg">
              <a:extLst>
                <a:ext uri="{FF2B5EF4-FFF2-40B4-BE49-F238E27FC236}">
                  <a16:creationId xmlns:a16="http://schemas.microsoft.com/office/drawing/2014/main" id="{83764E89-D2CA-41E9-BA78-1574B7C0D2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10937" y="5701336"/>
              <a:ext cx="989455" cy="726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2" descr="http://leblogdedavidbourgeois.hautetfort.com/images/thumb_logo_aicm.jpg">
              <a:extLst>
                <a:ext uri="{FF2B5EF4-FFF2-40B4-BE49-F238E27FC236}">
                  <a16:creationId xmlns:a16="http://schemas.microsoft.com/office/drawing/2014/main" id="{1C1CE627-C01C-4E46-8EDD-C012B9C5AA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64088" y="5798500"/>
              <a:ext cx="633739" cy="532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2" descr="Résultat de recherche d'images pour &quot;sorbonne université logo&quot;">
              <a:extLst>
                <a:ext uri="{FF2B5EF4-FFF2-40B4-BE49-F238E27FC236}">
                  <a16:creationId xmlns:a16="http://schemas.microsoft.com/office/drawing/2014/main" id="{3834FEA8-735C-4355-9102-7411F57336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2009" y="5766987"/>
              <a:ext cx="1363807" cy="595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6" descr="Résultat de recherche d'images pour &quot;centre de recherche saint antoine logo&quot;">
              <a:extLst>
                <a:ext uri="{FF2B5EF4-FFF2-40B4-BE49-F238E27FC236}">
                  <a16:creationId xmlns:a16="http://schemas.microsoft.com/office/drawing/2014/main" id="{6CFFB123-8458-4240-BDBF-ECD221DEE0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302" y="5768714"/>
              <a:ext cx="1244354" cy="5916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8" descr="Résultat de recherche d'images pour &quot;aphp trousseau  logo&quot;">
              <a:extLst>
                <a:ext uri="{FF2B5EF4-FFF2-40B4-BE49-F238E27FC236}">
                  <a16:creationId xmlns:a16="http://schemas.microsoft.com/office/drawing/2014/main" id="{49F34787-366E-4293-9903-05FF1B239F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2125" y="5712621"/>
              <a:ext cx="1115819" cy="703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10" descr="Résultat de recherche d'images pour &quot;insem logo&quot;">
              <a:extLst>
                <a:ext uri="{FF2B5EF4-FFF2-40B4-BE49-F238E27FC236}">
                  <a16:creationId xmlns:a16="http://schemas.microsoft.com/office/drawing/2014/main" id="{2DE3D4E2-CE71-4CB9-AAE3-49FFABD479A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796" b="28740"/>
            <a:stretch/>
          </p:blipFill>
          <p:spPr bwMode="auto">
            <a:xfrm>
              <a:off x="4108598" y="5777767"/>
              <a:ext cx="1183482" cy="573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Image 28">
              <a:extLst>
                <a:ext uri="{FF2B5EF4-FFF2-40B4-BE49-F238E27FC236}">
                  <a16:creationId xmlns:a16="http://schemas.microsoft.com/office/drawing/2014/main" id="{E09A6C01-6884-48BC-881F-17AC0EE9A04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54" t="19542" r="18427" b="19210"/>
            <a:stretch/>
          </p:blipFill>
          <p:spPr>
            <a:xfrm>
              <a:off x="6065511" y="5763690"/>
              <a:ext cx="1098777" cy="6017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762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75" y="905647"/>
            <a:ext cx="7524843" cy="3520440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5182" y="132638"/>
            <a:ext cx="862252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fr-FR" sz="2300" b="1" dirty="0" smtClean="0">
                <a:solidFill>
                  <a:srgbClr val="1003BD"/>
                </a:solidFill>
                <a:latin typeface="+mn-lt"/>
              </a:rPr>
              <a:t>Comparaison Groupe AO / cohorte de référence</a:t>
            </a:r>
            <a:endParaRPr lang="fr-FR" sz="2300" b="1" dirty="0">
              <a:solidFill>
                <a:srgbClr val="1003BD"/>
              </a:solidFill>
              <a:latin typeface="+mn-lt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103275" y="2587905"/>
            <a:ext cx="8537450" cy="307777"/>
            <a:chOff x="1112874" y="1712409"/>
            <a:chExt cx="8537450" cy="307777"/>
          </a:xfrm>
        </p:grpSpPr>
        <p:sp>
          <p:nvSpPr>
            <p:cNvPr id="6" name="Rectangle 5"/>
            <p:cNvSpPr/>
            <p:nvPr/>
          </p:nvSpPr>
          <p:spPr>
            <a:xfrm>
              <a:off x="1112874" y="1765005"/>
              <a:ext cx="6269172" cy="255181"/>
            </a:xfrm>
            <a:prstGeom prst="rect">
              <a:avLst/>
            </a:prstGeom>
            <a:noFill/>
            <a:ln w="28575">
              <a:solidFill>
                <a:srgbClr val="1003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7523811" y="1712409"/>
              <a:ext cx="21265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>
                  <a:solidFill>
                    <a:srgbClr val="1003BD"/>
                  </a:solidFill>
                </a:rPr>
                <a:t>Patients AO moins actifs</a:t>
              </a:r>
              <a:endParaRPr lang="fr-FR" sz="1400" b="1" dirty="0">
                <a:solidFill>
                  <a:srgbClr val="1003BD"/>
                </a:solidFill>
              </a:endParaRP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103275" y="3172587"/>
            <a:ext cx="8537450" cy="307777"/>
            <a:chOff x="1112874" y="1712409"/>
            <a:chExt cx="8537450" cy="307777"/>
          </a:xfrm>
        </p:grpSpPr>
        <p:sp>
          <p:nvSpPr>
            <p:cNvPr id="9" name="Rectangle 8"/>
            <p:cNvSpPr/>
            <p:nvPr/>
          </p:nvSpPr>
          <p:spPr>
            <a:xfrm>
              <a:off x="1112874" y="1765005"/>
              <a:ext cx="6269172" cy="255181"/>
            </a:xfrm>
            <a:prstGeom prst="rect">
              <a:avLst/>
            </a:prstGeom>
            <a:noFill/>
            <a:ln w="28575">
              <a:solidFill>
                <a:srgbClr val="1003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7523811" y="1712409"/>
              <a:ext cx="21265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>
                  <a:solidFill>
                    <a:srgbClr val="1003BD"/>
                  </a:solidFill>
                </a:rPr>
                <a:t>En particulier les filles</a:t>
              </a:r>
              <a:endParaRPr lang="fr-FR" sz="1400" b="1" dirty="0">
                <a:solidFill>
                  <a:srgbClr val="1003B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077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5182" y="132638"/>
            <a:ext cx="862252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fr-FR" sz="2300" b="1" dirty="0" smtClean="0">
                <a:solidFill>
                  <a:srgbClr val="1003BD"/>
                </a:solidFill>
                <a:latin typeface="+mn-lt"/>
              </a:rPr>
              <a:t>Comparaison Groupe AO / cohorte de référence</a:t>
            </a:r>
            <a:endParaRPr lang="fr-FR" sz="2300" b="1" dirty="0">
              <a:solidFill>
                <a:srgbClr val="1003BD"/>
              </a:solidFill>
              <a:latin typeface="+mn-lt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449" y="544346"/>
            <a:ext cx="5441795" cy="331748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73697" y="3973561"/>
            <a:ext cx="81854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 smtClean="0">
                <a:solidFill>
                  <a:srgbClr val="FF0000"/>
                </a:solidFill>
              </a:rPr>
              <a:t>Au total </a:t>
            </a:r>
            <a:r>
              <a:rPr lang="fr-FR" sz="1600" b="1" dirty="0" smtClean="0">
                <a:solidFill>
                  <a:srgbClr val="FF0000"/>
                </a:solidFill>
              </a:rPr>
              <a:t>: </a:t>
            </a:r>
            <a:r>
              <a:rPr lang="fr-FR" sz="1600" b="1" dirty="0" smtClean="0">
                <a:solidFill>
                  <a:srgbClr val="1003BD"/>
                </a:solidFill>
              </a:rPr>
              <a:t>Les patients avec AO </a:t>
            </a:r>
            <a:endParaRPr lang="fr-FR" sz="1600" b="1" dirty="0">
              <a:solidFill>
                <a:srgbClr val="1003BD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1600" b="1" dirty="0">
                <a:solidFill>
                  <a:srgbClr val="1003BD"/>
                </a:solidFill>
              </a:rPr>
              <a:t>M</a:t>
            </a:r>
            <a:r>
              <a:rPr lang="fr-FR" sz="1600" b="1" dirty="0" smtClean="0">
                <a:solidFill>
                  <a:srgbClr val="1003BD"/>
                </a:solidFill>
              </a:rPr>
              <a:t>oins d’activité physique</a:t>
            </a:r>
          </a:p>
          <a:p>
            <a:pPr marL="285750" indent="-285750">
              <a:buFontTx/>
              <a:buChar char="-"/>
            </a:pPr>
            <a:r>
              <a:rPr lang="fr-FR" sz="1600" b="1" dirty="0" smtClean="0">
                <a:solidFill>
                  <a:srgbClr val="1003BD"/>
                </a:solidFill>
              </a:rPr>
              <a:t>Activité physique moins intense</a:t>
            </a:r>
          </a:p>
          <a:p>
            <a:pPr marL="285750" indent="-285750">
              <a:buFontTx/>
              <a:buChar char="-"/>
            </a:pPr>
            <a:r>
              <a:rPr lang="fr-FR" sz="1600" b="1" dirty="0" smtClean="0">
                <a:solidFill>
                  <a:srgbClr val="1003BD"/>
                </a:solidFill>
              </a:rPr>
              <a:t>Moins impliqués dans les compétitions sportives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53479" y="1942401"/>
            <a:ext cx="2657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>
                <a:solidFill>
                  <a:srgbClr val="1003BD"/>
                </a:solidFill>
              </a:rPr>
              <a:t>Pic d’activité physique entre </a:t>
            </a:r>
          </a:p>
          <a:p>
            <a:r>
              <a:rPr lang="fr-FR" sz="1600" b="1" dirty="0" smtClean="0">
                <a:solidFill>
                  <a:srgbClr val="1003BD"/>
                </a:solidFill>
              </a:rPr>
              <a:t>- 7-10 ans pour les AO</a:t>
            </a:r>
          </a:p>
          <a:p>
            <a:r>
              <a:rPr lang="fr-FR" sz="1600" b="1" dirty="0" smtClean="0">
                <a:solidFill>
                  <a:srgbClr val="1003BD"/>
                </a:solidFill>
              </a:rPr>
              <a:t>- 11-13 ans pour les témoins </a:t>
            </a:r>
            <a:endParaRPr lang="fr-FR" sz="1600" b="1" dirty="0">
              <a:solidFill>
                <a:srgbClr val="1003BD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37315" y="1148577"/>
            <a:ext cx="25735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>
                <a:solidFill>
                  <a:srgbClr val="1003BD"/>
                </a:solidFill>
              </a:rPr>
              <a:t>Plus d’activité physique chez les témoins (en gris)</a:t>
            </a:r>
            <a:endParaRPr lang="fr-FR" sz="1600" b="1" dirty="0">
              <a:solidFill>
                <a:srgbClr val="1003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42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27" y="329566"/>
            <a:ext cx="8073483" cy="241981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71925" y="4142488"/>
            <a:ext cx="3493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solidFill>
                  <a:srgbClr val="1003BD"/>
                </a:solidFill>
                <a:latin typeface="BlinkMacSystemFont"/>
              </a:rPr>
              <a:t>Pediatr</a:t>
            </a:r>
            <a:r>
              <a:rPr lang="fr-FR" dirty="0">
                <a:solidFill>
                  <a:srgbClr val="1003BD"/>
                </a:solidFill>
                <a:latin typeface="BlinkMacSystemFont"/>
              </a:rPr>
              <a:t> Infect Dis J. 2023 </a:t>
            </a:r>
            <a:r>
              <a:rPr lang="fr-FR" dirty="0" err="1">
                <a:solidFill>
                  <a:srgbClr val="1003BD"/>
                </a:solidFill>
                <a:latin typeface="BlinkMacSystemFont"/>
              </a:rPr>
              <a:t>Apr</a:t>
            </a:r>
            <a:r>
              <a:rPr lang="fr-FR" dirty="0">
                <a:solidFill>
                  <a:srgbClr val="1003BD"/>
                </a:solidFill>
                <a:latin typeface="BlinkMacSystemFont"/>
              </a:rPr>
              <a:t> 24</a:t>
            </a:r>
            <a:endParaRPr lang="fr-FR" dirty="0">
              <a:solidFill>
                <a:srgbClr val="1003BD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33869" y="2952187"/>
            <a:ext cx="53694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BlinkMacSystemFont"/>
              </a:rPr>
              <a:t>Wilhelmina Children's </a:t>
            </a:r>
            <a:r>
              <a:rPr lang="en-US" dirty="0" smtClean="0">
                <a:solidFill>
                  <a:srgbClr val="FF0000"/>
                </a:solidFill>
                <a:latin typeface="BlinkMacSystemFont"/>
              </a:rPr>
              <a:t>Hospital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BlinkMacSystemFont"/>
              </a:rPr>
              <a:t>University </a:t>
            </a:r>
            <a:r>
              <a:rPr lang="en-US" dirty="0">
                <a:solidFill>
                  <a:srgbClr val="FF0000"/>
                </a:solidFill>
                <a:latin typeface="BlinkMacSystemFont"/>
              </a:rPr>
              <a:t>Medical Center </a:t>
            </a:r>
            <a:r>
              <a:rPr lang="en-US" dirty="0" smtClean="0">
                <a:solidFill>
                  <a:srgbClr val="FF0000"/>
                </a:solidFill>
                <a:latin typeface="BlinkMacSystemFont"/>
              </a:rPr>
              <a:t>Utrecht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BlinkMacSystemFont"/>
              </a:rPr>
              <a:t>Utrecht</a:t>
            </a:r>
            <a:r>
              <a:rPr lang="en-US" dirty="0">
                <a:solidFill>
                  <a:srgbClr val="FF0000"/>
                </a:solidFill>
                <a:latin typeface="BlinkMacSystemFont"/>
              </a:rPr>
              <a:t>, The </a:t>
            </a:r>
            <a:r>
              <a:rPr lang="en-US" dirty="0" smtClean="0">
                <a:solidFill>
                  <a:srgbClr val="FF0000"/>
                </a:solidFill>
                <a:latin typeface="BlinkMacSystemFont"/>
              </a:rPr>
              <a:t>Netherlands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79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9297" y="932079"/>
            <a:ext cx="838066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sz="1600" b="1" dirty="0" smtClean="0">
                <a:latin typeface="+mn-lt"/>
              </a:rPr>
              <a:t>Etude </a:t>
            </a:r>
            <a:r>
              <a:rPr lang="fr-FR" sz="1600" b="1" dirty="0" err="1" smtClean="0">
                <a:latin typeface="+mn-lt"/>
              </a:rPr>
              <a:t>monocentrique</a:t>
            </a:r>
            <a:r>
              <a:rPr lang="fr-FR" sz="1600" b="1" dirty="0" smtClean="0">
                <a:latin typeface="+mn-lt"/>
              </a:rPr>
              <a:t> rétrospective sur 5 ans (2015-2020)</a:t>
            </a:r>
          </a:p>
          <a:p>
            <a:pPr eaLnBrk="1" hangingPunct="1"/>
            <a:r>
              <a:rPr lang="fr-FR" sz="1600" b="1" dirty="0" smtClean="0">
                <a:latin typeface="+mn-lt"/>
              </a:rPr>
              <a:t>Inclusion de tous les patients avec AO ayant eu une fibroscopie avec LBA </a:t>
            </a:r>
            <a:r>
              <a:rPr lang="fr-FR" sz="1600" b="1" dirty="0" smtClean="0">
                <a:latin typeface="+mn-lt"/>
              </a:rPr>
              <a:t>lors d’une intervention chirurgicale (initiale ou reprise)</a:t>
            </a:r>
          </a:p>
          <a:p>
            <a:pPr eaLnBrk="1" hangingPunct="1"/>
            <a:endParaRPr lang="fr-FR" sz="1600" b="1" dirty="0" smtClean="0">
              <a:latin typeface="+mn-lt"/>
            </a:endParaRPr>
          </a:p>
          <a:p>
            <a:pPr eaLnBrk="1" hangingPunct="1"/>
            <a:r>
              <a:rPr lang="fr-FR" sz="1600" b="1" dirty="0" smtClean="0">
                <a:latin typeface="+mn-lt"/>
              </a:rPr>
              <a:t>Inclusion de 68 enfants / </a:t>
            </a:r>
            <a:r>
              <a:rPr lang="fr-FR" sz="1600" b="1" dirty="0" smtClean="0">
                <a:latin typeface="+mn-lt"/>
              </a:rPr>
              <a:t>12 exclusions </a:t>
            </a:r>
            <a:r>
              <a:rPr lang="fr-FR" sz="1600" dirty="0" smtClean="0">
                <a:latin typeface="+mn-lt"/>
              </a:rPr>
              <a:t>(données manquantes et/ou intubation &gt; 20h et/ou refus)</a:t>
            </a:r>
          </a:p>
          <a:p>
            <a:pPr eaLnBrk="1" hangingPunct="1"/>
            <a:endParaRPr lang="fr-FR" sz="1600" b="1" dirty="0">
              <a:latin typeface="+mn-lt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rgbClr val="FF0000"/>
                </a:solidFill>
                <a:latin typeface="+mn-lt"/>
              </a:rPr>
              <a:t>56 enfants inclus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rgbClr val="1003BD"/>
                </a:solidFill>
                <a:latin typeface="+mn-lt"/>
              </a:rPr>
              <a:t>Age au moment de la </a:t>
            </a:r>
            <a:r>
              <a:rPr lang="fr-FR" sz="1600" b="1" dirty="0" err="1" smtClean="0">
                <a:solidFill>
                  <a:srgbClr val="1003BD"/>
                </a:solidFill>
                <a:latin typeface="+mn-lt"/>
              </a:rPr>
              <a:t>fibro</a:t>
            </a:r>
            <a:r>
              <a:rPr lang="fr-FR" sz="1600" b="1" dirty="0" smtClean="0">
                <a:solidFill>
                  <a:srgbClr val="1003BD"/>
                </a:solidFill>
                <a:latin typeface="+mn-lt"/>
              </a:rPr>
              <a:t> : 1,1 an [0-17 ans]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rgbClr val="1003BD"/>
                </a:solidFill>
                <a:latin typeface="+mn-lt"/>
              </a:rPr>
              <a:t>61% (n=34) garçons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rgbClr val="1003BD"/>
                </a:solidFill>
                <a:latin typeface="+mn-lt"/>
              </a:rPr>
              <a:t>48% (n=27) nés prématurément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rgbClr val="1003BD"/>
                </a:solidFill>
                <a:latin typeface="+mn-lt"/>
              </a:rPr>
              <a:t>84% (n=47) AO de type III (C)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rgbClr val="1003BD"/>
                </a:solidFill>
                <a:latin typeface="+mn-lt"/>
              </a:rPr>
              <a:t>68% (n=38) anomalie associée, dont </a:t>
            </a: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rgbClr val="1003BD"/>
                </a:solidFill>
                <a:latin typeface="+mn-lt"/>
              </a:rPr>
              <a:t>45% (n=25) anomalie cardiaque</a:t>
            </a: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rgbClr val="1003BD"/>
                </a:solidFill>
                <a:latin typeface="+mn-lt"/>
              </a:rPr>
              <a:t>35% (n=20) anomalie </a:t>
            </a:r>
            <a:r>
              <a:rPr lang="fr-FR" sz="1400" dirty="0" err="1" smtClean="0">
                <a:solidFill>
                  <a:srgbClr val="1003BD"/>
                </a:solidFill>
                <a:latin typeface="+mn-lt"/>
              </a:rPr>
              <a:t>musculosquelettique</a:t>
            </a:r>
            <a:endParaRPr lang="fr-FR" sz="1400" dirty="0" smtClean="0">
              <a:solidFill>
                <a:srgbClr val="1003BD"/>
              </a:solidFill>
              <a:latin typeface="+mn-lt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rgbClr val="1003BD"/>
                </a:solidFill>
                <a:latin typeface="+mn-lt"/>
              </a:rPr>
              <a:t>16% (n=9) : fistule récidivante 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rgbClr val="1003BD"/>
                </a:solidFill>
                <a:latin typeface="+mn-lt"/>
              </a:rPr>
              <a:t>90 LBA réalisés chez les 56 patients</a:t>
            </a:r>
            <a:endParaRPr lang="fr-FR" sz="1600" b="1" dirty="0">
              <a:solidFill>
                <a:srgbClr val="1003BD"/>
              </a:solidFill>
              <a:latin typeface="+mn-lt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6768" y="132638"/>
            <a:ext cx="905723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fr-FR" sz="2300" b="1" dirty="0" smtClean="0">
                <a:solidFill>
                  <a:srgbClr val="1003BD"/>
                </a:solidFill>
                <a:latin typeface="+mn-lt"/>
              </a:rPr>
              <a:t>Evaluer la prévalence des infections bactériennes des voies respiratoires inférieures chez les enfants avec atrésie de l’œsophage (AO) </a:t>
            </a:r>
            <a:endParaRPr lang="fr-FR" sz="2300" b="1" dirty="0">
              <a:solidFill>
                <a:srgbClr val="1003B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554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090" y="449517"/>
            <a:ext cx="4683512" cy="419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19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29" y="712515"/>
            <a:ext cx="6516116" cy="3729349"/>
          </a:xfrm>
          <a:prstGeom prst="rect">
            <a:avLst/>
          </a:prstGeom>
        </p:spPr>
      </p:pic>
      <p:grpSp>
        <p:nvGrpSpPr>
          <p:cNvPr id="7" name="Groupe 6"/>
          <p:cNvGrpSpPr/>
          <p:nvPr/>
        </p:nvGrpSpPr>
        <p:grpSpPr>
          <a:xfrm>
            <a:off x="892617" y="1786919"/>
            <a:ext cx="7910624" cy="307777"/>
            <a:chOff x="1112874" y="1733674"/>
            <a:chExt cx="7910624" cy="307777"/>
          </a:xfrm>
        </p:grpSpPr>
        <p:sp>
          <p:nvSpPr>
            <p:cNvPr id="4" name="Rectangle 3"/>
            <p:cNvSpPr/>
            <p:nvPr/>
          </p:nvSpPr>
          <p:spPr>
            <a:xfrm>
              <a:off x="1112874" y="1765005"/>
              <a:ext cx="5599814" cy="255181"/>
            </a:xfrm>
            <a:prstGeom prst="rect">
              <a:avLst/>
            </a:prstGeom>
            <a:noFill/>
            <a:ln w="28575">
              <a:solidFill>
                <a:srgbClr val="1003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6896985" y="1733674"/>
              <a:ext cx="21265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>
                  <a:solidFill>
                    <a:srgbClr val="1003BD"/>
                  </a:solidFill>
                </a:rPr>
                <a:t>80% de </a:t>
              </a:r>
              <a:r>
                <a:rPr lang="fr-FR" sz="1400" b="1" dirty="0" err="1" smtClean="0">
                  <a:solidFill>
                    <a:srgbClr val="1003BD"/>
                  </a:solidFill>
                </a:rPr>
                <a:t>trachéomalacies</a:t>
              </a:r>
              <a:endParaRPr lang="fr-FR" sz="1400" b="1" dirty="0">
                <a:solidFill>
                  <a:srgbClr val="1003BD"/>
                </a:solidFill>
              </a:endParaRPr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892617" y="2208677"/>
            <a:ext cx="7910624" cy="307777"/>
            <a:chOff x="1112874" y="2155432"/>
            <a:chExt cx="7910624" cy="307777"/>
          </a:xfrm>
        </p:grpSpPr>
        <p:sp>
          <p:nvSpPr>
            <p:cNvPr id="5" name="Rectangle 4"/>
            <p:cNvSpPr/>
            <p:nvPr/>
          </p:nvSpPr>
          <p:spPr>
            <a:xfrm>
              <a:off x="1112874" y="2208028"/>
              <a:ext cx="5656521" cy="25518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6896985" y="2155432"/>
              <a:ext cx="21265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>
                  <a:solidFill>
                    <a:srgbClr val="FF0000"/>
                  </a:solidFill>
                </a:rPr>
                <a:t>≥1 infection chez 71%</a:t>
              </a:r>
              <a:endParaRPr lang="fr-FR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6783519" y="2624461"/>
            <a:ext cx="22203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1003BD"/>
                </a:solidFill>
              </a:rPr>
              <a:t>Fistule récidivante associée au risque d’infection (p=0,04) </a:t>
            </a:r>
          </a:p>
        </p:txBody>
      </p:sp>
    </p:spTree>
    <p:extLst>
      <p:ext uri="{BB962C8B-B14F-4D97-AF65-F5344CB8AC3E}">
        <p14:creationId xmlns:p14="http://schemas.microsoft.com/office/powerpoint/2010/main" val="113440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004" y="230536"/>
            <a:ext cx="6815510" cy="343299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75032" y="689382"/>
            <a:ext cx="375684" cy="14247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340409" y="664573"/>
            <a:ext cx="375684" cy="14247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64715" y="3988066"/>
            <a:ext cx="81854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 smtClean="0">
                <a:solidFill>
                  <a:srgbClr val="1003BD"/>
                </a:solidFill>
              </a:rPr>
              <a:t>Au total </a:t>
            </a:r>
            <a:r>
              <a:rPr lang="fr-FR" b="1" dirty="0" smtClean="0">
                <a:solidFill>
                  <a:srgbClr val="1003BD"/>
                </a:solidFill>
              </a:rPr>
              <a:t>: Prévalence </a:t>
            </a:r>
            <a:r>
              <a:rPr lang="fr-FR" b="1" dirty="0">
                <a:solidFill>
                  <a:srgbClr val="1003BD"/>
                </a:solidFill>
              </a:rPr>
              <a:t>élevée d’infection des voies </a:t>
            </a:r>
            <a:r>
              <a:rPr lang="fr-FR" b="1" dirty="0" smtClean="0">
                <a:solidFill>
                  <a:srgbClr val="1003BD"/>
                </a:solidFill>
              </a:rPr>
              <a:t>respiratoires </a:t>
            </a:r>
            <a:r>
              <a:rPr lang="fr-FR" b="1" dirty="0">
                <a:solidFill>
                  <a:srgbClr val="1003BD"/>
                </a:solidFill>
              </a:rPr>
              <a:t>basses chez les enfants avec </a:t>
            </a:r>
            <a:r>
              <a:rPr lang="fr-FR" b="1" dirty="0" smtClean="0">
                <a:solidFill>
                  <a:srgbClr val="1003BD"/>
                </a:solidFill>
              </a:rPr>
              <a:t>AO. </a:t>
            </a:r>
            <a:r>
              <a:rPr lang="fr-FR" b="1" dirty="0" smtClean="0">
                <a:solidFill>
                  <a:srgbClr val="FF0000"/>
                </a:solidFill>
              </a:rPr>
              <a:t>A dépister +++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28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34174" y="3688261"/>
            <a:ext cx="4429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solidFill>
                  <a:srgbClr val="1003BD"/>
                </a:solidFill>
                <a:latin typeface="BlinkMacSystemFont"/>
              </a:rPr>
              <a:t>Eur</a:t>
            </a:r>
            <a:r>
              <a:rPr lang="fr-FR" dirty="0" smtClean="0">
                <a:solidFill>
                  <a:srgbClr val="1003BD"/>
                </a:solidFill>
                <a:latin typeface="BlinkMacSystemFont"/>
              </a:rPr>
              <a:t> J </a:t>
            </a:r>
            <a:r>
              <a:rPr lang="fr-FR" dirty="0" err="1" smtClean="0">
                <a:solidFill>
                  <a:srgbClr val="1003BD"/>
                </a:solidFill>
                <a:latin typeface="BlinkMacSystemFont"/>
              </a:rPr>
              <a:t>Pediatr</a:t>
            </a:r>
            <a:r>
              <a:rPr lang="fr-FR" dirty="0">
                <a:solidFill>
                  <a:srgbClr val="1003BD"/>
                </a:solidFill>
                <a:latin typeface="BlinkMacSystemFont"/>
              </a:rPr>
              <a:t> 2023 Jun;182(6):2655-2663</a:t>
            </a:r>
            <a:endParaRPr lang="fr-FR" dirty="0">
              <a:solidFill>
                <a:srgbClr val="1003BD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33869" y="3099918"/>
            <a:ext cx="53694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BlinkMacSystemFont"/>
              </a:rPr>
              <a:t>Allemagne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t="36505"/>
          <a:stretch/>
        </p:blipFill>
        <p:spPr>
          <a:xfrm>
            <a:off x="567205" y="626075"/>
            <a:ext cx="8028878" cy="200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48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76110" y="2658843"/>
            <a:ext cx="838066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sz="1600" b="1" dirty="0" smtClean="0">
                <a:latin typeface="+mn-lt"/>
              </a:rPr>
              <a:t>Etude multicentrique : questionnaires</a:t>
            </a:r>
          </a:p>
          <a:p>
            <a:pPr eaLnBrk="1" hangingPunct="1"/>
            <a:r>
              <a:rPr lang="fr-FR" sz="1600" dirty="0" smtClean="0">
                <a:latin typeface="+mn-lt"/>
              </a:rPr>
              <a:t>251 familles avec enfant AO (4-17 ans) contactées entre 2021-2022</a:t>
            </a:r>
          </a:p>
          <a:p>
            <a:pPr eaLnBrk="1" hangingPunct="1"/>
            <a:r>
              <a:rPr lang="fr-FR" sz="1600" dirty="0" smtClean="0">
                <a:latin typeface="+mn-lt"/>
              </a:rPr>
              <a:t>Comparaison avec un groupe de référence national d’analyse de l’activité physique </a:t>
            </a:r>
            <a:r>
              <a:rPr lang="fr-FR" sz="1600" dirty="0" smtClean="0">
                <a:latin typeface="+mn-lt"/>
              </a:rPr>
              <a:t>chez les enfants </a:t>
            </a:r>
            <a:r>
              <a:rPr lang="fr-FR" sz="1600" dirty="0">
                <a:latin typeface="+mn-lt"/>
              </a:rPr>
              <a:t>et adolescents </a:t>
            </a:r>
            <a:r>
              <a:rPr lang="fr-FR" sz="1600" dirty="0" smtClean="0">
                <a:latin typeface="+mn-lt"/>
              </a:rPr>
              <a:t>en Allemagne (</a:t>
            </a:r>
            <a:r>
              <a:rPr lang="fr-FR" sz="1600" dirty="0" err="1" smtClean="0">
                <a:latin typeface="+mn-lt"/>
              </a:rPr>
              <a:t>Motorik-Modul</a:t>
            </a:r>
            <a:r>
              <a:rPr lang="fr-FR" sz="1600" dirty="0" smtClean="0">
                <a:latin typeface="+mn-lt"/>
              </a:rPr>
              <a:t> Longitudinal </a:t>
            </a:r>
            <a:r>
              <a:rPr lang="pt-BR" sz="1600" dirty="0" smtClean="0">
                <a:latin typeface="+mn-lt"/>
              </a:rPr>
              <a:t>Study </a:t>
            </a:r>
            <a:r>
              <a:rPr lang="pt-BR" sz="1600" dirty="0">
                <a:latin typeface="+mn-lt"/>
              </a:rPr>
              <a:t>(MoMo, 2009–2021, </a:t>
            </a:r>
            <a:r>
              <a:rPr lang="pt-BR" sz="1600" i="1" dirty="0">
                <a:latin typeface="+mn-lt"/>
              </a:rPr>
              <a:t>n </a:t>
            </a:r>
            <a:r>
              <a:rPr lang="pt-BR" sz="1600" dirty="0">
                <a:latin typeface="+mn-lt"/>
              </a:rPr>
              <a:t>= 6233</a:t>
            </a:r>
            <a:r>
              <a:rPr lang="pt-BR" sz="1600" dirty="0" smtClean="0">
                <a:latin typeface="STIX-Regular"/>
              </a:rPr>
              <a:t>)</a:t>
            </a:r>
          </a:p>
          <a:p>
            <a:pPr eaLnBrk="1" hangingPunct="1"/>
            <a:endParaRPr lang="fr-FR" sz="1600" b="1" dirty="0" smtClean="0">
              <a:latin typeface="+mn-lt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rgbClr val="1003BD"/>
                </a:solidFill>
                <a:latin typeface="+mn-lt"/>
              </a:rPr>
              <a:t>Réponse de 104 patients et 520 témoins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55182" y="132638"/>
            <a:ext cx="862252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fr-FR" sz="2300" b="1" dirty="0" smtClean="0">
                <a:solidFill>
                  <a:srgbClr val="1003BD"/>
                </a:solidFill>
                <a:latin typeface="+mn-lt"/>
              </a:rPr>
              <a:t>Comparer le niveau d’activité physique chez des enfants et adolescents avec et sans AO</a:t>
            </a:r>
            <a:endParaRPr lang="fr-FR" sz="2300" b="1" dirty="0">
              <a:solidFill>
                <a:srgbClr val="1003BD"/>
              </a:solidFill>
              <a:latin typeface="+mn-lt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76110" y="1463419"/>
            <a:ext cx="838066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sz="1600" b="1" dirty="0" smtClean="0">
                <a:solidFill>
                  <a:srgbClr val="FF0000"/>
                </a:solidFill>
                <a:latin typeface="+mn-lt"/>
              </a:rPr>
              <a:t>Recommandations internationales (OMS) </a:t>
            </a:r>
            <a:r>
              <a:rPr lang="fr-FR" sz="1600" b="1" dirty="0">
                <a:latin typeface="+mn-lt"/>
              </a:rPr>
              <a:t>: </a:t>
            </a:r>
            <a:r>
              <a:rPr lang="fr-FR" sz="1600" b="1" dirty="0" smtClean="0">
                <a:latin typeface="+mn-lt"/>
              </a:rPr>
              <a:t>réaliser en moyenne 60 </a:t>
            </a:r>
            <a:r>
              <a:rPr lang="fr-FR" sz="1600" b="1" dirty="0">
                <a:latin typeface="+mn-lt"/>
              </a:rPr>
              <a:t>min </a:t>
            </a:r>
            <a:r>
              <a:rPr lang="fr-FR" sz="1600" b="1" dirty="0" smtClean="0">
                <a:latin typeface="+mn-lt"/>
              </a:rPr>
              <a:t>d’activité </a:t>
            </a:r>
            <a:r>
              <a:rPr lang="fr-FR" sz="1600" b="1" dirty="0">
                <a:latin typeface="+mn-lt"/>
              </a:rPr>
              <a:t>physique </a:t>
            </a:r>
            <a:r>
              <a:rPr lang="fr-FR" sz="1600" b="1" dirty="0" smtClean="0">
                <a:latin typeface="+mn-lt"/>
              </a:rPr>
              <a:t>modérée </a:t>
            </a:r>
            <a:r>
              <a:rPr lang="fr-FR" sz="1600" b="1" dirty="0">
                <a:latin typeface="+mn-lt"/>
              </a:rPr>
              <a:t>à </a:t>
            </a:r>
            <a:r>
              <a:rPr lang="fr-FR" sz="1600" b="1" dirty="0" smtClean="0">
                <a:latin typeface="+mn-lt"/>
              </a:rPr>
              <a:t>vigoureuse (</a:t>
            </a:r>
            <a:r>
              <a:rPr lang="en-US" sz="1600" b="1" dirty="0">
                <a:latin typeface="+mn-lt"/>
              </a:rPr>
              <a:t>moderate to </a:t>
            </a:r>
            <a:r>
              <a:rPr lang="en-US" sz="1600" b="1" dirty="0" smtClean="0">
                <a:latin typeface="+mn-lt"/>
              </a:rPr>
              <a:t>vigorous physical activity, </a:t>
            </a:r>
            <a:r>
              <a:rPr lang="fr-FR" sz="1600" b="1" dirty="0" smtClean="0">
                <a:latin typeface="+mn-lt"/>
              </a:rPr>
              <a:t>MPVA</a:t>
            </a:r>
            <a:r>
              <a:rPr lang="fr-FR" sz="1600" b="1" dirty="0">
                <a:latin typeface="+mn-lt"/>
              </a:rPr>
              <a:t>) </a:t>
            </a:r>
            <a:r>
              <a:rPr lang="fr-FR" sz="1600" b="1" u="sng" dirty="0" smtClean="0">
                <a:latin typeface="+mn-lt"/>
              </a:rPr>
              <a:t>quotidienne</a:t>
            </a:r>
            <a:r>
              <a:rPr lang="fr-FR" sz="1600" b="1" dirty="0" smtClean="0">
                <a:latin typeface="+mn-lt"/>
              </a:rPr>
              <a:t> </a:t>
            </a:r>
            <a:r>
              <a:rPr lang="fr-FR" sz="1600" b="1" dirty="0">
                <a:latin typeface="+mn-lt"/>
              </a:rPr>
              <a:t>pour les enfants et les </a:t>
            </a:r>
            <a:r>
              <a:rPr lang="fr-FR" sz="1600" b="1" dirty="0" smtClean="0">
                <a:latin typeface="+mn-lt"/>
              </a:rPr>
              <a:t>adolescents, </a:t>
            </a:r>
            <a:r>
              <a:rPr lang="fr-FR" sz="1600" dirty="0" smtClean="0">
                <a:latin typeface="+mn-lt"/>
              </a:rPr>
              <a:t>dont </a:t>
            </a:r>
            <a:r>
              <a:rPr lang="fr-FR" sz="1600" dirty="0">
                <a:latin typeface="+mn-lt"/>
              </a:rPr>
              <a:t>au moins 3 jours </a:t>
            </a:r>
            <a:r>
              <a:rPr lang="fr-FR" sz="1600" dirty="0" smtClean="0">
                <a:latin typeface="+mn-lt"/>
              </a:rPr>
              <a:t>d'activité vigoureuse </a:t>
            </a:r>
            <a:r>
              <a:rPr lang="fr-FR" sz="1600" dirty="0">
                <a:latin typeface="+mn-lt"/>
              </a:rPr>
              <a:t>qui </a:t>
            </a:r>
            <a:r>
              <a:rPr lang="fr-FR" sz="1600" dirty="0" smtClean="0">
                <a:latin typeface="+mn-lt"/>
              </a:rPr>
              <a:t>renforce la musculature</a:t>
            </a:r>
          </a:p>
          <a:p>
            <a:pPr eaLnBrk="1" hangingPunct="1"/>
            <a:endParaRPr lang="fr-FR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218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55182" y="132638"/>
            <a:ext cx="862252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fr-FR" sz="2300" b="1" dirty="0" smtClean="0">
                <a:solidFill>
                  <a:srgbClr val="1003BD"/>
                </a:solidFill>
                <a:latin typeface="+mn-lt"/>
              </a:rPr>
              <a:t>Groupe AO</a:t>
            </a:r>
            <a:endParaRPr lang="fr-FR" sz="2300" b="1" dirty="0">
              <a:solidFill>
                <a:srgbClr val="1003BD"/>
              </a:solidFill>
              <a:latin typeface="+mn-lt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182" y="995510"/>
            <a:ext cx="6815626" cy="2640609"/>
          </a:xfrm>
          <a:prstGeom prst="rect">
            <a:avLst/>
          </a:prstGeom>
        </p:spPr>
      </p:pic>
      <p:grpSp>
        <p:nvGrpSpPr>
          <p:cNvPr id="3" name="Groupe 2"/>
          <p:cNvGrpSpPr/>
          <p:nvPr/>
        </p:nvGrpSpPr>
        <p:grpSpPr>
          <a:xfrm>
            <a:off x="398548" y="1806594"/>
            <a:ext cx="8650752" cy="1074628"/>
            <a:chOff x="398548" y="1806594"/>
            <a:chExt cx="8650752" cy="1074628"/>
          </a:xfrm>
        </p:grpSpPr>
        <p:sp>
          <p:nvSpPr>
            <p:cNvPr id="14" name="Rectangle 13"/>
            <p:cNvSpPr/>
            <p:nvPr/>
          </p:nvSpPr>
          <p:spPr>
            <a:xfrm>
              <a:off x="398548" y="2441275"/>
              <a:ext cx="6364803" cy="255181"/>
            </a:xfrm>
            <a:prstGeom prst="rect">
              <a:avLst/>
            </a:prstGeom>
            <a:noFill/>
            <a:ln w="28575">
              <a:solidFill>
                <a:srgbClr val="1003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98548" y="1806594"/>
              <a:ext cx="6364803" cy="255181"/>
            </a:xfrm>
            <a:prstGeom prst="rect">
              <a:avLst/>
            </a:prstGeom>
            <a:noFill/>
            <a:ln w="28575">
              <a:solidFill>
                <a:srgbClr val="1003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6804565" y="1927115"/>
              <a:ext cx="224473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>
                  <a:solidFill>
                    <a:srgbClr val="1003BD"/>
                  </a:solidFill>
                </a:rPr>
                <a:t>Majorité </a:t>
              </a:r>
              <a:r>
                <a:rPr lang="fr-FR" sz="1400" b="1" dirty="0">
                  <a:solidFill>
                    <a:srgbClr val="1003BD"/>
                  </a:solidFill>
                </a:rPr>
                <a:t>d’enfants </a:t>
              </a:r>
              <a:r>
                <a:rPr lang="fr-FR" sz="1400" b="1" dirty="0" smtClean="0">
                  <a:solidFill>
                    <a:srgbClr val="1003BD"/>
                  </a:solidFill>
                </a:rPr>
                <a:t>dénutris avec </a:t>
              </a:r>
              <a:r>
                <a:rPr lang="fr-FR" sz="1400" b="1" dirty="0">
                  <a:solidFill>
                    <a:srgbClr val="1003BD"/>
                  </a:solidFill>
                </a:rPr>
                <a:t>retentissement sur l’activité physique </a:t>
              </a:r>
            </a:p>
            <a:p>
              <a:endParaRPr lang="fr-FR" sz="1400" b="1" dirty="0">
                <a:solidFill>
                  <a:srgbClr val="1003B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420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477</Words>
  <Application>Microsoft Office PowerPoint</Application>
  <PresentationFormat>Affichage à l'écran (16:9)</PresentationFormat>
  <Paragraphs>60</Paragraphs>
  <Slides>11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BlinkMacSystemFont</vt:lpstr>
      <vt:lpstr>Calibri</vt:lpstr>
      <vt:lpstr>STIX-Regular</vt:lpstr>
      <vt:lpstr>Wingdings</vt:lpstr>
      <vt:lpstr>Thème Office</vt:lpstr>
      <vt:lpstr>Atrésie de l’œsophage  Article de l’année en Pneumologie Pédiatrique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</dc:creator>
  <cp:lastModifiedBy>CORVOL Harriet</cp:lastModifiedBy>
  <cp:revision>87</cp:revision>
  <dcterms:created xsi:type="dcterms:W3CDTF">2018-01-17T14:02:33Z</dcterms:created>
  <dcterms:modified xsi:type="dcterms:W3CDTF">2023-06-12T16:42:45Z</dcterms:modified>
</cp:coreProperties>
</file>