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62" r:id="rId7"/>
    <p:sldId id="275" r:id="rId8"/>
    <p:sldId id="277" r:id="rId9"/>
    <p:sldId id="27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A01A58"/>
    <a:srgbClr val="992F6E"/>
    <a:srgbClr val="FAFBFC"/>
    <a:srgbClr val="0091AD"/>
    <a:srgbClr val="1780A1"/>
    <a:srgbClr val="455E89"/>
    <a:srgbClr val="832B64"/>
    <a:srgbClr val="B7094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0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5B4C6-D379-41B6-ACDA-9F79705C358D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9057F-AA99-49A0-A8DC-17C1CF3A51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59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BFC32-2A96-4AE2-BAF9-D3A5574671B6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8BF0F-0B47-4945-89CA-F86575003C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52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8BF0F-0B47-4945-89CA-F86575003CF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72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8BF0F-0B47-4945-89CA-F86575003CF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371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2010 2014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8BF0F-0B47-4945-89CA-F86575003CF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451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Identique COMAD 6 qualité de vie différente</a:t>
            </a:r>
          </a:p>
          <a:p>
            <a:r>
              <a:rPr lang="fr-FR" dirty="0"/>
              <a:t>Protocol national de diagnostic et de soins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8BF0F-0B47-4945-89CA-F86575003CF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84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_F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5945" y="3794122"/>
            <a:ext cx="9144000" cy="704850"/>
          </a:xfrm>
        </p:spPr>
        <p:txBody>
          <a:bodyPr/>
          <a:lstStyle>
            <a:lvl1pPr marL="0" indent="0" algn="ctr">
              <a:buNone/>
              <a:defRPr lang="fr-FR" sz="3200" kern="1200" smtClean="0">
                <a:solidFill>
                  <a:schemeClr val="bg2">
                    <a:lumMod val="50000"/>
                  </a:schemeClr>
                </a:solidFill>
                <a:latin typeface="+mj-lt"/>
                <a:ea typeface="Segoe UI Black" panose="020B0A02040204020203" pitchFamily="34" charset="0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9" name="Sous-titre 2"/>
          <p:cNvSpPr txBox="1">
            <a:spLocks/>
          </p:cNvSpPr>
          <p:nvPr userDrawn="1"/>
        </p:nvSpPr>
        <p:spPr>
          <a:xfrm>
            <a:off x="1524000" y="2210672"/>
            <a:ext cx="9144000" cy="884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chemeClr val="bg2">
                    <a:lumMod val="75000"/>
                  </a:schemeClr>
                </a:solidFill>
              </a:rPr>
              <a:t>Devenir à long terme de l’atrésie de l’œsophage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chemeClr val="bg2">
                    <a:lumMod val="75000"/>
                  </a:schemeClr>
                </a:solidFill>
              </a:rPr>
              <a:t>Profils </a:t>
            </a:r>
            <a:r>
              <a:rPr lang="fr-FR" sz="2400" dirty="0" err="1">
                <a:solidFill>
                  <a:schemeClr val="bg2">
                    <a:lumMod val="75000"/>
                  </a:schemeClr>
                </a:solidFill>
              </a:rPr>
              <a:t>transomiques</a:t>
            </a:r>
            <a:r>
              <a:rPr lang="fr-FR" sz="2400" dirty="0">
                <a:solidFill>
                  <a:schemeClr val="bg2">
                    <a:lumMod val="75000"/>
                  </a:schemeClr>
                </a:solidFill>
              </a:rPr>
              <a:t> à l’adolescence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5463AD76-7664-AD4D-B28F-9F018BDC1A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9433"/>
          <a:stretch/>
        </p:blipFill>
        <p:spPr>
          <a:xfrm>
            <a:off x="6724706" y="5847429"/>
            <a:ext cx="745598" cy="7920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6750" y="6034830"/>
            <a:ext cx="1560898" cy="417199"/>
          </a:xfrm>
          <a:prstGeom prst="rect">
            <a:avLst/>
          </a:prstGeom>
        </p:spPr>
      </p:pic>
      <p:pic>
        <p:nvPicPr>
          <p:cNvPr id="22" name="Picture 8" descr="Laboratoire PRISM - Inserm U1192 | LinkedIn">
            <a:extLst>
              <a:ext uri="{FF2B5EF4-FFF2-40B4-BE49-F238E27FC236}">
                <a16:creationId xmlns:a16="http://schemas.microsoft.com/office/drawing/2014/main" id="{05E49F1E-CEB6-A348-9645-9566063CB0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92" y="5874526"/>
            <a:ext cx="737807" cy="73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BA4D53F5-29D8-FF44-9DA0-BADF1E16018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" y="5827297"/>
            <a:ext cx="1407921" cy="832265"/>
          </a:xfrm>
          <a:prstGeom prst="rect">
            <a:avLst/>
          </a:prstGeom>
        </p:spPr>
      </p:pic>
      <p:pic>
        <p:nvPicPr>
          <p:cNvPr id="24" name="Image 1">
            <a:extLst>
              <a:ext uri="{FF2B5EF4-FFF2-40B4-BE49-F238E27FC236}">
                <a16:creationId xmlns:a16="http://schemas.microsoft.com/office/drawing/2014/main" id="{9224588C-4B21-7D41-A910-D37C8B6AA34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33" y="5895079"/>
            <a:ext cx="696110" cy="69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24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242955" y="6066763"/>
            <a:ext cx="1413330" cy="35333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918" y="5847429"/>
            <a:ext cx="1639847" cy="7920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611" y="5919429"/>
            <a:ext cx="1620000" cy="64800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069" y="5847429"/>
            <a:ext cx="807038" cy="792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78" y="1125878"/>
            <a:ext cx="5666244" cy="131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4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5945" y="3794122"/>
            <a:ext cx="9144000" cy="704850"/>
          </a:xfrm>
        </p:spPr>
        <p:txBody>
          <a:bodyPr/>
          <a:lstStyle>
            <a:lvl1pPr marL="0" indent="0" algn="ctr">
              <a:buNone/>
              <a:defRPr lang="fr-FR" sz="3200" kern="1200" smtClean="0">
                <a:solidFill>
                  <a:schemeClr val="bg2">
                    <a:lumMod val="50000"/>
                  </a:schemeClr>
                </a:solidFill>
                <a:latin typeface="+mj-lt"/>
                <a:ea typeface="Segoe UI Black" panose="020B0A02040204020203" pitchFamily="34" charset="0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grpSp>
        <p:nvGrpSpPr>
          <p:cNvPr id="4" name="Groupe 3"/>
          <p:cNvGrpSpPr/>
          <p:nvPr userDrawn="1"/>
        </p:nvGrpSpPr>
        <p:grpSpPr>
          <a:xfrm>
            <a:off x="3168639" y="1114426"/>
            <a:ext cx="5854721" cy="1483874"/>
            <a:chOff x="5308180" y="4400820"/>
            <a:chExt cx="5854721" cy="1483874"/>
          </a:xfrm>
        </p:grpSpPr>
        <p:sp>
          <p:nvSpPr>
            <p:cNvPr id="5" name="ZoneTexte 4"/>
            <p:cNvSpPr txBox="1"/>
            <p:nvPr/>
          </p:nvSpPr>
          <p:spPr>
            <a:xfrm>
              <a:off x="7532385" y="4438144"/>
              <a:ext cx="88357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800" dirty="0">
                  <a:solidFill>
                    <a:srgbClr val="5C4D7D"/>
                  </a:solidFill>
                  <a:latin typeface="Cocogoose Classic Trial ExBold" panose="020B0003020200000002" pitchFamily="34" charset="0"/>
                </a:rPr>
                <a:t>E</a:t>
              </a:r>
              <a:endParaRPr lang="fr-FR" sz="8800" dirty="0">
                <a:solidFill>
                  <a:srgbClr val="5C4D7D"/>
                </a:solidFill>
                <a:latin typeface="Cocogoose Classic Trial Medium" panose="020B0003020200000002" pitchFamily="34" charset="0"/>
              </a:endParaRPr>
            </a:p>
          </p:txBody>
        </p:sp>
        <p:cxnSp>
          <p:nvCxnSpPr>
            <p:cNvPr id="6" name="Connecteur droit 5"/>
            <p:cNvCxnSpPr/>
            <p:nvPr/>
          </p:nvCxnSpPr>
          <p:spPr>
            <a:xfrm flipH="1">
              <a:off x="7933595" y="4596764"/>
              <a:ext cx="354563" cy="877078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riangle isocèle 6"/>
            <p:cNvSpPr/>
            <p:nvPr/>
          </p:nvSpPr>
          <p:spPr>
            <a:xfrm>
              <a:off x="7933595" y="4652748"/>
              <a:ext cx="495341" cy="755780"/>
            </a:xfrm>
            <a:prstGeom prst="triangle">
              <a:avLst>
                <a:gd name="adj" fmla="val 6507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905594" y="4438144"/>
              <a:ext cx="986167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8800" dirty="0">
                  <a:solidFill>
                    <a:srgbClr val="455E89"/>
                  </a:solidFill>
                  <a:latin typeface="Cocogoose Classic Trial ExBold" panose="020B0003020200000002" pitchFamily="34" charset="0"/>
                </a:rPr>
                <a:t>A</a:t>
              </a:r>
              <a:endParaRPr lang="fr-FR" sz="8800" dirty="0">
                <a:solidFill>
                  <a:srgbClr val="1780A1"/>
                </a:solidFill>
                <a:latin typeface="Cocogoose Classic Trial Medium" panose="020B0003020200000002" pitchFamily="34" charset="0"/>
              </a:endParaRPr>
            </a:p>
          </p:txBody>
        </p:sp>
        <p:grpSp>
          <p:nvGrpSpPr>
            <p:cNvPr id="9" name="Groupe 8"/>
            <p:cNvGrpSpPr/>
            <p:nvPr/>
          </p:nvGrpSpPr>
          <p:grpSpPr>
            <a:xfrm>
              <a:off x="5308180" y="4425844"/>
              <a:ext cx="2442308" cy="1446550"/>
              <a:chOff x="4857735" y="2077767"/>
              <a:chExt cx="2442308" cy="1446550"/>
            </a:xfrm>
          </p:grpSpPr>
          <p:sp>
            <p:nvSpPr>
              <p:cNvPr id="14" name="ZoneTexte 13"/>
              <p:cNvSpPr txBox="1"/>
              <p:nvPr/>
            </p:nvSpPr>
            <p:spPr>
              <a:xfrm>
                <a:off x="4857735" y="2077767"/>
                <a:ext cx="801823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>
                  <a:defRPr sz="8800">
                    <a:solidFill>
                      <a:srgbClr val="892B64"/>
                    </a:solidFill>
                    <a:latin typeface="Cocogoose Classic Trial Medium" panose="020B0003020200000002" pitchFamily="34" charset="0"/>
                  </a:defRPr>
                </a:lvl1pPr>
              </a:lstStyle>
              <a:p>
                <a:r>
                  <a:rPr lang="fr-FR" dirty="0"/>
                  <a:t>T</a:t>
                </a: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5284368" y="2077767"/>
                <a:ext cx="639919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>
                  <a:defRPr sz="8800">
                    <a:solidFill>
                      <a:srgbClr val="892B64"/>
                    </a:solidFill>
                    <a:latin typeface="Cocogoose Classic Trial Medium" panose="020B0003020200000002" pitchFamily="34" charset="0"/>
                  </a:defRPr>
                </a:lvl1pPr>
              </a:lstStyle>
              <a:p>
                <a:r>
                  <a:rPr lang="fr-FR" dirty="0"/>
                  <a:t>r</a:t>
                </a:r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5690215" y="2077767"/>
                <a:ext cx="724878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>
                  <a:defRPr sz="8800">
                    <a:solidFill>
                      <a:srgbClr val="892B64"/>
                    </a:solidFill>
                    <a:latin typeface="Cocogoose Classic Trial Medium" panose="020B0003020200000002" pitchFamily="34" charset="0"/>
                  </a:defRPr>
                </a:lvl1pPr>
              </a:lstStyle>
              <a:p>
                <a:r>
                  <a:rPr lang="fr-FR" dirty="0"/>
                  <a:t>a</a:t>
                </a:r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6142781" y="2077767"/>
                <a:ext cx="763351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>
                  <a:defRPr sz="8800">
                    <a:solidFill>
                      <a:srgbClr val="892B64"/>
                    </a:solidFill>
                    <a:latin typeface="Cocogoose Classic Trial Medium" panose="020B0003020200000002" pitchFamily="34" charset="0"/>
                  </a:defRPr>
                </a:lvl1pPr>
              </a:lstStyle>
              <a:p>
                <a:r>
                  <a:rPr lang="fr-FR" dirty="0"/>
                  <a:t>n</a:t>
                </a: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6634476" y="2077767"/>
                <a:ext cx="665567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800" dirty="0">
                    <a:solidFill>
                      <a:srgbClr val="892B64"/>
                    </a:solidFill>
                    <a:latin typeface="Cocogoose Classic Trial Medium" panose="020B0003020200000002" pitchFamily="34" charset="0"/>
                  </a:rPr>
                  <a:t>s</a:t>
                </a:r>
              </a:p>
            </p:txBody>
          </p:sp>
        </p:grpSp>
        <p:sp>
          <p:nvSpPr>
            <p:cNvPr id="10" name="ZoneTexte 9"/>
            <p:cNvSpPr txBox="1"/>
            <p:nvPr/>
          </p:nvSpPr>
          <p:spPr>
            <a:xfrm>
              <a:off x="8687437" y="4400820"/>
              <a:ext cx="668773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800" dirty="0">
                  <a:solidFill>
                    <a:srgbClr val="1780A1"/>
                  </a:solidFill>
                  <a:latin typeface="Cocogoose Classic Trial Medium" panose="020B0003020200000002" pitchFamily="34" charset="0"/>
                </a:rPr>
                <a:t>s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9122412" y="4400820"/>
              <a:ext cx="75854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800" dirty="0">
                  <a:solidFill>
                    <a:srgbClr val="1780A1"/>
                  </a:solidFill>
                  <a:latin typeface="Cocogoose Classic Trial Medium" panose="020B0003020200000002" pitchFamily="34" charset="0"/>
                </a:rPr>
                <a:t>o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9628050" y="4400820"/>
              <a:ext cx="105349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>
                <a:defRPr sz="8800">
                  <a:solidFill>
                    <a:srgbClr val="1780A1"/>
                  </a:solidFill>
                  <a:latin typeface="Cocogoose Classic Trial Medium" panose="020B0003020200000002" pitchFamily="34" charset="0"/>
                </a:defRPr>
              </a:lvl1pPr>
            </a:lstStyle>
            <a:p>
              <a:r>
                <a:rPr lang="fr-FR" dirty="0"/>
                <a:t>m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0425199" y="4400820"/>
              <a:ext cx="737702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>
                <a:defRPr sz="8800">
                  <a:solidFill>
                    <a:srgbClr val="1780A1"/>
                  </a:solidFill>
                  <a:latin typeface="Cocogoose Classic Trial Medium" panose="020B0003020200000002" pitchFamily="34" charset="0"/>
                </a:defRPr>
              </a:lvl1pPr>
            </a:lstStyle>
            <a:p>
              <a:r>
                <a:rPr lang="fr-FR" dirty="0"/>
                <a:t>e</a:t>
              </a:r>
            </a:p>
          </p:txBody>
        </p:sp>
      </p:grpSp>
      <p:sp>
        <p:nvSpPr>
          <p:cNvPr id="19" name="Sous-titre 2"/>
          <p:cNvSpPr txBox="1">
            <a:spLocks/>
          </p:cNvSpPr>
          <p:nvPr userDrawn="1"/>
        </p:nvSpPr>
        <p:spPr>
          <a:xfrm>
            <a:off x="1524000" y="2210672"/>
            <a:ext cx="9144000" cy="884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chemeClr val="bg2">
                    <a:lumMod val="75000"/>
                  </a:schemeClr>
                </a:solidFill>
              </a:rPr>
              <a:t>Long </a:t>
            </a:r>
            <a:r>
              <a:rPr lang="fr-FR" sz="2400" dirty="0" err="1">
                <a:solidFill>
                  <a:schemeClr val="bg2">
                    <a:lumMod val="75000"/>
                  </a:schemeClr>
                </a:solidFill>
              </a:rPr>
              <a:t>term</a:t>
            </a:r>
            <a:r>
              <a:rPr lang="fr-FR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bg2">
                    <a:lumMod val="75000"/>
                  </a:schemeClr>
                </a:solidFill>
              </a:rPr>
              <a:t>outcome</a:t>
            </a:r>
            <a:r>
              <a:rPr lang="fr-FR" sz="2400" dirty="0">
                <a:solidFill>
                  <a:schemeClr val="bg2">
                    <a:lumMod val="75000"/>
                  </a:schemeClr>
                </a:solidFill>
              </a:rPr>
              <a:t> of </a:t>
            </a:r>
            <a:r>
              <a:rPr lang="fr-FR" sz="2400" dirty="0" err="1">
                <a:solidFill>
                  <a:schemeClr val="bg2">
                    <a:lumMod val="75000"/>
                  </a:schemeClr>
                </a:solidFill>
              </a:rPr>
              <a:t>esophageal</a:t>
            </a:r>
            <a:r>
              <a:rPr lang="fr-FR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bg2">
                    <a:lumMod val="75000"/>
                  </a:schemeClr>
                </a:solidFill>
              </a:rPr>
              <a:t>atresia</a:t>
            </a:r>
            <a:endParaRPr lang="fr-FR" sz="24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 err="1">
                <a:solidFill>
                  <a:schemeClr val="bg2">
                    <a:lumMod val="75000"/>
                  </a:schemeClr>
                </a:solidFill>
              </a:rPr>
              <a:t>Transomics</a:t>
            </a:r>
            <a:r>
              <a:rPr lang="fr-FR" sz="2400" baseline="0" dirty="0">
                <a:solidFill>
                  <a:schemeClr val="bg2">
                    <a:lumMod val="75000"/>
                  </a:schemeClr>
                </a:solidFill>
              </a:rPr>
              <a:t> profiles in adolescence</a:t>
            </a:r>
            <a:endParaRPr lang="fr-FR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5463AD76-7664-AD4D-B28F-9F018BDC1A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9433"/>
          <a:stretch/>
        </p:blipFill>
        <p:spPr>
          <a:xfrm>
            <a:off x="6724706" y="5847429"/>
            <a:ext cx="745598" cy="7920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6750" y="6034830"/>
            <a:ext cx="1560898" cy="417199"/>
          </a:xfrm>
          <a:prstGeom prst="rect">
            <a:avLst/>
          </a:prstGeom>
        </p:spPr>
      </p:pic>
      <p:pic>
        <p:nvPicPr>
          <p:cNvPr id="22" name="Picture 8" descr="Laboratoire PRISM - Inserm U1192 | LinkedIn">
            <a:extLst>
              <a:ext uri="{FF2B5EF4-FFF2-40B4-BE49-F238E27FC236}">
                <a16:creationId xmlns:a16="http://schemas.microsoft.com/office/drawing/2014/main" id="{05E49F1E-CEB6-A348-9645-9566063CB0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92" y="5874526"/>
            <a:ext cx="737807" cy="73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BA4D53F5-29D8-FF44-9DA0-BADF1E16018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" y="5827297"/>
            <a:ext cx="1407921" cy="832265"/>
          </a:xfrm>
          <a:prstGeom prst="rect">
            <a:avLst/>
          </a:prstGeom>
        </p:spPr>
      </p:pic>
      <p:pic>
        <p:nvPicPr>
          <p:cNvPr id="24" name="Image 1">
            <a:extLst>
              <a:ext uri="{FF2B5EF4-FFF2-40B4-BE49-F238E27FC236}">
                <a16:creationId xmlns:a16="http://schemas.microsoft.com/office/drawing/2014/main" id="{9224588C-4B21-7D41-A910-D37C8B6AA34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33" y="5895079"/>
            <a:ext cx="696110" cy="69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24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242955" y="6066763"/>
            <a:ext cx="1413330" cy="35333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918" y="5847429"/>
            <a:ext cx="1639847" cy="7920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611" y="5919429"/>
            <a:ext cx="1620000" cy="64800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069" y="5847429"/>
            <a:ext cx="80703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2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56057"/>
            <a:ext cx="10515600" cy="482090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" name="Parallélogramme 17"/>
          <p:cNvSpPr/>
          <p:nvPr userDrawn="1"/>
        </p:nvSpPr>
        <p:spPr>
          <a:xfrm>
            <a:off x="2990335" y="6392303"/>
            <a:ext cx="9202570" cy="465697"/>
          </a:xfrm>
          <a:prstGeom prst="parallelogram">
            <a:avLst>
              <a:gd name="adj" fmla="val 39317"/>
            </a:avLst>
          </a:prstGeom>
          <a:gradFill flip="none" rotWithShape="1">
            <a:gsLst>
              <a:gs pos="0">
                <a:schemeClr val="accent1"/>
              </a:gs>
              <a:gs pos="20000">
                <a:schemeClr val="accent2"/>
              </a:gs>
              <a:gs pos="40000">
                <a:schemeClr val="accent3"/>
              </a:gs>
              <a:gs pos="60000">
                <a:srgbClr val="515683"/>
              </a:gs>
              <a:gs pos="100000">
                <a:schemeClr val="accent6"/>
              </a:gs>
              <a:gs pos="8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>
          <a:xfrm>
            <a:off x="8610600" y="644343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459A8D33-C67E-4317-B25E-50C2A871A1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riangle rectangle 22"/>
          <p:cNvSpPr/>
          <p:nvPr userDrawn="1"/>
        </p:nvSpPr>
        <p:spPr>
          <a:xfrm flipH="1">
            <a:off x="11852275" y="6392303"/>
            <a:ext cx="339724" cy="46569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03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89961F5-299F-7642-BE8F-BB2EC11099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695" y="266022"/>
            <a:ext cx="1222308" cy="90006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C2AE96B-06B4-C54C-82DE-A92D4DB105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39136"/>
          <a:stretch/>
        </p:blipFill>
        <p:spPr>
          <a:xfrm>
            <a:off x="0" y="5270566"/>
            <a:ext cx="12192000" cy="1587435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384694" y="266022"/>
            <a:ext cx="1222308" cy="900064"/>
          </a:xfrm>
        </p:spPr>
        <p:txBody>
          <a:bodyPr anchor="ctr">
            <a:noAutofit/>
          </a:bodyPr>
          <a:lstStyle>
            <a:lvl1pPr marL="0" indent="0" algn="ctr">
              <a:buNone/>
              <a:defRPr sz="4000" b="0">
                <a:solidFill>
                  <a:schemeClr val="bg1"/>
                </a:solidFill>
                <a:latin typeface="Lato-black"/>
                <a:cs typeface="Lato-black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2"/>
          </p:nvPr>
        </p:nvSpPr>
        <p:spPr>
          <a:xfrm>
            <a:off x="1405562" y="1431358"/>
            <a:ext cx="8794749" cy="366346"/>
          </a:xfr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chemeClr val="bg1">
                    <a:lumMod val="50000"/>
                  </a:schemeClr>
                </a:solidFill>
                <a:latin typeface="Lato regular"/>
                <a:cs typeface="Lato regular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Espace réservé du texte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54943" y="331879"/>
            <a:ext cx="10217983" cy="495300"/>
          </a:xfrm>
        </p:spPr>
        <p:txBody>
          <a:bodyPr>
            <a:noAutofit/>
          </a:bodyPr>
          <a:lstStyle>
            <a:lvl1pPr marL="0" indent="0">
              <a:buNone/>
              <a:defRPr sz="2000" b="1" cap="all">
                <a:solidFill>
                  <a:schemeClr val="tx2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fr-FR" dirty="0"/>
              <a:t>TITRE PARTIE</a:t>
            </a:r>
          </a:p>
        </p:txBody>
      </p:sp>
      <p:sp>
        <p:nvSpPr>
          <p:cNvPr id="25" name="Espace réservé du contenu 24"/>
          <p:cNvSpPr>
            <a:spLocks noGrp="1"/>
          </p:cNvSpPr>
          <p:nvPr>
            <p:ph sz="quarter" idx="13"/>
          </p:nvPr>
        </p:nvSpPr>
        <p:spPr>
          <a:xfrm>
            <a:off x="1405561" y="1940560"/>
            <a:ext cx="8796867" cy="2312988"/>
          </a:xfrm>
        </p:spPr>
        <p:txBody>
          <a:bodyPr>
            <a:noAutofit/>
          </a:bodyPr>
          <a:lstStyle>
            <a:lvl1pPr marL="342900" indent="-342900">
              <a:buSzPct val="50000"/>
              <a:buFontTx/>
              <a:buBlip>
                <a:blip r:embed="rId4"/>
              </a:buBlip>
              <a:defRPr sz="1800">
                <a:latin typeface="Lato regular"/>
                <a:cs typeface="Lato regular"/>
              </a:defRPr>
            </a:lvl1pPr>
            <a:lvl2pPr>
              <a:buClr>
                <a:srgbClr val="0C377B"/>
              </a:buClr>
              <a:defRPr sz="1600">
                <a:latin typeface="Lato regular"/>
                <a:cs typeface="Lato regular"/>
              </a:defRPr>
            </a:lvl2pPr>
            <a:lvl3pPr>
              <a:buClr>
                <a:srgbClr val="0C377B"/>
              </a:buClr>
              <a:defRPr sz="1400">
                <a:latin typeface="Lato regular"/>
                <a:cs typeface="Lato regular"/>
              </a:defRPr>
            </a:lvl3pPr>
            <a:lvl4pPr>
              <a:buClr>
                <a:srgbClr val="0C377B"/>
              </a:buClr>
              <a:defRPr sz="1200">
                <a:latin typeface="Lato regular"/>
                <a:cs typeface="Lato regular"/>
              </a:defRPr>
            </a:lvl4pPr>
            <a:lvl5pPr>
              <a:defRPr sz="1200">
                <a:latin typeface="Lato regular"/>
                <a:cs typeface="Lato regular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E1ED601-FB36-1349-BBBE-BEF0363A4AAF}"/>
              </a:ext>
            </a:extLst>
          </p:cNvPr>
          <p:cNvSpPr txBox="1"/>
          <p:nvPr userDrawn="1"/>
        </p:nvSpPr>
        <p:spPr>
          <a:xfrm>
            <a:off x="0" y="647981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Lato Heavy" pitchFamily="34" charset="0"/>
                <a:ea typeface="Lato Heavy" pitchFamily="34" charset="0"/>
                <a:cs typeface="Lato Heavy" pitchFamily="34" charset="0"/>
              </a:rPr>
              <a:t>Confidentiel</a:t>
            </a:r>
          </a:p>
        </p:txBody>
      </p:sp>
      <p:pic>
        <p:nvPicPr>
          <p:cNvPr id="11" name="Picture 2" descr="X:\Adm\Delcom\1 - Organisation DirCom\CHARTE\CHU Lille natifs\CHU Lille natifs\CHU-charte\CHU-Lille-LOGOS\Logo_CHU_LILLE_sans-Blanc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017" y="5671458"/>
            <a:ext cx="1488171" cy="111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CD4BFAF-8344-E145-9778-78C1CC7EABB2}"/>
              </a:ext>
            </a:extLst>
          </p:cNvPr>
          <p:cNvCxnSpPr>
            <a:cxnSpLocks/>
          </p:cNvCxnSpPr>
          <p:nvPr userDrawn="1"/>
        </p:nvCxnSpPr>
        <p:spPr>
          <a:xfrm>
            <a:off x="1912984" y="836887"/>
            <a:ext cx="604800" cy="0"/>
          </a:xfrm>
          <a:prstGeom prst="line">
            <a:avLst/>
          </a:prstGeom>
          <a:ln w="38100" cmpd="sng">
            <a:solidFill>
              <a:srgbClr val="FFE5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F4DE958B-B913-D749-B24E-1DA4AD9F21B4}"/>
              </a:ext>
            </a:extLst>
          </p:cNvPr>
          <p:cNvSpPr txBox="1"/>
          <p:nvPr userDrawn="1"/>
        </p:nvSpPr>
        <p:spPr>
          <a:xfrm>
            <a:off x="522516" y="6466114"/>
            <a:ext cx="3512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Nos progrès, c’est pour la vie</a:t>
            </a:r>
          </a:p>
        </p:txBody>
      </p:sp>
    </p:spTree>
    <p:extLst>
      <p:ext uri="{BB962C8B-B14F-4D97-AF65-F5344CB8AC3E}">
        <p14:creationId xmlns:p14="http://schemas.microsoft.com/office/powerpoint/2010/main" val="255353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8D33-C67E-4317-B25E-50C2A871A1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52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Réunion CRACMO – 13 juin 2023</a:t>
            </a:r>
          </a:p>
        </p:txBody>
      </p:sp>
    </p:spTree>
    <p:extLst>
      <p:ext uri="{BB962C8B-B14F-4D97-AF65-F5344CB8AC3E}">
        <p14:creationId xmlns:p14="http://schemas.microsoft.com/office/powerpoint/2010/main" val="422085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8D33-C67E-4317-B25E-50C2A871A13B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générale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accent5"/>
                </a:solidFill>
                <a:latin typeface="+mj-lt"/>
              </a:rPr>
              <a:t>Contexte</a:t>
            </a:r>
          </a:p>
          <a:p>
            <a:pPr marL="0" indent="0">
              <a:buNone/>
            </a:pPr>
            <a:r>
              <a:rPr lang="fr-FR" sz="1800" dirty="0"/>
              <a:t>Depuis 2008 : Inclusion de tous patients nés avec une atrésie de l’œsophage (AO) en France → Renato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  <a:tabLst>
                <a:tab pos="1252538" algn="l"/>
              </a:tabLst>
            </a:pPr>
            <a:r>
              <a:rPr lang="fr-FR" sz="1800" dirty="0"/>
              <a:t>Focus sur : 	- Morbidité</a:t>
            </a:r>
          </a:p>
          <a:p>
            <a:pPr marL="0" indent="0">
              <a:buNone/>
              <a:tabLst>
                <a:tab pos="1252538" algn="l"/>
              </a:tabLst>
            </a:pPr>
            <a:r>
              <a:rPr lang="fr-FR" sz="1800" dirty="0"/>
              <a:t>	- Epigénétique</a:t>
            </a:r>
          </a:p>
          <a:p>
            <a:pPr marL="0" indent="0">
              <a:buNone/>
              <a:tabLst>
                <a:tab pos="1252538" algn="l"/>
              </a:tabLst>
            </a:pPr>
            <a:r>
              <a:rPr lang="fr-FR" sz="1800" dirty="0"/>
              <a:t>	- Transcriptomique</a:t>
            </a:r>
          </a:p>
          <a:p>
            <a:pPr marL="0" indent="0">
              <a:buNone/>
              <a:tabLst>
                <a:tab pos="1252538" algn="l"/>
              </a:tabLst>
            </a:pPr>
            <a:r>
              <a:rPr lang="fr-FR" sz="1800" dirty="0"/>
              <a:t>	- Métabolomique</a:t>
            </a:r>
          </a:p>
          <a:p>
            <a:pPr marL="0" indent="0">
              <a:buNone/>
              <a:tabLst>
                <a:tab pos="1252538" algn="l"/>
              </a:tabLst>
            </a:pPr>
            <a:r>
              <a:rPr lang="fr-FR" sz="1800" dirty="0"/>
              <a:t>	- Protéomique</a:t>
            </a:r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3" name="Flèche droite 2"/>
          <p:cNvSpPr/>
          <p:nvPr/>
        </p:nvSpPr>
        <p:spPr>
          <a:xfrm>
            <a:off x="1000125" y="3057525"/>
            <a:ext cx="9696450" cy="17145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952500" y="3381374"/>
            <a:ext cx="809625" cy="2476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+mj-lt"/>
              </a:rPr>
              <a:t>Renato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1000125" y="2847975"/>
            <a:ext cx="0" cy="3143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676400" y="2857500"/>
            <a:ext cx="0" cy="3143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114925" y="2847975"/>
            <a:ext cx="0" cy="3143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229725" y="2862262"/>
            <a:ext cx="0" cy="3143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16045" y="2481590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Naissance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471984" y="24815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 an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867902" y="2481590"/>
            <a:ext cx="494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6 ans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9049377" y="2481590"/>
            <a:ext cx="724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13-14 ans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9572625" y="2857500"/>
            <a:ext cx="0" cy="3143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52950" y="3381374"/>
            <a:ext cx="1123950" cy="2476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+mj-lt"/>
              </a:rPr>
              <a:t>COMAD 6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858250" y="3381374"/>
            <a:ext cx="1123950" cy="2476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+mj-lt"/>
              </a:rPr>
              <a:t>TransEAsome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816396" y="3680156"/>
            <a:ext cx="11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>
                <a:solidFill>
                  <a:schemeClr val="accent1"/>
                </a:solidFill>
                <a:latin typeface="+mj-lt"/>
              </a:rPr>
              <a:t>300 </a:t>
            </a:r>
            <a:r>
              <a:rPr lang="fr-FR" sz="1400" dirty="0">
                <a:solidFill>
                  <a:schemeClr val="accent1"/>
                </a:solidFill>
                <a:latin typeface="+mj-lt"/>
              </a:rPr>
              <a:t>patients</a:t>
            </a:r>
          </a:p>
        </p:txBody>
      </p:sp>
    </p:spTree>
    <p:extLst>
      <p:ext uri="{BB962C8B-B14F-4D97-AF65-F5344CB8AC3E}">
        <p14:creationId xmlns:p14="http://schemas.microsoft.com/office/powerpoint/2010/main" val="372408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Cohorte nichée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2E6F95"/>
                </a:solidFill>
                <a:latin typeface="Segoe UI Semibold"/>
              </a:rPr>
              <a:t>Gantt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8D33-C67E-4317-B25E-50C2A871A13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9" name="Freeform 436">
            <a:extLst>
              <a:ext uri="{FF2B5EF4-FFF2-40B4-BE49-F238E27FC236}">
                <a16:creationId xmlns:a16="http://schemas.microsoft.com/office/drawing/2014/main" id="{4FE52822-D028-482A-A6CC-4259E08B0AC8}"/>
              </a:ext>
            </a:extLst>
          </p:cNvPr>
          <p:cNvSpPr>
            <a:spLocks/>
          </p:cNvSpPr>
          <p:nvPr/>
        </p:nvSpPr>
        <p:spPr bwMode="auto">
          <a:xfrm>
            <a:off x="8863151" y="3782401"/>
            <a:ext cx="223528" cy="275642"/>
          </a:xfrm>
          <a:custGeom>
            <a:avLst/>
            <a:gdLst>
              <a:gd name="T0" fmla="*/ 426 w 426"/>
              <a:gd name="T1" fmla="*/ 222 h 379"/>
              <a:gd name="T2" fmla="*/ 409 w 426"/>
              <a:gd name="T3" fmla="*/ 187 h 379"/>
              <a:gd name="T4" fmla="*/ 388 w 426"/>
              <a:gd name="T5" fmla="*/ 187 h 379"/>
              <a:gd name="T6" fmla="*/ 358 w 426"/>
              <a:gd name="T7" fmla="*/ 132 h 379"/>
              <a:gd name="T8" fmla="*/ 327 w 426"/>
              <a:gd name="T9" fmla="*/ 102 h 379"/>
              <a:gd name="T10" fmla="*/ 336 w 426"/>
              <a:gd name="T11" fmla="*/ 60 h 379"/>
              <a:gd name="T12" fmla="*/ 307 w 426"/>
              <a:gd name="T13" fmla="*/ 34 h 379"/>
              <a:gd name="T14" fmla="*/ 277 w 426"/>
              <a:gd name="T15" fmla="*/ 34 h 379"/>
              <a:gd name="T16" fmla="*/ 259 w 426"/>
              <a:gd name="T17" fmla="*/ 20 h 379"/>
              <a:gd name="T18" fmla="*/ 217 w 426"/>
              <a:gd name="T19" fmla="*/ 25 h 379"/>
              <a:gd name="T20" fmla="*/ 182 w 426"/>
              <a:gd name="T21" fmla="*/ 0 h 379"/>
              <a:gd name="T22" fmla="*/ 149 w 426"/>
              <a:gd name="T23" fmla="*/ 8 h 379"/>
              <a:gd name="T24" fmla="*/ 110 w 426"/>
              <a:gd name="T25" fmla="*/ 12 h 379"/>
              <a:gd name="T26" fmla="*/ 81 w 426"/>
              <a:gd name="T27" fmla="*/ 42 h 379"/>
              <a:gd name="T28" fmla="*/ 37 w 426"/>
              <a:gd name="T29" fmla="*/ 50 h 379"/>
              <a:gd name="T30" fmla="*/ 42 w 426"/>
              <a:gd name="T31" fmla="*/ 107 h 379"/>
              <a:gd name="T32" fmla="*/ 0 w 426"/>
              <a:gd name="T33" fmla="*/ 110 h 379"/>
              <a:gd name="T34" fmla="*/ 4 w 426"/>
              <a:gd name="T35" fmla="*/ 167 h 379"/>
              <a:gd name="T36" fmla="*/ 29 w 426"/>
              <a:gd name="T37" fmla="*/ 182 h 379"/>
              <a:gd name="T38" fmla="*/ 47 w 426"/>
              <a:gd name="T39" fmla="*/ 230 h 379"/>
              <a:gd name="T40" fmla="*/ 29 w 426"/>
              <a:gd name="T41" fmla="*/ 252 h 379"/>
              <a:gd name="T42" fmla="*/ 77 w 426"/>
              <a:gd name="T43" fmla="*/ 299 h 379"/>
              <a:gd name="T44" fmla="*/ 124 w 426"/>
              <a:gd name="T45" fmla="*/ 302 h 379"/>
              <a:gd name="T46" fmla="*/ 154 w 426"/>
              <a:gd name="T47" fmla="*/ 345 h 379"/>
              <a:gd name="T48" fmla="*/ 286 w 426"/>
              <a:gd name="T49" fmla="*/ 379 h 379"/>
              <a:gd name="T50" fmla="*/ 396 w 426"/>
              <a:gd name="T51" fmla="*/ 354 h 379"/>
              <a:gd name="T52" fmla="*/ 396 w 426"/>
              <a:gd name="T53" fmla="*/ 324 h 379"/>
              <a:gd name="T54" fmla="*/ 409 w 426"/>
              <a:gd name="T55" fmla="*/ 264 h 379"/>
              <a:gd name="T56" fmla="*/ 426 w 426"/>
              <a:gd name="T57" fmla="*/ 222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26" h="379">
                <a:moveTo>
                  <a:pt x="426" y="222"/>
                </a:moveTo>
                <a:lnTo>
                  <a:pt x="409" y="187"/>
                </a:lnTo>
                <a:lnTo>
                  <a:pt x="388" y="187"/>
                </a:lnTo>
                <a:lnTo>
                  <a:pt x="358" y="132"/>
                </a:lnTo>
                <a:lnTo>
                  <a:pt x="327" y="102"/>
                </a:lnTo>
                <a:lnTo>
                  <a:pt x="336" y="60"/>
                </a:lnTo>
                <a:lnTo>
                  <a:pt x="307" y="34"/>
                </a:lnTo>
                <a:lnTo>
                  <a:pt x="277" y="34"/>
                </a:lnTo>
                <a:lnTo>
                  <a:pt x="259" y="20"/>
                </a:lnTo>
                <a:lnTo>
                  <a:pt x="217" y="25"/>
                </a:lnTo>
                <a:lnTo>
                  <a:pt x="182" y="0"/>
                </a:lnTo>
                <a:lnTo>
                  <a:pt x="149" y="8"/>
                </a:lnTo>
                <a:lnTo>
                  <a:pt x="110" y="12"/>
                </a:lnTo>
                <a:lnTo>
                  <a:pt x="81" y="42"/>
                </a:lnTo>
                <a:lnTo>
                  <a:pt x="37" y="50"/>
                </a:lnTo>
                <a:lnTo>
                  <a:pt x="42" y="107"/>
                </a:lnTo>
                <a:lnTo>
                  <a:pt x="0" y="110"/>
                </a:lnTo>
                <a:lnTo>
                  <a:pt x="4" y="167"/>
                </a:lnTo>
                <a:lnTo>
                  <a:pt x="29" y="182"/>
                </a:lnTo>
                <a:lnTo>
                  <a:pt x="47" y="230"/>
                </a:lnTo>
                <a:lnTo>
                  <a:pt x="29" y="252"/>
                </a:lnTo>
                <a:lnTo>
                  <a:pt x="77" y="299"/>
                </a:lnTo>
                <a:lnTo>
                  <a:pt x="124" y="302"/>
                </a:lnTo>
                <a:lnTo>
                  <a:pt x="154" y="345"/>
                </a:lnTo>
                <a:lnTo>
                  <a:pt x="286" y="379"/>
                </a:lnTo>
                <a:lnTo>
                  <a:pt x="396" y="354"/>
                </a:lnTo>
                <a:lnTo>
                  <a:pt x="396" y="324"/>
                </a:lnTo>
                <a:lnTo>
                  <a:pt x="409" y="264"/>
                </a:lnTo>
                <a:lnTo>
                  <a:pt x="426" y="222"/>
                </a:lnTo>
              </a:path>
            </a:pathLst>
          </a:custGeom>
          <a:noFill/>
          <a:ln w="31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reeform 449">
            <a:extLst>
              <a:ext uri="{FF2B5EF4-FFF2-40B4-BE49-F238E27FC236}">
                <a16:creationId xmlns:a16="http://schemas.microsoft.com/office/drawing/2014/main" id="{2C11E378-6D31-41BD-BC8F-D226F21C9736}"/>
              </a:ext>
            </a:extLst>
          </p:cNvPr>
          <p:cNvSpPr>
            <a:spLocks/>
          </p:cNvSpPr>
          <p:nvPr/>
        </p:nvSpPr>
        <p:spPr bwMode="auto">
          <a:xfrm>
            <a:off x="9060452" y="3403358"/>
            <a:ext cx="327677" cy="379043"/>
          </a:xfrm>
          <a:custGeom>
            <a:avLst/>
            <a:gdLst>
              <a:gd name="T0" fmla="*/ 310 w 370"/>
              <a:gd name="T1" fmla="*/ 76 h 428"/>
              <a:gd name="T2" fmla="*/ 279 w 370"/>
              <a:gd name="T3" fmla="*/ 95 h 428"/>
              <a:gd name="T4" fmla="*/ 254 w 370"/>
              <a:gd name="T5" fmla="*/ 95 h 428"/>
              <a:gd name="T6" fmla="*/ 235 w 370"/>
              <a:gd name="T7" fmla="*/ 106 h 428"/>
              <a:gd name="T8" fmla="*/ 172 w 370"/>
              <a:gd name="T9" fmla="*/ 27 h 428"/>
              <a:gd name="T10" fmla="*/ 135 w 370"/>
              <a:gd name="T11" fmla="*/ 24 h 428"/>
              <a:gd name="T12" fmla="*/ 104 w 370"/>
              <a:gd name="T13" fmla="*/ 0 h 428"/>
              <a:gd name="T14" fmla="*/ 52 w 370"/>
              <a:gd name="T15" fmla="*/ 0 h 428"/>
              <a:gd name="T16" fmla="*/ 16 w 370"/>
              <a:gd name="T17" fmla="*/ 11 h 428"/>
              <a:gd name="T18" fmla="*/ 0 w 370"/>
              <a:gd name="T19" fmla="*/ 48 h 428"/>
              <a:gd name="T20" fmla="*/ 16 w 370"/>
              <a:gd name="T21" fmla="*/ 87 h 428"/>
              <a:gd name="T22" fmla="*/ 49 w 370"/>
              <a:gd name="T23" fmla="*/ 99 h 428"/>
              <a:gd name="T24" fmla="*/ 52 w 370"/>
              <a:gd name="T25" fmla="*/ 118 h 428"/>
              <a:gd name="T26" fmla="*/ 57 w 370"/>
              <a:gd name="T27" fmla="*/ 172 h 428"/>
              <a:gd name="T28" fmla="*/ 85 w 370"/>
              <a:gd name="T29" fmla="*/ 211 h 428"/>
              <a:gd name="T30" fmla="*/ 115 w 370"/>
              <a:gd name="T31" fmla="*/ 219 h 428"/>
              <a:gd name="T32" fmla="*/ 124 w 370"/>
              <a:gd name="T33" fmla="*/ 238 h 428"/>
              <a:gd name="T34" fmla="*/ 159 w 370"/>
              <a:gd name="T35" fmla="*/ 246 h 428"/>
              <a:gd name="T36" fmla="*/ 187 w 370"/>
              <a:gd name="T37" fmla="*/ 238 h 428"/>
              <a:gd name="T38" fmla="*/ 200 w 370"/>
              <a:gd name="T39" fmla="*/ 262 h 428"/>
              <a:gd name="T40" fmla="*/ 219 w 370"/>
              <a:gd name="T41" fmla="*/ 277 h 428"/>
              <a:gd name="T42" fmla="*/ 200 w 370"/>
              <a:gd name="T43" fmla="*/ 285 h 428"/>
              <a:gd name="T44" fmla="*/ 124 w 370"/>
              <a:gd name="T45" fmla="*/ 290 h 428"/>
              <a:gd name="T46" fmla="*/ 124 w 370"/>
              <a:gd name="T47" fmla="*/ 314 h 428"/>
              <a:gd name="T48" fmla="*/ 132 w 370"/>
              <a:gd name="T49" fmla="*/ 337 h 428"/>
              <a:gd name="T50" fmla="*/ 151 w 370"/>
              <a:gd name="T51" fmla="*/ 369 h 428"/>
              <a:gd name="T52" fmla="*/ 159 w 370"/>
              <a:gd name="T53" fmla="*/ 365 h 428"/>
              <a:gd name="T54" fmla="*/ 180 w 370"/>
              <a:gd name="T55" fmla="*/ 350 h 428"/>
              <a:gd name="T56" fmla="*/ 211 w 370"/>
              <a:gd name="T57" fmla="*/ 350 h 428"/>
              <a:gd name="T58" fmla="*/ 266 w 370"/>
              <a:gd name="T59" fmla="*/ 361 h 428"/>
              <a:gd name="T60" fmla="*/ 290 w 370"/>
              <a:gd name="T61" fmla="*/ 373 h 428"/>
              <a:gd name="T62" fmla="*/ 310 w 370"/>
              <a:gd name="T63" fmla="*/ 376 h 428"/>
              <a:gd name="T64" fmla="*/ 298 w 370"/>
              <a:gd name="T65" fmla="*/ 405 h 428"/>
              <a:gd name="T66" fmla="*/ 323 w 370"/>
              <a:gd name="T67" fmla="*/ 428 h 428"/>
              <a:gd name="T68" fmla="*/ 346 w 370"/>
              <a:gd name="T69" fmla="*/ 408 h 428"/>
              <a:gd name="T70" fmla="*/ 370 w 370"/>
              <a:gd name="T71" fmla="*/ 361 h 428"/>
              <a:gd name="T72" fmla="*/ 370 w 370"/>
              <a:gd name="T73" fmla="*/ 326 h 428"/>
              <a:gd name="T74" fmla="*/ 357 w 370"/>
              <a:gd name="T75" fmla="*/ 326 h 428"/>
              <a:gd name="T76" fmla="*/ 350 w 370"/>
              <a:gd name="T77" fmla="*/ 282 h 428"/>
              <a:gd name="T78" fmla="*/ 310 w 370"/>
              <a:gd name="T79" fmla="*/ 222 h 428"/>
              <a:gd name="T80" fmla="*/ 294 w 370"/>
              <a:gd name="T81" fmla="*/ 211 h 428"/>
              <a:gd name="T82" fmla="*/ 302 w 370"/>
              <a:gd name="T83" fmla="*/ 199 h 428"/>
              <a:gd name="T84" fmla="*/ 302 w 370"/>
              <a:gd name="T85" fmla="*/ 183 h 428"/>
              <a:gd name="T86" fmla="*/ 282 w 370"/>
              <a:gd name="T87" fmla="*/ 191 h 428"/>
              <a:gd name="T88" fmla="*/ 263 w 370"/>
              <a:gd name="T89" fmla="*/ 191 h 428"/>
              <a:gd name="T90" fmla="*/ 258 w 370"/>
              <a:gd name="T91" fmla="*/ 172 h 428"/>
              <a:gd name="T92" fmla="*/ 279 w 370"/>
              <a:gd name="T93" fmla="*/ 162 h 428"/>
              <a:gd name="T94" fmla="*/ 279 w 370"/>
              <a:gd name="T95" fmla="*/ 144 h 428"/>
              <a:gd name="T96" fmla="*/ 254 w 370"/>
              <a:gd name="T97" fmla="*/ 139 h 428"/>
              <a:gd name="T98" fmla="*/ 254 w 370"/>
              <a:gd name="T99" fmla="*/ 123 h 428"/>
              <a:gd name="T100" fmla="*/ 274 w 370"/>
              <a:gd name="T101" fmla="*/ 106 h 428"/>
              <a:gd name="T102" fmla="*/ 294 w 370"/>
              <a:gd name="T103" fmla="*/ 123 h 428"/>
              <a:gd name="T104" fmla="*/ 298 w 370"/>
              <a:gd name="T105" fmla="*/ 106 h 428"/>
              <a:gd name="T106" fmla="*/ 318 w 370"/>
              <a:gd name="T107" fmla="*/ 95 h 428"/>
              <a:gd name="T108" fmla="*/ 310 w 370"/>
              <a:gd name="T109" fmla="*/ 76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70" h="428">
                <a:moveTo>
                  <a:pt x="310" y="76"/>
                </a:moveTo>
                <a:lnTo>
                  <a:pt x="279" y="95"/>
                </a:lnTo>
                <a:lnTo>
                  <a:pt x="254" y="95"/>
                </a:lnTo>
                <a:lnTo>
                  <a:pt x="235" y="106"/>
                </a:lnTo>
                <a:lnTo>
                  <a:pt x="172" y="27"/>
                </a:lnTo>
                <a:lnTo>
                  <a:pt x="135" y="24"/>
                </a:lnTo>
                <a:lnTo>
                  <a:pt x="104" y="0"/>
                </a:lnTo>
                <a:lnTo>
                  <a:pt x="52" y="0"/>
                </a:lnTo>
                <a:lnTo>
                  <a:pt x="16" y="11"/>
                </a:lnTo>
                <a:lnTo>
                  <a:pt x="0" y="48"/>
                </a:lnTo>
                <a:lnTo>
                  <a:pt x="16" y="87"/>
                </a:lnTo>
                <a:lnTo>
                  <a:pt x="49" y="99"/>
                </a:lnTo>
                <a:lnTo>
                  <a:pt x="52" y="118"/>
                </a:lnTo>
                <a:lnTo>
                  <a:pt x="57" y="172"/>
                </a:lnTo>
                <a:lnTo>
                  <a:pt x="85" y="211"/>
                </a:lnTo>
                <a:lnTo>
                  <a:pt x="115" y="219"/>
                </a:lnTo>
                <a:lnTo>
                  <a:pt x="124" y="238"/>
                </a:lnTo>
                <a:lnTo>
                  <a:pt x="159" y="246"/>
                </a:lnTo>
                <a:lnTo>
                  <a:pt x="187" y="238"/>
                </a:lnTo>
                <a:lnTo>
                  <a:pt x="200" y="262"/>
                </a:lnTo>
                <a:lnTo>
                  <a:pt x="219" y="277"/>
                </a:lnTo>
                <a:lnTo>
                  <a:pt x="200" y="285"/>
                </a:lnTo>
                <a:lnTo>
                  <a:pt x="124" y="290"/>
                </a:lnTo>
                <a:lnTo>
                  <a:pt x="124" y="314"/>
                </a:lnTo>
                <a:lnTo>
                  <a:pt x="132" y="337"/>
                </a:lnTo>
                <a:lnTo>
                  <a:pt x="151" y="369"/>
                </a:lnTo>
                <a:lnTo>
                  <a:pt x="159" y="365"/>
                </a:lnTo>
                <a:lnTo>
                  <a:pt x="180" y="350"/>
                </a:lnTo>
                <a:lnTo>
                  <a:pt x="211" y="350"/>
                </a:lnTo>
                <a:lnTo>
                  <a:pt x="266" y="361"/>
                </a:lnTo>
                <a:lnTo>
                  <a:pt x="290" y="373"/>
                </a:lnTo>
                <a:lnTo>
                  <a:pt x="310" y="376"/>
                </a:lnTo>
                <a:lnTo>
                  <a:pt x="298" y="405"/>
                </a:lnTo>
                <a:lnTo>
                  <a:pt x="323" y="428"/>
                </a:lnTo>
                <a:lnTo>
                  <a:pt x="346" y="408"/>
                </a:lnTo>
                <a:lnTo>
                  <a:pt x="370" y="361"/>
                </a:lnTo>
                <a:lnTo>
                  <a:pt x="370" y="326"/>
                </a:lnTo>
                <a:lnTo>
                  <a:pt x="357" y="326"/>
                </a:lnTo>
                <a:lnTo>
                  <a:pt x="350" y="282"/>
                </a:lnTo>
                <a:lnTo>
                  <a:pt x="310" y="222"/>
                </a:lnTo>
                <a:lnTo>
                  <a:pt x="294" y="211"/>
                </a:lnTo>
                <a:lnTo>
                  <a:pt x="302" y="199"/>
                </a:lnTo>
                <a:lnTo>
                  <a:pt x="302" y="183"/>
                </a:lnTo>
                <a:lnTo>
                  <a:pt x="282" y="191"/>
                </a:lnTo>
                <a:lnTo>
                  <a:pt x="263" y="191"/>
                </a:lnTo>
                <a:lnTo>
                  <a:pt x="258" y="172"/>
                </a:lnTo>
                <a:lnTo>
                  <a:pt x="279" y="162"/>
                </a:lnTo>
                <a:lnTo>
                  <a:pt x="279" y="144"/>
                </a:lnTo>
                <a:lnTo>
                  <a:pt x="254" y="139"/>
                </a:lnTo>
                <a:lnTo>
                  <a:pt x="254" y="123"/>
                </a:lnTo>
                <a:lnTo>
                  <a:pt x="274" y="106"/>
                </a:lnTo>
                <a:lnTo>
                  <a:pt x="294" y="123"/>
                </a:lnTo>
                <a:lnTo>
                  <a:pt x="298" y="106"/>
                </a:lnTo>
                <a:lnTo>
                  <a:pt x="318" y="95"/>
                </a:lnTo>
                <a:lnTo>
                  <a:pt x="310" y="76"/>
                </a:lnTo>
              </a:path>
            </a:pathLst>
          </a:custGeom>
          <a:noFill/>
          <a:ln w="31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D36F-990A-45D4-A9D4-B9D0C78A81B3}"/>
              </a:ext>
            </a:extLst>
          </p:cNvPr>
          <p:cNvSpPr/>
          <p:nvPr/>
        </p:nvSpPr>
        <p:spPr>
          <a:xfrm>
            <a:off x="8666291" y="3260763"/>
            <a:ext cx="914400" cy="87757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E63DB6D-C543-4B02-8735-709AB4C99B6A}"/>
              </a:ext>
            </a:extLst>
          </p:cNvPr>
          <p:cNvSpPr/>
          <p:nvPr/>
        </p:nvSpPr>
        <p:spPr>
          <a:xfrm>
            <a:off x="9150067" y="3561613"/>
            <a:ext cx="85725" cy="88900"/>
          </a:xfrm>
          <a:prstGeom prst="ellipse">
            <a:avLst/>
          </a:prstGeom>
          <a:solidFill>
            <a:srgbClr val="0091A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E2CE76A-4F26-46EC-9F4E-31EF3B302C47}"/>
              </a:ext>
            </a:extLst>
          </p:cNvPr>
          <p:cNvSpPr/>
          <p:nvPr/>
        </p:nvSpPr>
        <p:spPr>
          <a:xfrm>
            <a:off x="8952714" y="3761500"/>
            <a:ext cx="85725" cy="88900"/>
          </a:xfrm>
          <a:prstGeom prst="ellipse">
            <a:avLst/>
          </a:prstGeom>
          <a:solidFill>
            <a:srgbClr val="0091A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9" r="30775"/>
          <a:stretch/>
        </p:blipFill>
        <p:spPr>
          <a:xfrm>
            <a:off x="8397653" y="-202962"/>
            <a:ext cx="3794347" cy="3809025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7554"/>
              </p:ext>
            </p:extLst>
          </p:nvPr>
        </p:nvGraphicFramePr>
        <p:xfrm>
          <a:off x="135075" y="2420331"/>
          <a:ext cx="8128001" cy="285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125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52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à coins arrondis 16"/>
          <p:cNvSpPr/>
          <p:nvPr/>
        </p:nvSpPr>
        <p:spPr>
          <a:xfrm>
            <a:off x="598625" y="3358017"/>
            <a:ext cx="4680000" cy="216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275400" y="4262662"/>
            <a:ext cx="2714625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5275400" y="4576758"/>
            <a:ext cx="1944000" cy="216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5932175" y="4900379"/>
            <a:ext cx="2052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51025" y="3304580"/>
            <a:ext cx="123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WP2 : Cohorte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522116" y="4215448"/>
            <a:ext cx="1380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WP3 : Phénotype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522116" y="4546258"/>
            <a:ext cx="1255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WP4 : </a:t>
            </a:r>
            <a:r>
              <a:rPr lang="fr-FR" sz="1200" dirty="0" err="1">
                <a:solidFill>
                  <a:schemeClr val="bg1"/>
                </a:solidFill>
                <a:latin typeface="+mj-lt"/>
              </a:rPr>
              <a:t>Omiques</a:t>
            </a:r>
            <a:endParaRPr lang="fr-FR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57634" y="4863516"/>
            <a:ext cx="1596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WP5 : Multi </a:t>
            </a:r>
            <a:r>
              <a:rPr lang="fr-FR" sz="1200" dirty="0" err="1">
                <a:solidFill>
                  <a:schemeClr val="bg1"/>
                </a:solidFill>
                <a:latin typeface="+mj-lt"/>
              </a:rPr>
              <a:t>Omique</a:t>
            </a:r>
            <a:endParaRPr lang="fr-FR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95400" y="3641868"/>
            <a:ext cx="1296000" cy="216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Démarches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1891400" y="3900208"/>
            <a:ext cx="3384000" cy="216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Période d’inclusion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595400" y="3068330"/>
            <a:ext cx="7380000" cy="216000"/>
          </a:xfrm>
          <a:prstGeom prst="roundRect">
            <a:avLst/>
          </a:prstGeom>
          <a:solidFill>
            <a:srgbClr val="A01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747800" y="3033943"/>
            <a:ext cx="1856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WP1 : Gestion de projet 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1DECAEFA-496F-4C81-BF79-CCD7E6861ACB}"/>
              </a:ext>
            </a:extLst>
          </p:cNvPr>
          <p:cNvSpPr/>
          <p:nvPr/>
        </p:nvSpPr>
        <p:spPr>
          <a:xfrm>
            <a:off x="11350723" y="2587665"/>
            <a:ext cx="85725" cy="88900"/>
          </a:xfrm>
          <a:prstGeom prst="ellipse">
            <a:avLst/>
          </a:prstGeom>
          <a:solidFill>
            <a:srgbClr val="0091A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43B47CF-3426-4F22-B996-73DF874E73A1}"/>
              </a:ext>
            </a:extLst>
          </p:cNvPr>
          <p:cNvCxnSpPr>
            <a:cxnSpLocks/>
          </p:cNvCxnSpPr>
          <p:nvPr/>
        </p:nvCxnSpPr>
        <p:spPr>
          <a:xfrm>
            <a:off x="1891400" y="3006511"/>
            <a:ext cx="0" cy="224290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1D2B29FB-B6EB-4FED-8885-E5725EEF17BC}"/>
              </a:ext>
            </a:extLst>
          </p:cNvPr>
          <p:cNvSpPr/>
          <p:nvPr/>
        </p:nvSpPr>
        <p:spPr>
          <a:xfrm>
            <a:off x="8666291" y="1089472"/>
            <a:ext cx="85725" cy="88900"/>
          </a:xfrm>
          <a:prstGeom prst="ellipse">
            <a:avLst/>
          </a:prstGeom>
          <a:solidFill>
            <a:srgbClr val="0091A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8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Cohorte nichée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2E6F95"/>
                </a:solidFill>
                <a:latin typeface="Segoe UI Semibold"/>
              </a:rPr>
              <a:t>Design</a:t>
            </a:r>
          </a:p>
          <a:p>
            <a:r>
              <a:rPr lang="fr-FR" sz="1800" dirty="0"/>
              <a:t>Une visite entre 13-14 ans</a:t>
            </a:r>
          </a:p>
          <a:p>
            <a:pPr lvl="1"/>
            <a:r>
              <a:rPr lang="fr-FR" sz="1400" dirty="0"/>
              <a:t>Evènements médicaux entre 6 et 13-14 ans</a:t>
            </a:r>
          </a:p>
          <a:p>
            <a:pPr lvl="1"/>
            <a:r>
              <a:rPr lang="fr-FR" sz="1400" dirty="0"/>
              <a:t>Etat des lieux à 13-14 ans :</a:t>
            </a:r>
          </a:p>
          <a:p>
            <a:pPr lvl="2"/>
            <a:r>
              <a:rPr lang="fr-FR" sz="1200" dirty="0"/>
              <a:t>Nutrition</a:t>
            </a:r>
          </a:p>
          <a:p>
            <a:pPr lvl="2"/>
            <a:r>
              <a:rPr lang="fr-FR" sz="1200" dirty="0"/>
              <a:t>Digestif</a:t>
            </a:r>
          </a:p>
          <a:p>
            <a:pPr lvl="2"/>
            <a:r>
              <a:rPr lang="fr-FR" sz="1200" dirty="0"/>
              <a:t>Respiratoire</a:t>
            </a:r>
          </a:p>
          <a:p>
            <a:pPr lvl="2"/>
            <a:r>
              <a:rPr lang="fr-FR" sz="1200" dirty="0"/>
              <a:t>Développement neuro-orthopédique</a:t>
            </a:r>
          </a:p>
          <a:p>
            <a:pPr lvl="2"/>
            <a:r>
              <a:rPr lang="fr-FR" sz="1200" dirty="0"/>
              <a:t>Suivi orthophonique</a:t>
            </a:r>
          </a:p>
          <a:p>
            <a:pPr lvl="2"/>
            <a:r>
              <a:rPr lang="fr-FR" sz="1200" dirty="0"/>
              <a:t>Scolarité</a:t>
            </a:r>
          </a:p>
          <a:p>
            <a:pPr lvl="2"/>
            <a:r>
              <a:rPr lang="fr-FR" sz="1200" dirty="0"/>
              <a:t>Qualité de vie</a:t>
            </a:r>
          </a:p>
          <a:p>
            <a:pPr lvl="1"/>
            <a:r>
              <a:rPr lang="fr-FR" sz="1600" dirty="0"/>
              <a:t>Fibroscopie œsophagienne</a:t>
            </a:r>
          </a:p>
          <a:p>
            <a:pPr lvl="2"/>
            <a:r>
              <a:rPr lang="fr-FR" sz="1200" dirty="0"/>
              <a:t>Biopsies</a:t>
            </a:r>
          </a:p>
          <a:p>
            <a:pPr lvl="3"/>
            <a:r>
              <a:rPr lang="fr-FR" sz="1100" dirty="0"/>
              <a:t>13-14 ans</a:t>
            </a:r>
          </a:p>
          <a:p>
            <a:pPr lvl="3"/>
            <a:r>
              <a:rPr lang="fr-FR" sz="1100" dirty="0"/>
              <a:t>Et antérieures</a:t>
            </a:r>
          </a:p>
          <a:p>
            <a:pPr lvl="1"/>
            <a:r>
              <a:rPr lang="fr-FR" sz="1600" dirty="0"/>
              <a:t>Prise de sang</a:t>
            </a:r>
          </a:p>
          <a:p>
            <a:pPr lvl="2"/>
            <a:r>
              <a:rPr lang="fr-FR" sz="1200" dirty="0"/>
              <a:t>Collection biologique (pour 6 centres)</a:t>
            </a:r>
          </a:p>
          <a:p>
            <a:pPr lvl="1"/>
            <a:endParaRPr lang="fr-FR" sz="1400" dirty="0"/>
          </a:p>
          <a:p>
            <a:endParaRPr lang="fr-FR" sz="1800" dirty="0"/>
          </a:p>
          <a:p>
            <a:pPr marL="0" indent="0">
              <a:buNone/>
            </a:pPr>
            <a:endParaRPr lang="fr-FR" dirty="0">
              <a:solidFill>
                <a:srgbClr val="2E6F95"/>
              </a:solidFill>
              <a:latin typeface="Segoe UI Semibold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8D33-C67E-4317-B25E-50C2A871A13B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899B4776-1682-483D-B9A1-1DAB1E0EA36F}"/>
              </a:ext>
            </a:extLst>
          </p:cNvPr>
          <p:cNvGrpSpPr/>
          <p:nvPr/>
        </p:nvGrpSpPr>
        <p:grpSpPr>
          <a:xfrm>
            <a:off x="8666291" y="3260763"/>
            <a:ext cx="914400" cy="877578"/>
            <a:chOff x="2203646" y="4392856"/>
            <a:chExt cx="914400" cy="877578"/>
          </a:xfrm>
        </p:grpSpPr>
        <p:sp>
          <p:nvSpPr>
            <p:cNvPr id="6" name="Freeform 436">
              <a:extLst>
                <a:ext uri="{FF2B5EF4-FFF2-40B4-BE49-F238E27FC236}">
                  <a16:creationId xmlns:a16="http://schemas.microsoft.com/office/drawing/2014/main" id="{4FE52822-D028-482A-A6CC-4259E08B0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506" y="4914494"/>
              <a:ext cx="223528" cy="275642"/>
            </a:xfrm>
            <a:custGeom>
              <a:avLst/>
              <a:gdLst>
                <a:gd name="T0" fmla="*/ 426 w 426"/>
                <a:gd name="T1" fmla="*/ 222 h 379"/>
                <a:gd name="T2" fmla="*/ 409 w 426"/>
                <a:gd name="T3" fmla="*/ 187 h 379"/>
                <a:gd name="T4" fmla="*/ 388 w 426"/>
                <a:gd name="T5" fmla="*/ 187 h 379"/>
                <a:gd name="T6" fmla="*/ 358 w 426"/>
                <a:gd name="T7" fmla="*/ 132 h 379"/>
                <a:gd name="T8" fmla="*/ 327 w 426"/>
                <a:gd name="T9" fmla="*/ 102 h 379"/>
                <a:gd name="T10" fmla="*/ 336 w 426"/>
                <a:gd name="T11" fmla="*/ 60 h 379"/>
                <a:gd name="T12" fmla="*/ 307 w 426"/>
                <a:gd name="T13" fmla="*/ 34 h 379"/>
                <a:gd name="T14" fmla="*/ 277 w 426"/>
                <a:gd name="T15" fmla="*/ 34 h 379"/>
                <a:gd name="T16" fmla="*/ 259 w 426"/>
                <a:gd name="T17" fmla="*/ 20 h 379"/>
                <a:gd name="T18" fmla="*/ 217 w 426"/>
                <a:gd name="T19" fmla="*/ 25 h 379"/>
                <a:gd name="T20" fmla="*/ 182 w 426"/>
                <a:gd name="T21" fmla="*/ 0 h 379"/>
                <a:gd name="T22" fmla="*/ 149 w 426"/>
                <a:gd name="T23" fmla="*/ 8 h 379"/>
                <a:gd name="T24" fmla="*/ 110 w 426"/>
                <a:gd name="T25" fmla="*/ 12 h 379"/>
                <a:gd name="T26" fmla="*/ 81 w 426"/>
                <a:gd name="T27" fmla="*/ 42 h 379"/>
                <a:gd name="T28" fmla="*/ 37 w 426"/>
                <a:gd name="T29" fmla="*/ 50 h 379"/>
                <a:gd name="T30" fmla="*/ 42 w 426"/>
                <a:gd name="T31" fmla="*/ 107 h 379"/>
                <a:gd name="T32" fmla="*/ 0 w 426"/>
                <a:gd name="T33" fmla="*/ 110 h 379"/>
                <a:gd name="T34" fmla="*/ 4 w 426"/>
                <a:gd name="T35" fmla="*/ 167 h 379"/>
                <a:gd name="T36" fmla="*/ 29 w 426"/>
                <a:gd name="T37" fmla="*/ 182 h 379"/>
                <a:gd name="T38" fmla="*/ 47 w 426"/>
                <a:gd name="T39" fmla="*/ 230 h 379"/>
                <a:gd name="T40" fmla="*/ 29 w 426"/>
                <a:gd name="T41" fmla="*/ 252 h 379"/>
                <a:gd name="T42" fmla="*/ 77 w 426"/>
                <a:gd name="T43" fmla="*/ 299 h 379"/>
                <a:gd name="T44" fmla="*/ 124 w 426"/>
                <a:gd name="T45" fmla="*/ 302 h 379"/>
                <a:gd name="T46" fmla="*/ 154 w 426"/>
                <a:gd name="T47" fmla="*/ 345 h 379"/>
                <a:gd name="T48" fmla="*/ 286 w 426"/>
                <a:gd name="T49" fmla="*/ 379 h 379"/>
                <a:gd name="T50" fmla="*/ 396 w 426"/>
                <a:gd name="T51" fmla="*/ 354 h 379"/>
                <a:gd name="T52" fmla="*/ 396 w 426"/>
                <a:gd name="T53" fmla="*/ 324 h 379"/>
                <a:gd name="T54" fmla="*/ 409 w 426"/>
                <a:gd name="T55" fmla="*/ 264 h 379"/>
                <a:gd name="T56" fmla="*/ 426 w 426"/>
                <a:gd name="T57" fmla="*/ 222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6" h="379">
                  <a:moveTo>
                    <a:pt x="426" y="222"/>
                  </a:moveTo>
                  <a:lnTo>
                    <a:pt x="409" y="187"/>
                  </a:lnTo>
                  <a:lnTo>
                    <a:pt x="388" y="187"/>
                  </a:lnTo>
                  <a:lnTo>
                    <a:pt x="358" y="132"/>
                  </a:lnTo>
                  <a:lnTo>
                    <a:pt x="327" y="102"/>
                  </a:lnTo>
                  <a:lnTo>
                    <a:pt x="336" y="60"/>
                  </a:lnTo>
                  <a:lnTo>
                    <a:pt x="307" y="34"/>
                  </a:lnTo>
                  <a:lnTo>
                    <a:pt x="277" y="34"/>
                  </a:lnTo>
                  <a:lnTo>
                    <a:pt x="259" y="20"/>
                  </a:lnTo>
                  <a:lnTo>
                    <a:pt x="217" y="25"/>
                  </a:lnTo>
                  <a:lnTo>
                    <a:pt x="182" y="0"/>
                  </a:lnTo>
                  <a:lnTo>
                    <a:pt x="149" y="8"/>
                  </a:lnTo>
                  <a:lnTo>
                    <a:pt x="110" y="12"/>
                  </a:lnTo>
                  <a:lnTo>
                    <a:pt x="81" y="42"/>
                  </a:lnTo>
                  <a:lnTo>
                    <a:pt x="37" y="50"/>
                  </a:lnTo>
                  <a:lnTo>
                    <a:pt x="42" y="107"/>
                  </a:lnTo>
                  <a:lnTo>
                    <a:pt x="0" y="110"/>
                  </a:lnTo>
                  <a:lnTo>
                    <a:pt x="4" y="167"/>
                  </a:lnTo>
                  <a:lnTo>
                    <a:pt x="29" y="182"/>
                  </a:lnTo>
                  <a:lnTo>
                    <a:pt x="47" y="230"/>
                  </a:lnTo>
                  <a:lnTo>
                    <a:pt x="29" y="252"/>
                  </a:lnTo>
                  <a:lnTo>
                    <a:pt x="77" y="299"/>
                  </a:lnTo>
                  <a:lnTo>
                    <a:pt x="124" y="302"/>
                  </a:lnTo>
                  <a:lnTo>
                    <a:pt x="154" y="345"/>
                  </a:lnTo>
                  <a:lnTo>
                    <a:pt x="286" y="379"/>
                  </a:lnTo>
                  <a:lnTo>
                    <a:pt x="396" y="354"/>
                  </a:lnTo>
                  <a:lnTo>
                    <a:pt x="396" y="324"/>
                  </a:lnTo>
                  <a:lnTo>
                    <a:pt x="409" y="264"/>
                  </a:lnTo>
                  <a:lnTo>
                    <a:pt x="426" y="222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449">
              <a:extLst>
                <a:ext uri="{FF2B5EF4-FFF2-40B4-BE49-F238E27FC236}">
                  <a16:creationId xmlns:a16="http://schemas.microsoft.com/office/drawing/2014/main" id="{2C11E378-6D31-41BD-BC8F-D226F21C9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807" y="4535451"/>
              <a:ext cx="327677" cy="379043"/>
            </a:xfrm>
            <a:custGeom>
              <a:avLst/>
              <a:gdLst>
                <a:gd name="T0" fmla="*/ 310 w 370"/>
                <a:gd name="T1" fmla="*/ 76 h 428"/>
                <a:gd name="T2" fmla="*/ 279 w 370"/>
                <a:gd name="T3" fmla="*/ 95 h 428"/>
                <a:gd name="T4" fmla="*/ 254 w 370"/>
                <a:gd name="T5" fmla="*/ 95 h 428"/>
                <a:gd name="T6" fmla="*/ 235 w 370"/>
                <a:gd name="T7" fmla="*/ 106 h 428"/>
                <a:gd name="T8" fmla="*/ 172 w 370"/>
                <a:gd name="T9" fmla="*/ 27 h 428"/>
                <a:gd name="T10" fmla="*/ 135 w 370"/>
                <a:gd name="T11" fmla="*/ 24 h 428"/>
                <a:gd name="T12" fmla="*/ 104 w 370"/>
                <a:gd name="T13" fmla="*/ 0 h 428"/>
                <a:gd name="T14" fmla="*/ 52 w 370"/>
                <a:gd name="T15" fmla="*/ 0 h 428"/>
                <a:gd name="T16" fmla="*/ 16 w 370"/>
                <a:gd name="T17" fmla="*/ 11 h 428"/>
                <a:gd name="T18" fmla="*/ 0 w 370"/>
                <a:gd name="T19" fmla="*/ 48 h 428"/>
                <a:gd name="T20" fmla="*/ 16 w 370"/>
                <a:gd name="T21" fmla="*/ 87 h 428"/>
                <a:gd name="T22" fmla="*/ 49 w 370"/>
                <a:gd name="T23" fmla="*/ 99 h 428"/>
                <a:gd name="T24" fmla="*/ 52 w 370"/>
                <a:gd name="T25" fmla="*/ 118 h 428"/>
                <a:gd name="T26" fmla="*/ 57 w 370"/>
                <a:gd name="T27" fmla="*/ 172 h 428"/>
                <a:gd name="T28" fmla="*/ 85 w 370"/>
                <a:gd name="T29" fmla="*/ 211 h 428"/>
                <a:gd name="T30" fmla="*/ 115 w 370"/>
                <a:gd name="T31" fmla="*/ 219 h 428"/>
                <a:gd name="T32" fmla="*/ 124 w 370"/>
                <a:gd name="T33" fmla="*/ 238 h 428"/>
                <a:gd name="T34" fmla="*/ 159 w 370"/>
                <a:gd name="T35" fmla="*/ 246 h 428"/>
                <a:gd name="T36" fmla="*/ 187 w 370"/>
                <a:gd name="T37" fmla="*/ 238 h 428"/>
                <a:gd name="T38" fmla="*/ 200 w 370"/>
                <a:gd name="T39" fmla="*/ 262 h 428"/>
                <a:gd name="T40" fmla="*/ 219 w 370"/>
                <a:gd name="T41" fmla="*/ 277 h 428"/>
                <a:gd name="T42" fmla="*/ 200 w 370"/>
                <a:gd name="T43" fmla="*/ 285 h 428"/>
                <a:gd name="T44" fmla="*/ 124 w 370"/>
                <a:gd name="T45" fmla="*/ 290 h 428"/>
                <a:gd name="T46" fmla="*/ 124 w 370"/>
                <a:gd name="T47" fmla="*/ 314 h 428"/>
                <a:gd name="T48" fmla="*/ 132 w 370"/>
                <a:gd name="T49" fmla="*/ 337 h 428"/>
                <a:gd name="T50" fmla="*/ 151 w 370"/>
                <a:gd name="T51" fmla="*/ 369 h 428"/>
                <a:gd name="T52" fmla="*/ 159 w 370"/>
                <a:gd name="T53" fmla="*/ 365 h 428"/>
                <a:gd name="T54" fmla="*/ 180 w 370"/>
                <a:gd name="T55" fmla="*/ 350 h 428"/>
                <a:gd name="T56" fmla="*/ 211 w 370"/>
                <a:gd name="T57" fmla="*/ 350 h 428"/>
                <a:gd name="T58" fmla="*/ 266 w 370"/>
                <a:gd name="T59" fmla="*/ 361 h 428"/>
                <a:gd name="T60" fmla="*/ 290 w 370"/>
                <a:gd name="T61" fmla="*/ 373 h 428"/>
                <a:gd name="T62" fmla="*/ 310 w 370"/>
                <a:gd name="T63" fmla="*/ 376 h 428"/>
                <a:gd name="T64" fmla="*/ 298 w 370"/>
                <a:gd name="T65" fmla="*/ 405 h 428"/>
                <a:gd name="T66" fmla="*/ 323 w 370"/>
                <a:gd name="T67" fmla="*/ 428 h 428"/>
                <a:gd name="T68" fmla="*/ 346 w 370"/>
                <a:gd name="T69" fmla="*/ 408 h 428"/>
                <a:gd name="T70" fmla="*/ 370 w 370"/>
                <a:gd name="T71" fmla="*/ 361 h 428"/>
                <a:gd name="T72" fmla="*/ 370 w 370"/>
                <a:gd name="T73" fmla="*/ 326 h 428"/>
                <a:gd name="T74" fmla="*/ 357 w 370"/>
                <a:gd name="T75" fmla="*/ 326 h 428"/>
                <a:gd name="T76" fmla="*/ 350 w 370"/>
                <a:gd name="T77" fmla="*/ 282 h 428"/>
                <a:gd name="T78" fmla="*/ 310 w 370"/>
                <a:gd name="T79" fmla="*/ 222 h 428"/>
                <a:gd name="T80" fmla="*/ 294 w 370"/>
                <a:gd name="T81" fmla="*/ 211 h 428"/>
                <a:gd name="T82" fmla="*/ 302 w 370"/>
                <a:gd name="T83" fmla="*/ 199 h 428"/>
                <a:gd name="T84" fmla="*/ 302 w 370"/>
                <a:gd name="T85" fmla="*/ 183 h 428"/>
                <a:gd name="T86" fmla="*/ 282 w 370"/>
                <a:gd name="T87" fmla="*/ 191 h 428"/>
                <a:gd name="T88" fmla="*/ 263 w 370"/>
                <a:gd name="T89" fmla="*/ 191 h 428"/>
                <a:gd name="T90" fmla="*/ 258 w 370"/>
                <a:gd name="T91" fmla="*/ 172 h 428"/>
                <a:gd name="T92" fmla="*/ 279 w 370"/>
                <a:gd name="T93" fmla="*/ 162 h 428"/>
                <a:gd name="T94" fmla="*/ 279 w 370"/>
                <a:gd name="T95" fmla="*/ 144 h 428"/>
                <a:gd name="T96" fmla="*/ 254 w 370"/>
                <a:gd name="T97" fmla="*/ 139 h 428"/>
                <a:gd name="T98" fmla="*/ 254 w 370"/>
                <a:gd name="T99" fmla="*/ 123 h 428"/>
                <a:gd name="T100" fmla="*/ 274 w 370"/>
                <a:gd name="T101" fmla="*/ 106 h 428"/>
                <a:gd name="T102" fmla="*/ 294 w 370"/>
                <a:gd name="T103" fmla="*/ 123 h 428"/>
                <a:gd name="T104" fmla="*/ 298 w 370"/>
                <a:gd name="T105" fmla="*/ 106 h 428"/>
                <a:gd name="T106" fmla="*/ 318 w 370"/>
                <a:gd name="T107" fmla="*/ 95 h 428"/>
                <a:gd name="T108" fmla="*/ 310 w 370"/>
                <a:gd name="T109" fmla="*/ 76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0" h="428">
                  <a:moveTo>
                    <a:pt x="310" y="76"/>
                  </a:moveTo>
                  <a:lnTo>
                    <a:pt x="279" y="95"/>
                  </a:lnTo>
                  <a:lnTo>
                    <a:pt x="254" y="95"/>
                  </a:lnTo>
                  <a:lnTo>
                    <a:pt x="235" y="106"/>
                  </a:lnTo>
                  <a:lnTo>
                    <a:pt x="172" y="27"/>
                  </a:lnTo>
                  <a:lnTo>
                    <a:pt x="135" y="24"/>
                  </a:lnTo>
                  <a:lnTo>
                    <a:pt x="104" y="0"/>
                  </a:lnTo>
                  <a:lnTo>
                    <a:pt x="52" y="0"/>
                  </a:lnTo>
                  <a:lnTo>
                    <a:pt x="16" y="11"/>
                  </a:lnTo>
                  <a:lnTo>
                    <a:pt x="0" y="48"/>
                  </a:lnTo>
                  <a:lnTo>
                    <a:pt x="16" y="87"/>
                  </a:lnTo>
                  <a:lnTo>
                    <a:pt x="49" y="99"/>
                  </a:lnTo>
                  <a:lnTo>
                    <a:pt x="52" y="118"/>
                  </a:lnTo>
                  <a:lnTo>
                    <a:pt x="57" y="172"/>
                  </a:lnTo>
                  <a:lnTo>
                    <a:pt x="85" y="211"/>
                  </a:lnTo>
                  <a:lnTo>
                    <a:pt x="115" y="219"/>
                  </a:lnTo>
                  <a:lnTo>
                    <a:pt x="124" y="238"/>
                  </a:lnTo>
                  <a:lnTo>
                    <a:pt x="159" y="246"/>
                  </a:lnTo>
                  <a:lnTo>
                    <a:pt x="187" y="238"/>
                  </a:lnTo>
                  <a:lnTo>
                    <a:pt x="200" y="262"/>
                  </a:lnTo>
                  <a:lnTo>
                    <a:pt x="219" y="277"/>
                  </a:lnTo>
                  <a:lnTo>
                    <a:pt x="200" y="285"/>
                  </a:lnTo>
                  <a:lnTo>
                    <a:pt x="124" y="290"/>
                  </a:lnTo>
                  <a:lnTo>
                    <a:pt x="124" y="314"/>
                  </a:lnTo>
                  <a:lnTo>
                    <a:pt x="132" y="337"/>
                  </a:lnTo>
                  <a:lnTo>
                    <a:pt x="151" y="369"/>
                  </a:lnTo>
                  <a:lnTo>
                    <a:pt x="159" y="365"/>
                  </a:lnTo>
                  <a:lnTo>
                    <a:pt x="180" y="350"/>
                  </a:lnTo>
                  <a:lnTo>
                    <a:pt x="211" y="350"/>
                  </a:lnTo>
                  <a:lnTo>
                    <a:pt x="266" y="361"/>
                  </a:lnTo>
                  <a:lnTo>
                    <a:pt x="290" y="373"/>
                  </a:lnTo>
                  <a:lnTo>
                    <a:pt x="310" y="376"/>
                  </a:lnTo>
                  <a:lnTo>
                    <a:pt x="298" y="405"/>
                  </a:lnTo>
                  <a:lnTo>
                    <a:pt x="323" y="428"/>
                  </a:lnTo>
                  <a:lnTo>
                    <a:pt x="346" y="408"/>
                  </a:lnTo>
                  <a:lnTo>
                    <a:pt x="370" y="361"/>
                  </a:lnTo>
                  <a:lnTo>
                    <a:pt x="370" y="326"/>
                  </a:lnTo>
                  <a:lnTo>
                    <a:pt x="357" y="326"/>
                  </a:lnTo>
                  <a:lnTo>
                    <a:pt x="350" y="282"/>
                  </a:lnTo>
                  <a:lnTo>
                    <a:pt x="310" y="222"/>
                  </a:lnTo>
                  <a:lnTo>
                    <a:pt x="294" y="211"/>
                  </a:lnTo>
                  <a:lnTo>
                    <a:pt x="302" y="199"/>
                  </a:lnTo>
                  <a:lnTo>
                    <a:pt x="302" y="183"/>
                  </a:lnTo>
                  <a:lnTo>
                    <a:pt x="282" y="191"/>
                  </a:lnTo>
                  <a:lnTo>
                    <a:pt x="263" y="191"/>
                  </a:lnTo>
                  <a:lnTo>
                    <a:pt x="258" y="172"/>
                  </a:lnTo>
                  <a:lnTo>
                    <a:pt x="279" y="162"/>
                  </a:lnTo>
                  <a:lnTo>
                    <a:pt x="279" y="144"/>
                  </a:lnTo>
                  <a:lnTo>
                    <a:pt x="254" y="139"/>
                  </a:lnTo>
                  <a:lnTo>
                    <a:pt x="254" y="123"/>
                  </a:lnTo>
                  <a:lnTo>
                    <a:pt x="274" y="106"/>
                  </a:lnTo>
                  <a:lnTo>
                    <a:pt x="294" y="123"/>
                  </a:lnTo>
                  <a:lnTo>
                    <a:pt x="298" y="106"/>
                  </a:lnTo>
                  <a:lnTo>
                    <a:pt x="318" y="95"/>
                  </a:lnTo>
                  <a:lnTo>
                    <a:pt x="310" y="76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95D36F-990A-45D4-A9D4-B9D0C78A81B3}"/>
                </a:ext>
              </a:extLst>
            </p:cNvPr>
            <p:cNvSpPr/>
            <p:nvPr/>
          </p:nvSpPr>
          <p:spPr>
            <a:xfrm>
              <a:off x="2203646" y="4392856"/>
              <a:ext cx="914400" cy="877578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BE63DB6D-C543-4B02-8735-709AB4C99B6A}"/>
                </a:ext>
              </a:extLst>
            </p:cNvPr>
            <p:cNvSpPr/>
            <p:nvPr/>
          </p:nvSpPr>
          <p:spPr>
            <a:xfrm>
              <a:off x="2687422" y="4693706"/>
              <a:ext cx="85725" cy="88900"/>
            </a:xfrm>
            <a:prstGeom prst="ellipse">
              <a:avLst/>
            </a:prstGeom>
            <a:solidFill>
              <a:srgbClr val="0091A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1E2CE76A-4F26-46EC-9F4E-31EF3B302C47}"/>
                </a:ext>
              </a:extLst>
            </p:cNvPr>
            <p:cNvSpPr/>
            <p:nvPr/>
          </p:nvSpPr>
          <p:spPr>
            <a:xfrm>
              <a:off x="2490069" y="4893593"/>
              <a:ext cx="85725" cy="88900"/>
            </a:xfrm>
            <a:prstGeom prst="ellipse">
              <a:avLst/>
            </a:prstGeom>
            <a:solidFill>
              <a:srgbClr val="0091A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9" r="30775"/>
          <a:stretch/>
        </p:blipFill>
        <p:spPr>
          <a:xfrm>
            <a:off x="8397653" y="-202962"/>
            <a:ext cx="3794347" cy="3809025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2602253" y="4574286"/>
            <a:ext cx="261481" cy="253657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584132" y="5053830"/>
            <a:ext cx="261481" cy="253657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626747" y="4574286"/>
            <a:ext cx="261481" cy="253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595810" y="5053829"/>
            <a:ext cx="261481" cy="253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A769C79-90CA-4987-85DA-B1A60DC50A5A}"/>
              </a:ext>
            </a:extLst>
          </p:cNvPr>
          <p:cNvSpPr/>
          <p:nvPr/>
        </p:nvSpPr>
        <p:spPr>
          <a:xfrm>
            <a:off x="11350723" y="2587665"/>
            <a:ext cx="85725" cy="88900"/>
          </a:xfrm>
          <a:prstGeom prst="ellipse">
            <a:avLst/>
          </a:prstGeom>
          <a:solidFill>
            <a:srgbClr val="0091A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AC7CE38F-C3FE-49A9-AEF8-C4C4FFB37184}"/>
              </a:ext>
            </a:extLst>
          </p:cNvPr>
          <p:cNvSpPr/>
          <p:nvPr/>
        </p:nvSpPr>
        <p:spPr>
          <a:xfrm>
            <a:off x="8666291" y="1089472"/>
            <a:ext cx="85725" cy="88900"/>
          </a:xfrm>
          <a:prstGeom prst="ellipse">
            <a:avLst/>
          </a:prstGeom>
          <a:solidFill>
            <a:srgbClr val="0091A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8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0.00023 L 0.09349 0.00162 L 0.16849 -0.01273 L 0.23372 -0.04931 L 0.2776 -0.1463 C 0.28529 -0.18426 0.29297 -0.22246 0.30078 -0.26042 C 0.30911 -0.30973 0.31732 -0.3588 0.32578 -0.40811 L 0.3569 -0.48727 L 0.41042 -0.53681 L 0.48542 -0.58727 L 0.55963 -0.61273 C 0.5763 -0.6176 0.60716 -0.61945 0.62383 -0.62408 " pathEditMode="relative" rAng="0" ptsTypes="AAAAAAAAAA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85" y="-311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07407E-6 L 0.06315 -0.01157 L 0.1418 -0.04791 L 0.18555 -0.09074 L 0.21055 -0.19074 C 0.21354 -0.23125 0.21654 -0.27222 0.21953 -0.31273 C 0.22187 -0.35578 0.22422 -0.39861 0.22669 -0.44166 L 0.24362 -0.53842 L 0.29088 -0.60347 L 0.34818 -0.65277 L 0.41875 -0.68935 C 0.4276 -0.69027 0.45273 -0.69398 0.46172 -0.6949 " pathEditMode="relative" rAng="0" ptsTypes="AAAAAAAAAA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-3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pratique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E6F95"/>
                </a:solidFill>
                <a:latin typeface="Segoe UI Semibold"/>
              </a:rPr>
              <a:t>CHU de Lille</a:t>
            </a:r>
          </a:p>
          <a:p>
            <a:pPr marL="0" indent="0">
              <a:buNone/>
            </a:pPr>
            <a:r>
              <a:rPr lang="fr-FR" sz="1800" dirty="0"/>
              <a:t>Réunion de faisabilité</a:t>
            </a:r>
          </a:p>
          <a:p>
            <a:pPr marL="0" indent="0">
              <a:buNone/>
            </a:pPr>
            <a:r>
              <a:rPr lang="fr-FR" sz="1800" dirty="0"/>
              <a:t>Dépôt CPP le 12 juin, retour prévu d’ici fin juin</a:t>
            </a:r>
          </a:p>
          <a:p>
            <a:pPr marL="0" indent="0">
              <a:buNone/>
            </a:pPr>
            <a:r>
              <a:rPr lang="fr-FR" sz="1800" dirty="0" err="1"/>
              <a:t>eCRF</a:t>
            </a:r>
            <a:r>
              <a:rPr lang="fr-FR" sz="1800" dirty="0"/>
              <a:t> sur </a:t>
            </a:r>
            <a:r>
              <a:rPr lang="fr-FR" sz="1800" dirty="0" err="1"/>
              <a:t>Ennov</a:t>
            </a:r>
            <a:r>
              <a:rPr lang="fr-FR" sz="1800" dirty="0"/>
              <a:t> </a:t>
            </a:r>
            <a:r>
              <a:rPr lang="fr-FR" sz="1800" dirty="0" err="1"/>
              <a:t>Clinica</a:t>
            </a:r>
            <a:r>
              <a:rPr lang="fr-FR" sz="1800" dirty="0"/>
              <a:t> terminé</a:t>
            </a:r>
          </a:p>
          <a:p>
            <a:pPr marL="0" indent="0">
              <a:buNone/>
              <a:tabLst>
                <a:tab pos="712788" algn="l"/>
              </a:tabLst>
            </a:pPr>
            <a:r>
              <a:rPr lang="fr-FR" sz="1800" dirty="0"/>
              <a:t>	Classeur investigateur, CRF papier, QR code pour échelle patient</a:t>
            </a:r>
          </a:p>
          <a:p>
            <a:pPr marL="0" indent="0">
              <a:buNone/>
              <a:tabLst>
                <a:tab pos="712788" algn="l"/>
              </a:tabLst>
            </a:pPr>
            <a:r>
              <a:rPr lang="fr-FR" sz="1800" dirty="0"/>
              <a:t>	Kit pour les biopsies (étiquettes, fiche de traçabilité)</a:t>
            </a:r>
          </a:p>
          <a:p>
            <a:pPr marL="0" indent="0">
              <a:buNone/>
              <a:tabLst>
                <a:tab pos="712788" algn="l"/>
              </a:tabLst>
            </a:pPr>
            <a:r>
              <a:rPr lang="fr-FR" sz="1800" dirty="0"/>
              <a:t>	Kit pour le sang (tubes, étiquette, fiche de traçabilité)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dirty="0">
                <a:solidFill>
                  <a:srgbClr val="2E6F95"/>
                </a:solidFill>
                <a:latin typeface="Segoe UI Semibold"/>
              </a:rPr>
              <a:t>Centres investigateurs</a:t>
            </a:r>
          </a:p>
          <a:p>
            <a:pPr marL="0" indent="0">
              <a:buNone/>
            </a:pPr>
            <a:r>
              <a:rPr lang="fr-FR" sz="1800" dirty="0"/>
              <a:t>Identification et inclusions des patients (extraction du registre)</a:t>
            </a:r>
          </a:p>
          <a:p>
            <a:pPr marL="0" indent="0">
              <a:buNone/>
            </a:pPr>
            <a:r>
              <a:rPr lang="fr-FR" sz="1800" dirty="0"/>
              <a:t>Validation du contrat unique avec surcout (administratif, étude principale, sous étude)</a:t>
            </a:r>
          </a:p>
          <a:p>
            <a:pPr marL="0" indent="0">
              <a:buNone/>
            </a:pPr>
            <a:r>
              <a:rPr lang="fr-FR" sz="1800" dirty="0"/>
              <a:t>Contrat de transfert de matériel biologique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dirty="0">
              <a:solidFill>
                <a:srgbClr val="2E6F95"/>
              </a:solidFill>
              <a:latin typeface="Segoe UI Semibold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8D33-C67E-4317-B25E-50C2A871A13B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6" name="Graphique 5" descr="Ligne fléchée : légère courbe">
            <a:extLst>
              <a:ext uri="{FF2B5EF4-FFF2-40B4-BE49-F238E27FC236}">
                <a16:creationId xmlns:a16="http://schemas.microsoft.com/office/drawing/2014/main" id="{307A88E2-30B0-4574-9435-69CEBE3F0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2208" y="2916936"/>
            <a:ext cx="512064" cy="512064"/>
          </a:xfrm>
          <a:prstGeom prst="rect">
            <a:avLst/>
          </a:prstGeom>
        </p:spPr>
      </p:pic>
      <p:pic>
        <p:nvPicPr>
          <p:cNvPr id="7" name="Graphique 6" descr="Ligne fléchée : légère courbe">
            <a:extLst>
              <a:ext uri="{FF2B5EF4-FFF2-40B4-BE49-F238E27FC236}">
                <a16:creationId xmlns:a16="http://schemas.microsoft.com/office/drawing/2014/main" id="{23C03E2F-B8A8-4ABC-BC1F-D9AE4DE83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2208" y="3251531"/>
            <a:ext cx="512064" cy="512064"/>
          </a:xfrm>
          <a:prstGeom prst="rect">
            <a:avLst/>
          </a:prstGeom>
        </p:spPr>
      </p:pic>
      <p:pic>
        <p:nvPicPr>
          <p:cNvPr id="8" name="Graphique 7" descr="Ligne fléchée : légère courbe">
            <a:extLst>
              <a:ext uri="{FF2B5EF4-FFF2-40B4-BE49-F238E27FC236}">
                <a16:creationId xmlns:a16="http://schemas.microsoft.com/office/drawing/2014/main" id="{C4F26EED-E2D4-4930-BC51-774599D1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2208" y="3628798"/>
            <a:ext cx="512064" cy="51206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D8B6227-7C59-42FC-A7FC-E6021A1DDFCB}"/>
              </a:ext>
            </a:extLst>
          </p:cNvPr>
          <p:cNvSpPr txBox="1"/>
          <p:nvPr/>
        </p:nvSpPr>
        <p:spPr>
          <a:xfrm>
            <a:off x="9162289" y="2757469"/>
            <a:ext cx="2414016" cy="83099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CC00"/>
                </a:solidFill>
              </a:rPr>
              <a:t>Mises en place été/septembre</a:t>
            </a:r>
          </a:p>
        </p:txBody>
      </p:sp>
    </p:spTree>
    <p:extLst>
      <p:ext uri="{BB962C8B-B14F-4D97-AF65-F5344CB8AC3E}">
        <p14:creationId xmlns:p14="http://schemas.microsoft.com/office/powerpoint/2010/main" val="215315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08BEE-0714-398C-A7F9-CB78E001C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1506B8-93CA-6924-5F3A-5F2F31800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B629F4-A1B3-350A-B12D-747DD259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8D33-C67E-4317-B25E-50C2A871A13B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1675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ransEAso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92B64"/>
      </a:accent1>
      <a:accent2>
        <a:srgbClr val="723C70"/>
      </a:accent2>
      <a:accent3>
        <a:srgbClr val="5C4D7D"/>
      </a:accent3>
      <a:accent4>
        <a:srgbClr val="455E89"/>
      </a:accent4>
      <a:accent5>
        <a:srgbClr val="2E6F95"/>
      </a:accent5>
      <a:accent6>
        <a:srgbClr val="1780A1"/>
      </a:accent6>
      <a:hlink>
        <a:srgbClr val="B7094C"/>
      </a:hlink>
      <a:folHlink>
        <a:srgbClr val="0091AD"/>
      </a:folHlink>
    </a:clrScheme>
    <a:fontScheme name="Segoe SB_Histo">
      <a:majorFont>
        <a:latin typeface="Segoe UI Semibold"/>
        <a:ea typeface=""/>
        <a:cs typeface=""/>
      </a:majorFont>
      <a:minorFont>
        <a:latin typeface="Segoe UI Histor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ower Point TransEAsome V04Apr2022" id="{04A46C73-F7D3-457B-9A2F-0CC5942F8D59}" vid="{DFEAD7ED-B333-4AE2-BBAD-BB83FEF6F7D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dc57c3b-bc2e-4efd-9347-f0463b66862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926324B6E054E9B1DCA897B613710" ma:contentTypeVersion="15" ma:contentTypeDescription="Crée un document." ma:contentTypeScope="" ma:versionID="ebad988a37e6bf36747865f339fe61a4">
  <xsd:schema xmlns:xsd="http://www.w3.org/2001/XMLSchema" xmlns:xs="http://www.w3.org/2001/XMLSchema" xmlns:p="http://schemas.microsoft.com/office/2006/metadata/properties" xmlns:ns3="cdc57c3b-bc2e-4efd-9347-f0463b668629" xmlns:ns4="6bfec26f-428c-425e-ae7d-a1bfdca1cdde" targetNamespace="http://schemas.microsoft.com/office/2006/metadata/properties" ma:root="true" ma:fieldsID="85dc349b240a06981a969dd5e8fbca3e" ns3:_="" ns4:_="">
    <xsd:import namespace="cdc57c3b-bc2e-4efd-9347-f0463b668629"/>
    <xsd:import namespace="6bfec26f-428c-425e-ae7d-a1bfdca1cd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57c3b-bc2e-4efd-9347-f0463b6686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ec26f-428c-425e-ae7d-a1bfdca1c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F1B4E3-8201-4C09-88EB-645B6F3FC0E7}">
  <ds:schemaRefs>
    <ds:schemaRef ds:uri="cdc57c3b-bc2e-4efd-9347-f0463b66862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bfec26f-428c-425e-ae7d-a1bfdca1cdd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E1D843-7406-4D9A-90F2-4F69057504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4A41E4-2AF7-4F51-9FBD-33080FBE6B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c57c3b-bc2e-4efd-9347-f0463b668629"/>
    <ds:schemaRef ds:uri="6bfec26f-428c-425e-ae7d-a1bfdca1cd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 Power Point TransEAsome V04Apr2022</Template>
  <TotalTime>2306</TotalTime>
  <Words>267</Words>
  <Application>Microsoft Office PowerPoint</Application>
  <PresentationFormat>Grand écran</PresentationFormat>
  <Paragraphs>85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8" baseType="lpstr">
      <vt:lpstr>Arial</vt:lpstr>
      <vt:lpstr>Calibri</vt:lpstr>
      <vt:lpstr>Cocogoose Classic Trial ExBold</vt:lpstr>
      <vt:lpstr>Cocogoose Classic Trial Medium</vt:lpstr>
      <vt:lpstr>Lato Heavy</vt:lpstr>
      <vt:lpstr>Lato regular</vt:lpstr>
      <vt:lpstr>Lato-black</vt:lpstr>
      <vt:lpstr>Segoe UI Black</vt:lpstr>
      <vt:lpstr>Segoe UI Historic</vt:lpstr>
      <vt:lpstr>Segoe UI Light</vt:lpstr>
      <vt:lpstr>Segoe UI Semibold</vt:lpstr>
      <vt:lpstr>Thème Office</vt:lpstr>
      <vt:lpstr>Présentation PowerPoint</vt:lpstr>
      <vt:lpstr>Présentation générale</vt:lpstr>
      <vt:lpstr>Cohorte nichée</vt:lpstr>
      <vt:lpstr>Cohorte nichée</vt:lpstr>
      <vt:lpstr>En pratique</vt:lpstr>
      <vt:lpstr>Présentation PowerPoint</vt:lpstr>
    </vt:vector>
  </TitlesOfParts>
  <Company>CHU de Lille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LEROY Melanie</dc:creator>
  <cp:lastModifiedBy>LEROY Melanie</cp:lastModifiedBy>
  <cp:revision>63</cp:revision>
  <dcterms:created xsi:type="dcterms:W3CDTF">2022-04-20T08:21:01Z</dcterms:created>
  <dcterms:modified xsi:type="dcterms:W3CDTF">2023-06-12T20:29:56Z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0x010100942926324B6E054E9B1DCA897B613710</vt:lpwstr>
  </property>
  <property fmtid="{D5CDD505-2E9C-101B-9397-08002B2CF9AE}" pid="3" name="MediaServiceImageTags">
    <vt:lpwstr/>
  </property>
</Properties>
</file>