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94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281" r:id="rId17"/>
    <p:sldId id="282" r:id="rId18"/>
    <p:sldId id="286" r:id="rId19"/>
    <p:sldId id="288" r:id="rId20"/>
    <p:sldId id="289" r:id="rId21"/>
    <p:sldId id="284" r:id="rId22"/>
    <p:sldId id="290" r:id="rId23"/>
    <p:sldId id="291" r:id="rId24"/>
    <p:sldId id="292" r:id="rId25"/>
    <p:sldId id="293" r:id="rId26"/>
    <p:sldId id="309" r:id="rId27"/>
    <p:sldId id="310" r:id="rId28"/>
    <p:sldId id="312" r:id="rId29"/>
    <p:sldId id="311" r:id="rId30"/>
    <p:sldId id="313" r:id="rId3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AD8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86"/>
    <p:restoredTop sz="96405"/>
  </p:normalViewPr>
  <p:slideViewPr>
    <p:cSldViewPr snapToGrid="0" snapToObjects="1">
      <p:cViewPr varScale="1">
        <p:scale>
          <a:sx n="79" d="100"/>
          <a:sy n="79" d="100"/>
        </p:scale>
        <p:origin x="624" y="7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53A7-99B0-B14A-9AE6-A3C6290CCEA0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6B6-9628-7C4D-A892-04A06DFA97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59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53A7-99B0-B14A-9AE6-A3C6290CCEA0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6B6-9628-7C4D-A892-04A06DFA97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5491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53A7-99B0-B14A-9AE6-A3C6290CCEA0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6B6-9628-7C4D-A892-04A06DFA97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5548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53A7-99B0-B14A-9AE6-A3C6290CCEA0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6B6-9628-7C4D-A892-04A06DFA97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623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53A7-99B0-B14A-9AE6-A3C6290CCEA0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6B6-9628-7C4D-A892-04A06DFA97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787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53A7-99B0-B14A-9AE6-A3C6290CCEA0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6B6-9628-7C4D-A892-04A06DFA97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1111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4"/>
            <a:ext cx="4190702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6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4" y="1681164"/>
            <a:ext cx="4211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4" y="2505076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53A7-99B0-B14A-9AE6-A3C6290CCEA0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6B6-9628-7C4D-A892-04A06DFA97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142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53A7-99B0-B14A-9AE6-A3C6290CCEA0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6B6-9628-7C4D-A892-04A06DFA97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601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53A7-99B0-B14A-9AE6-A3C6290CCEA0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6B6-9628-7C4D-A892-04A06DFA97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679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1" y="987427"/>
            <a:ext cx="5014913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53A7-99B0-B14A-9AE6-A3C6290CCEA0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6B6-9628-7C4D-A892-04A06DFA97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0993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1" y="987427"/>
            <a:ext cx="5014913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53A7-99B0-B14A-9AE6-A3C6290CCEA0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6B6-9628-7C4D-A892-04A06DFA97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87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9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9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253A7-99B0-B14A-9AE6-A3C6290CCEA0}" type="datetimeFigureOut">
              <a:rPr lang="fr-FR" smtClean="0"/>
              <a:t>13/06/2023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4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6D6B6-9628-7C4D-A892-04A06DFA97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175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1521211"/>
            <a:ext cx="8420100" cy="2387600"/>
          </a:xfrm>
        </p:spPr>
        <p:txBody>
          <a:bodyPr>
            <a:normAutofit/>
          </a:bodyPr>
          <a:lstStyle/>
          <a:p>
            <a:r>
              <a:rPr lang="fr-FR" dirty="0"/>
              <a:t>Chirurgie des Atrésies de l’</a:t>
            </a:r>
            <a:r>
              <a:rPr lang="fr-FR" dirty="0" err="1"/>
              <a:t>oEsophage</a:t>
            </a:r>
            <a:r>
              <a:rPr lang="fr-FR" dirty="0"/>
              <a:t> </a:t>
            </a:r>
            <a:r>
              <a:rPr lang="fr-FR" dirty="0" err="1"/>
              <a:t>COmplexes</a:t>
            </a:r>
            <a:r>
              <a:rPr lang="fr-FR" dirty="0"/>
              <a:t> (CALECO)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sz="2700" dirty="0"/>
              <a:t>Évaluation nationale d’un protocole de prise en charge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38250" y="4455282"/>
            <a:ext cx="7429500" cy="1201366"/>
          </a:xfrm>
        </p:spPr>
        <p:txBody>
          <a:bodyPr/>
          <a:lstStyle/>
          <a:p>
            <a:r>
              <a:rPr lang="fr-FR" dirty="0"/>
              <a:t>Guillaume PODEVIN, Tamara ROBERT</a:t>
            </a:r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248" y="5369668"/>
            <a:ext cx="1320017" cy="1060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logo-cracm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031304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C:\Users\PODEGU\Desktop\Atres OesoP\appels offres\FIMATHO\logo-fimath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974" y="197998"/>
            <a:ext cx="1219462" cy="140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Une image contenant texte, clipart&#10;&#10;Description générée automatiquement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92" y="100170"/>
            <a:ext cx="1900555" cy="9220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pic>
        <p:nvPicPr>
          <p:cNvPr id="7174" name="Picture 6" descr="LOGO_CHU ANGERS Hte de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" y="5422391"/>
            <a:ext cx="1132681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117" y="5367387"/>
            <a:ext cx="1969107" cy="1009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1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0E60777-A7D8-B668-28A0-2F6EC347D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/>
              <a:t>Vous avez dit long gap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8BD8736-A3CA-6C17-8C7A-F85255017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Définition</a:t>
            </a:r>
          </a:p>
          <a:p>
            <a:r>
              <a:rPr lang="fr-FR" dirty="0"/>
              <a:t>Evaluation préopératoire</a:t>
            </a:r>
          </a:p>
          <a:p>
            <a:r>
              <a:rPr lang="fr-FR" dirty="0"/>
              <a:t>Techniques disponibles :</a:t>
            </a:r>
          </a:p>
          <a:p>
            <a:pPr lvl="1"/>
            <a:r>
              <a:rPr lang="fr-FR" dirty="0"/>
              <a:t>Suture différée</a:t>
            </a:r>
          </a:p>
          <a:p>
            <a:pPr lvl="1"/>
            <a:r>
              <a:rPr lang="fr-FR" dirty="0"/>
              <a:t>Allongements</a:t>
            </a:r>
          </a:p>
          <a:p>
            <a:pPr lvl="1"/>
            <a:r>
              <a:rPr lang="fr-FR" dirty="0"/>
              <a:t>Tractions</a:t>
            </a:r>
          </a:p>
          <a:p>
            <a:pPr lvl="1"/>
            <a:r>
              <a:rPr lang="fr-FR" dirty="0"/>
              <a:t>Remplacements</a:t>
            </a:r>
          </a:p>
          <a:p>
            <a:pPr lvl="2"/>
            <a:r>
              <a:rPr lang="fr-FR" sz="1600" dirty="0"/>
              <a:t>Estomac : transposition, tube</a:t>
            </a:r>
          </a:p>
          <a:p>
            <a:pPr lvl="2"/>
            <a:r>
              <a:rPr lang="fr-FR" sz="1600" dirty="0"/>
              <a:t>Colon</a:t>
            </a:r>
          </a:p>
          <a:p>
            <a:pPr lvl="2"/>
            <a:r>
              <a:rPr lang="fr-FR" sz="1600" dirty="0"/>
              <a:t>Jéjunum</a:t>
            </a:r>
          </a:p>
        </p:txBody>
      </p:sp>
      <p:pic>
        <p:nvPicPr>
          <p:cNvPr id="6146" name="Picture 2" descr="Which is better for esophageal substitution in children, esophagocoloplasty  or gastric transposition? A 27-year experience of a single center - Journal  of Pediatric Surgery">
            <a:extLst>
              <a:ext uri="{FF2B5EF4-FFF2-40B4-BE49-F238E27FC236}">
                <a16:creationId xmlns:a16="http://schemas.microsoft.com/office/drawing/2014/main" xmlns="" id="{46A874B4-F091-E6C0-D467-32F09905D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138" y="1883849"/>
            <a:ext cx="2779429" cy="460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74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0E60777-A7D8-B668-28A0-2F6EC347D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/>
              <a:t>Vous avez dit long gap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8BD8736-A3CA-6C17-8C7A-F85255017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667250"/>
          </a:xfrm>
        </p:spPr>
        <p:txBody>
          <a:bodyPr>
            <a:normAutofit/>
          </a:bodyPr>
          <a:lstStyle/>
          <a:p>
            <a:r>
              <a:rPr lang="fr-FR" dirty="0"/>
              <a:t>Définition</a:t>
            </a:r>
          </a:p>
          <a:p>
            <a:r>
              <a:rPr lang="fr-FR" dirty="0"/>
              <a:t>Evaluation préopératoire</a:t>
            </a:r>
          </a:p>
          <a:p>
            <a:r>
              <a:rPr lang="fr-FR" dirty="0"/>
              <a:t>Techniques disponibles</a:t>
            </a:r>
          </a:p>
          <a:p>
            <a:r>
              <a:rPr lang="fr-FR" dirty="0"/>
              <a:t>Stratégie et projet de soins :</a:t>
            </a:r>
          </a:p>
          <a:p>
            <a:pPr lvl="1"/>
            <a:r>
              <a:rPr lang="fr-FR" dirty="0"/>
              <a:t>Traitements d’attentes :</a:t>
            </a:r>
          </a:p>
          <a:p>
            <a:pPr lvl="2"/>
            <a:r>
              <a:rPr lang="fr-FR" sz="1600" dirty="0"/>
              <a:t>Gastrostomie, </a:t>
            </a:r>
            <a:r>
              <a:rPr lang="fr-FR" sz="1600" dirty="0" err="1"/>
              <a:t>oesophagostomie</a:t>
            </a:r>
            <a:r>
              <a:rPr lang="fr-FR" sz="1600" dirty="0"/>
              <a:t>, </a:t>
            </a:r>
            <a:r>
              <a:rPr lang="fr-FR" sz="1600" dirty="0" err="1"/>
              <a:t>pharyngostomie</a:t>
            </a:r>
            <a:endParaRPr lang="fr-FR" sz="1600" dirty="0"/>
          </a:p>
          <a:p>
            <a:pPr lvl="2"/>
            <a:r>
              <a:rPr lang="fr-FR" sz="1600" dirty="0"/>
              <a:t>Nutrition, développement, oralité … </a:t>
            </a:r>
          </a:p>
        </p:txBody>
      </p:sp>
    </p:spTree>
    <p:extLst>
      <p:ext uri="{BB962C8B-B14F-4D97-AF65-F5344CB8AC3E}">
        <p14:creationId xmlns:p14="http://schemas.microsoft.com/office/powerpoint/2010/main" val="301609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0E60777-A7D8-B668-28A0-2F6EC347D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/>
              <a:t>Vous avez dit long gap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8BD8736-A3CA-6C17-8C7A-F85255017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667250"/>
          </a:xfrm>
        </p:spPr>
        <p:txBody>
          <a:bodyPr>
            <a:normAutofit/>
          </a:bodyPr>
          <a:lstStyle/>
          <a:p>
            <a:r>
              <a:rPr lang="fr-FR" dirty="0"/>
              <a:t>Définition</a:t>
            </a:r>
          </a:p>
          <a:p>
            <a:r>
              <a:rPr lang="fr-FR" dirty="0"/>
              <a:t>Evaluation préopératoire</a:t>
            </a:r>
          </a:p>
          <a:p>
            <a:r>
              <a:rPr lang="fr-FR" dirty="0"/>
              <a:t>Techniques disponibles</a:t>
            </a:r>
          </a:p>
          <a:p>
            <a:r>
              <a:rPr lang="fr-FR" dirty="0"/>
              <a:t>Stratégie et projet de soins :</a:t>
            </a:r>
          </a:p>
          <a:p>
            <a:pPr lvl="1"/>
            <a:r>
              <a:rPr lang="fr-FR" dirty="0"/>
              <a:t>Traitements d’attentes</a:t>
            </a:r>
          </a:p>
          <a:p>
            <a:pPr lvl="1"/>
            <a:r>
              <a:rPr lang="fr-FR" dirty="0"/>
              <a:t>Modalités de prises de décisions</a:t>
            </a:r>
          </a:p>
          <a:p>
            <a:pPr lvl="2"/>
            <a:r>
              <a:rPr lang="fr-FR" sz="1600" dirty="0"/>
              <a:t>Place de l’expérience du chirurgien, des habitudes de service, …</a:t>
            </a:r>
          </a:p>
          <a:p>
            <a:pPr lvl="2"/>
            <a:r>
              <a:rPr lang="fr-FR" sz="1600" dirty="0"/>
              <a:t>Place de la discussion multidisciplinaire</a:t>
            </a:r>
          </a:p>
          <a:p>
            <a:pPr lvl="2"/>
            <a:r>
              <a:rPr lang="fr-FR" sz="1600" dirty="0"/>
              <a:t>Place de l’adaptation tactique per-opératoire</a:t>
            </a:r>
          </a:p>
          <a:p>
            <a:pPr lvl="2"/>
            <a:r>
              <a:rPr lang="fr-FR" sz="1600" dirty="0"/>
              <a:t>Place de l’expérience anesthésique et pédiatrique</a:t>
            </a:r>
          </a:p>
        </p:txBody>
      </p:sp>
    </p:spTree>
    <p:extLst>
      <p:ext uri="{BB962C8B-B14F-4D97-AF65-F5344CB8AC3E}">
        <p14:creationId xmlns:p14="http://schemas.microsoft.com/office/powerpoint/2010/main" val="86124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0E60777-A7D8-B668-28A0-2F6EC347D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/>
              <a:t>Vous avez dit long gap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8BD8736-A3CA-6C17-8C7A-F85255017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Définition</a:t>
            </a:r>
          </a:p>
          <a:p>
            <a:r>
              <a:rPr lang="fr-FR" dirty="0"/>
              <a:t>Evaluation préopératoire</a:t>
            </a:r>
          </a:p>
          <a:p>
            <a:r>
              <a:rPr lang="fr-FR" dirty="0"/>
              <a:t>Techniques disponibles</a:t>
            </a:r>
          </a:p>
          <a:p>
            <a:r>
              <a:rPr lang="fr-FR" dirty="0"/>
              <a:t>Stratégie et projet de soins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Bref, c’est compliqué 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D065246-F828-A376-6F53-DD2E57342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117" y="1825626"/>
            <a:ext cx="5421766" cy="407204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88D8CF2-E3DE-920C-9095-061395F64CA8}"/>
              </a:ext>
            </a:extLst>
          </p:cNvPr>
          <p:cNvSpPr txBox="1"/>
          <p:nvPr/>
        </p:nvSpPr>
        <p:spPr>
          <a:xfrm>
            <a:off x="4263117" y="6019801"/>
            <a:ext cx="54217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effectLst/>
                <a:latin typeface="Times" pitchFamily="2" charset="0"/>
              </a:rPr>
              <a:t>Svetanoff</a:t>
            </a:r>
            <a:r>
              <a:rPr lang="fr-FR" sz="1400" dirty="0">
                <a:effectLst/>
                <a:latin typeface="Times" pitchFamily="2" charset="0"/>
              </a:rPr>
              <a:t>  et al. </a:t>
            </a:r>
            <a:r>
              <a:rPr lang="fr-FR" sz="1400" dirty="0" err="1">
                <a:effectLst/>
                <a:latin typeface="Times" pitchFamily="2" charset="0"/>
              </a:rPr>
              <a:t>Contemporary</a:t>
            </a:r>
            <a:r>
              <a:rPr lang="fr-FR" sz="1400" dirty="0">
                <a:effectLst/>
                <a:latin typeface="Times" pitchFamily="2" charset="0"/>
              </a:rPr>
              <a:t> </a:t>
            </a:r>
            <a:r>
              <a:rPr lang="fr-FR" sz="1400" dirty="0" err="1">
                <a:effectLst/>
                <a:latin typeface="Times" pitchFamily="2" charset="0"/>
              </a:rPr>
              <a:t>outcomes</a:t>
            </a:r>
            <a:r>
              <a:rPr lang="fr-FR" sz="1400" dirty="0">
                <a:effectLst/>
                <a:latin typeface="Times" pitchFamily="2" charset="0"/>
              </a:rPr>
              <a:t> of the </a:t>
            </a:r>
            <a:r>
              <a:rPr lang="fr-FR" sz="1400" dirty="0" err="1">
                <a:effectLst/>
                <a:latin typeface="Times" pitchFamily="2" charset="0"/>
              </a:rPr>
              <a:t>Foker</a:t>
            </a:r>
            <a:r>
              <a:rPr lang="fr-FR" sz="1400" dirty="0">
                <a:effectLst/>
                <a:latin typeface="Times" pitchFamily="2" charset="0"/>
              </a:rPr>
              <a:t> process and </a:t>
            </a:r>
            <a:r>
              <a:rPr lang="fr-FR" sz="1400" dirty="0" err="1">
                <a:effectLst/>
                <a:latin typeface="Times" pitchFamily="2" charset="0"/>
              </a:rPr>
              <a:t>evolution</a:t>
            </a:r>
            <a:r>
              <a:rPr lang="fr-FR" sz="1400" dirty="0">
                <a:effectLst/>
                <a:latin typeface="Times" pitchFamily="2" charset="0"/>
              </a:rPr>
              <a:t> of </a:t>
            </a:r>
            <a:r>
              <a:rPr lang="fr-FR" sz="1400" dirty="0" err="1">
                <a:effectLst/>
                <a:latin typeface="Times" pitchFamily="2" charset="0"/>
              </a:rPr>
              <a:t>treatment</a:t>
            </a:r>
            <a:r>
              <a:rPr lang="fr-FR" sz="1400" dirty="0">
                <a:effectLst/>
                <a:latin typeface="Times" pitchFamily="2" charset="0"/>
              </a:rPr>
              <a:t> </a:t>
            </a:r>
            <a:r>
              <a:rPr lang="fr-FR" sz="1400" dirty="0" err="1">
                <a:effectLst/>
                <a:latin typeface="Times" pitchFamily="2" charset="0"/>
              </a:rPr>
              <a:t>algorithms</a:t>
            </a:r>
            <a:r>
              <a:rPr lang="fr-FR" sz="1400" dirty="0">
                <a:effectLst/>
                <a:latin typeface="Times" pitchFamily="2" charset="0"/>
              </a:rPr>
              <a:t> for long-gap </a:t>
            </a:r>
            <a:r>
              <a:rPr lang="fr-FR" sz="1400" dirty="0" err="1">
                <a:effectLst/>
                <a:latin typeface="Times" pitchFamily="2" charset="0"/>
              </a:rPr>
              <a:t>esophageal</a:t>
            </a:r>
            <a:r>
              <a:rPr lang="fr-FR" sz="1400" dirty="0">
                <a:effectLst/>
                <a:latin typeface="Times" pitchFamily="2" charset="0"/>
              </a:rPr>
              <a:t> </a:t>
            </a:r>
            <a:r>
              <a:rPr lang="fr-FR" sz="1400" dirty="0" err="1">
                <a:effectLst/>
                <a:latin typeface="Times" pitchFamily="2" charset="0"/>
              </a:rPr>
              <a:t>atresia</a:t>
            </a:r>
            <a:r>
              <a:rPr lang="fr-FR" sz="1400" dirty="0">
                <a:latin typeface="Times" pitchFamily="2" charset="0"/>
              </a:rPr>
              <a:t>. J </a:t>
            </a:r>
            <a:r>
              <a:rPr lang="fr-FR" sz="1400" dirty="0" err="1">
                <a:latin typeface="Times" pitchFamily="2" charset="0"/>
              </a:rPr>
              <a:t>Pediatr</a:t>
            </a:r>
            <a:r>
              <a:rPr lang="fr-FR" sz="1400" dirty="0">
                <a:latin typeface="Times" pitchFamily="2" charset="0"/>
              </a:rPr>
              <a:t> </a:t>
            </a:r>
            <a:r>
              <a:rPr lang="fr-FR" sz="1400" dirty="0" err="1">
                <a:latin typeface="Times" pitchFamily="2" charset="0"/>
              </a:rPr>
              <a:t>Surg</a:t>
            </a:r>
            <a:r>
              <a:rPr lang="fr-FR" sz="1400" dirty="0">
                <a:latin typeface="Times" pitchFamily="2" charset="0"/>
              </a:rPr>
              <a:t> 56 (2021) 2180–2191. </a:t>
            </a:r>
            <a:r>
              <a:rPr lang="fr-FR" sz="1400" i="1" dirty="0">
                <a:effectLst/>
                <a:latin typeface="Times" pitchFamily="2" charset="0"/>
              </a:rPr>
              <a:t>Boston </a:t>
            </a:r>
            <a:r>
              <a:rPr lang="fr-FR" sz="1400" i="1" dirty="0" err="1">
                <a:effectLst/>
                <a:latin typeface="Times" pitchFamily="2" charset="0"/>
              </a:rPr>
              <a:t>Children’s</a:t>
            </a:r>
            <a:r>
              <a:rPr lang="fr-FR" sz="1400" i="1" dirty="0">
                <a:effectLst/>
                <a:latin typeface="Times" pitchFamily="2" charset="0"/>
              </a:rPr>
              <a:t> Hospital, </a:t>
            </a:r>
            <a:endParaRPr lang="fr-FR" sz="1400" dirty="0">
              <a:effectLst/>
              <a:latin typeface="Times" pitchFamily="2" charset="0"/>
            </a:endParaRPr>
          </a:p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566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0E60777-A7D8-B668-28A0-2F6EC347D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/>
              <a:t>CALECO : quésaco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8BD8736-A3CA-6C17-8C7A-F85255017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CALECO : Chirurgie des Atrésies de l’</a:t>
            </a:r>
            <a:r>
              <a:rPr lang="fr-FR" dirty="0" err="1"/>
              <a:t>oEsophage</a:t>
            </a:r>
            <a:r>
              <a:rPr lang="fr-FR" dirty="0"/>
              <a:t> </a:t>
            </a:r>
            <a:r>
              <a:rPr lang="fr-FR" dirty="0" err="1"/>
              <a:t>COmplexes</a:t>
            </a:r>
            <a:endParaRPr lang="fr-FR" dirty="0"/>
          </a:p>
          <a:p>
            <a:endParaRPr lang="fr-FR" dirty="0"/>
          </a:p>
          <a:p>
            <a:r>
              <a:rPr lang="fr-FR" dirty="0"/>
              <a:t>Pourquoi : </a:t>
            </a:r>
          </a:p>
          <a:p>
            <a:pPr lvl="1"/>
            <a:r>
              <a:rPr lang="fr-FR" dirty="0"/>
              <a:t>Compte tenu de la faible fréquence et de la diversité de la prise en charge, aucune étude prospective nationale ou européenne n’est possible en moins de 3 ans.</a:t>
            </a:r>
          </a:p>
          <a:p>
            <a:pPr lvl="1"/>
            <a:r>
              <a:rPr lang="fr-FR" dirty="0"/>
              <a:t>Le registre national CRACMO enregistre chaque patient, et la plupart des données utiles : cela a déjà été exploité pour des études rétrospectives aux résultats peu significatifs.</a:t>
            </a:r>
          </a:p>
          <a:p>
            <a:pPr lvl="1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234A8082-E0B9-CCB7-0B4C-81DA65EAC41E}"/>
              </a:ext>
            </a:extLst>
          </p:cNvPr>
          <p:cNvSpPr txBox="1"/>
          <p:nvPr/>
        </p:nvSpPr>
        <p:spPr>
          <a:xfrm>
            <a:off x="4274147" y="5661879"/>
            <a:ext cx="5384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Times" pitchFamily="2" charset="0"/>
              </a:rPr>
              <a:t>Bourg A, </a:t>
            </a:r>
            <a:r>
              <a:rPr lang="fr-FR" sz="1600" dirty="0" err="1">
                <a:latin typeface="Times" pitchFamily="2" charset="0"/>
              </a:rPr>
              <a:t>Gottrand</a:t>
            </a:r>
            <a:r>
              <a:rPr lang="fr-FR" sz="1600" dirty="0">
                <a:latin typeface="Times" pitchFamily="2" charset="0"/>
              </a:rPr>
              <a:t> F, Parmentier B, et al. </a:t>
            </a:r>
            <a:r>
              <a:rPr lang="fr-FR" sz="1600" dirty="0" err="1">
                <a:latin typeface="Times" pitchFamily="2" charset="0"/>
              </a:rPr>
              <a:t>Outcome</a:t>
            </a:r>
            <a:r>
              <a:rPr lang="fr-FR" sz="1600" dirty="0">
                <a:latin typeface="Times" pitchFamily="2" charset="0"/>
              </a:rPr>
              <a:t> of long gap </a:t>
            </a:r>
            <a:r>
              <a:rPr lang="fr-FR" sz="1600" dirty="0" err="1">
                <a:latin typeface="Times" pitchFamily="2" charset="0"/>
              </a:rPr>
              <a:t>esophageal</a:t>
            </a:r>
            <a:r>
              <a:rPr lang="fr-FR" sz="1600" dirty="0">
                <a:latin typeface="Times" pitchFamily="2" charset="0"/>
              </a:rPr>
              <a:t> </a:t>
            </a:r>
            <a:r>
              <a:rPr lang="fr-FR" sz="1600" dirty="0" err="1">
                <a:latin typeface="Times" pitchFamily="2" charset="0"/>
              </a:rPr>
              <a:t>atresia</a:t>
            </a:r>
            <a:r>
              <a:rPr lang="fr-FR" sz="1600" dirty="0">
                <a:latin typeface="Times" pitchFamily="2" charset="0"/>
              </a:rPr>
              <a:t> at 6 </a:t>
            </a:r>
            <a:r>
              <a:rPr lang="fr-FR" sz="1600" dirty="0" err="1">
                <a:latin typeface="Times" pitchFamily="2" charset="0"/>
              </a:rPr>
              <a:t>years</a:t>
            </a:r>
            <a:r>
              <a:rPr lang="fr-FR" sz="1600" dirty="0">
                <a:latin typeface="Times" pitchFamily="2" charset="0"/>
              </a:rPr>
              <a:t>: A prospective case control </a:t>
            </a:r>
            <a:r>
              <a:rPr lang="fr-FR" sz="1600" dirty="0" err="1">
                <a:latin typeface="Times" pitchFamily="2" charset="0"/>
              </a:rPr>
              <a:t>cohort</a:t>
            </a:r>
            <a:r>
              <a:rPr lang="fr-FR" sz="1600" dirty="0">
                <a:latin typeface="Times" pitchFamily="2" charset="0"/>
              </a:rPr>
              <a:t> </a:t>
            </a:r>
            <a:r>
              <a:rPr lang="fr-FR" sz="1600" dirty="0" err="1">
                <a:latin typeface="Times" pitchFamily="2" charset="0"/>
              </a:rPr>
              <a:t>study</a:t>
            </a:r>
            <a:r>
              <a:rPr lang="fr-FR" sz="1600" dirty="0">
                <a:latin typeface="Times" pitchFamily="2" charset="0"/>
              </a:rPr>
              <a:t>. J </a:t>
            </a:r>
            <a:r>
              <a:rPr lang="fr-FR" sz="1600" dirty="0" err="1">
                <a:latin typeface="Times" pitchFamily="2" charset="0"/>
              </a:rPr>
              <a:t>Pediatr</a:t>
            </a:r>
            <a:r>
              <a:rPr lang="fr-FR" sz="1600" dirty="0">
                <a:latin typeface="Times" pitchFamily="2" charset="0"/>
              </a:rPr>
              <a:t> </a:t>
            </a:r>
            <a:r>
              <a:rPr lang="fr-FR" sz="1600" dirty="0" err="1">
                <a:latin typeface="Times" pitchFamily="2" charset="0"/>
              </a:rPr>
              <a:t>Surg</a:t>
            </a:r>
            <a:r>
              <a:rPr lang="fr-FR" sz="1600" dirty="0">
                <a:latin typeface="Times" pitchFamily="2" charset="0"/>
              </a:rPr>
              <a:t>. 2022 Aug. </a:t>
            </a:r>
            <a:r>
              <a:rPr lang="fr-FR" sz="1600" i="1" dirty="0">
                <a:latin typeface="Times" pitchFamily="2" charset="0"/>
              </a:rPr>
              <a:t>Etude nationale.</a:t>
            </a:r>
            <a:endParaRPr lang="fr-FR" sz="1600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72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0E60777-A7D8-B668-28A0-2F6EC347D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/>
              <a:t>CALECO : Comment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8BD8736-A3CA-6C17-8C7A-F85255017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Mise en place d’une expertise nationale en janvier 2023 </a:t>
            </a:r>
          </a:p>
          <a:p>
            <a:pPr lvl="1"/>
            <a:r>
              <a:rPr lang="fr-FR" i="1" dirty="0"/>
              <a:t>via </a:t>
            </a:r>
            <a:r>
              <a:rPr lang="fr-FR" dirty="0"/>
              <a:t>le comité thorax +/- la RCP CRACMO. </a:t>
            </a:r>
          </a:p>
          <a:p>
            <a:pPr lvl="1"/>
            <a:r>
              <a:rPr lang="fr-FR" dirty="0"/>
              <a:t>Chaque dossier des centres participants y est discuté</a:t>
            </a:r>
          </a:p>
          <a:p>
            <a:pPr lvl="1"/>
            <a:r>
              <a:rPr lang="fr-FR" dirty="0"/>
              <a:t>Proposition d’un projet chirurgical et de soins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67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ZoneTexte 47">
            <a:extLst>
              <a:ext uri="{FF2B5EF4-FFF2-40B4-BE49-F238E27FC236}">
                <a16:creationId xmlns:a16="http://schemas.microsoft.com/office/drawing/2014/main" xmlns="" id="{D4DD9CE0-A794-0443-B73D-CEF50CDA2CD6}"/>
              </a:ext>
            </a:extLst>
          </p:cNvPr>
          <p:cNvSpPr txBox="1"/>
          <p:nvPr/>
        </p:nvSpPr>
        <p:spPr>
          <a:xfrm>
            <a:off x="2517523" y="217227"/>
            <a:ext cx="4903509" cy="30777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Atrésie de l’œsophage</a:t>
            </a:r>
          </a:p>
        </p:txBody>
      </p:sp>
      <p:sp>
        <p:nvSpPr>
          <p:cNvPr id="57" name="Rectangle : coins arrondis 56">
            <a:extLst>
              <a:ext uri="{FF2B5EF4-FFF2-40B4-BE49-F238E27FC236}">
                <a16:creationId xmlns:a16="http://schemas.microsoft.com/office/drawing/2014/main" xmlns="" id="{A4CBA356-D048-2847-A289-BE40B6D3B247}"/>
              </a:ext>
            </a:extLst>
          </p:cNvPr>
          <p:cNvSpPr/>
          <p:nvPr/>
        </p:nvSpPr>
        <p:spPr>
          <a:xfrm>
            <a:off x="2517523" y="859018"/>
            <a:ext cx="4903509" cy="18355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32E8391-752D-0B49-B871-6ACA81ADCF9F}"/>
              </a:ext>
            </a:extLst>
          </p:cNvPr>
          <p:cNvSpPr txBox="1"/>
          <p:nvPr/>
        </p:nvSpPr>
        <p:spPr>
          <a:xfrm>
            <a:off x="3065124" y="982644"/>
            <a:ext cx="375810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u="sng" dirty="0"/>
              <a:t>Intervention néonatale (J0-J7) :</a:t>
            </a:r>
          </a:p>
          <a:p>
            <a:pPr algn="ctr"/>
            <a:r>
              <a:rPr lang="fr-FR" sz="1400" dirty="0"/>
              <a:t>Anastomose impossible car « long gap »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66B422E3-E2CF-444A-8F0D-270DD5082F61}"/>
              </a:ext>
            </a:extLst>
          </p:cNvPr>
          <p:cNvSpPr txBox="1"/>
          <p:nvPr/>
        </p:nvSpPr>
        <p:spPr>
          <a:xfrm>
            <a:off x="6970835" y="893255"/>
            <a:ext cx="31051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xmlns="" id="{27FCDA66-8BDB-4B43-B9B9-3285C59AB20B}"/>
              </a:ext>
            </a:extLst>
          </p:cNvPr>
          <p:cNvSpPr txBox="1"/>
          <p:nvPr/>
        </p:nvSpPr>
        <p:spPr>
          <a:xfrm>
            <a:off x="3747971" y="1753452"/>
            <a:ext cx="2392409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Gastrostomie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Mesure du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+/- Fermeture de fistule </a:t>
            </a:r>
          </a:p>
        </p:txBody>
      </p: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xmlns="" id="{EE354F24-8F3B-C34E-949C-8E432E9B7F4F}"/>
              </a:ext>
            </a:extLst>
          </p:cNvPr>
          <p:cNvCxnSpPr>
            <a:cxnSpLocks/>
            <a:stCxn id="4" idx="2"/>
            <a:endCxn id="109" idx="0"/>
          </p:cNvCxnSpPr>
          <p:nvPr/>
        </p:nvCxnSpPr>
        <p:spPr>
          <a:xfrm>
            <a:off x="4944176" y="1505864"/>
            <a:ext cx="1" cy="2475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04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ZoneTexte 47">
            <a:extLst>
              <a:ext uri="{FF2B5EF4-FFF2-40B4-BE49-F238E27FC236}">
                <a16:creationId xmlns:a16="http://schemas.microsoft.com/office/drawing/2014/main" xmlns="" id="{D4DD9CE0-A794-0443-B73D-CEF50CDA2CD6}"/>
              </a:ext>
            </a:extLst>
          </p:cNvPr>
          <p:cNvSpPr txBox="1"/>
          <p:nvPr/>
        </p:nvSpPr>
        <p:spPr>
          <a:xfrm>
            <a:off x="2517523" y="217227"/>
            <a:ext cx="4903509" cy="30777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Atrésie de l’œsophage</a:t>
            </a:r>
          </a:p>
        </p:txBody>
      </p:sp>
      <p:sp>
        <p:nvSpPr>
          <p:cNvPr id="57" name="Rectangle : coins arrondis 56">
            <a:extLst>
              <a:ext uri="{FF2B5EF4-FFF2-40B4-BE49-F238E27FC236}">
                <a16:creationId xmlns:a16="http://schemas.microsoft.com/office/drawing/2014/main" xmlns="" id="{A4CBA356-D048-2847-A289-BE40B6D3B247}"/>
              </a:ext>
            </a:extLst>
          </p:cNvPr>
          <p:cNvSpPr/>
          <p:nvPr/>
        </p:nvSpPr>
        <p:spPr>
          <a:xfrm>
            <a:off x="2517523" y="859018"/>
            <a:ext cx="4903509" cy="18355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32E8391-752D-0B49-B871-6ACA81ADCF9F}"/>
              </a:ext>
            </a:extLst>
          </p:cNvPr>
          <p:cNvSpPr txBox="1"/>
          <p:nvPr/>
        </p:nvSpPr>
        <p:spPr>
          <a:xfrm>
            <a:off x="3065124" y="982644"/>
            <a:ext cx="375810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u="sng" dirty="0"/>
              <a:t>Intervention néonatale (J0-J7) :</a:t>
            </a:r>
          </a:p>
          <a:p>
            <a:pPr algn="ctr"/>
            <a:r>
              <a:rPr lang="fr-FR" sz="1400" dirty="0"/>
              <a:t>Anastomose impossible car « long gap »</a:t>
            </a:r>
          </a:p>
        </p:txBody>
      </p: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xmlns="" id="{912B3D31-1D1B-B544-8C88-F05794D5ABD9}"/>
              </a:ext>
            </a:extLst>
          </p:cNvPr>
          <p:cNvCxnSpPr>
            <a:cxnSpLocks/>
            <a:stCxn id="109" idx="2"/>
            <a:endCxn id="92" idx="0"/>
          </p:cNvCxnSpPr>
          <p:nvPr/>
        </p:nvCxnSpPr>
        <p:spPr>
          <a:xfrm>
            <a:off x="4944176" y="2492116"/>
            <a:ext cx="4235" cy="501924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66B422E3-E2CF-444A-8F0D-270DD5082F61}"/>
              </a:ext>
            </a:extLst>
          </p:cNvPr>
          <p:cNvSpPr txBox="1"/>
          <p:nvPr/>
        </p:nvSpPr>
        <p:spPr>
          <a:xfrm>
            <a:off x="6970835" y="893255"/>
            <a:ext cx="31051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xmlns="" id="{27FCDA66-8BDB-4B43-B9B9-3285C59AB20B}"/>
              </a:ext>
            </a:extLst>
          </p:cNvPr>
          <p:cNvSpPr txBox="1"/>
          <p:nvPr/>
        </p:nvSpPr>
        <p:spPr>
          <a:xfrm>
            <a:off x="3747971" y="1753452"/>
            <a:ext cx="2392409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Gastrostomie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Mesure du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+/- Fermeture de fistule </a:t>
            </a:r>
          </a:p>
        </p:txBody>
      </p:sp>
      <p:grpSp>
        <p:nvGrpSpPr>
          <p:cNvPr id="91" name="Groupe 90">
            <a:extLst>
              <a:ext uri="{FF2B5EF4-FFF2-40B4-BE49-F238E27FC236}">
                <a16:creationId xmlns:a16="http://schemas.microsoft.com/office/drawing/2014/main" xmlns="" id="{73E76158-E52F-F44E-B5B6-783E0CE1768B}"/>
              </a:ext>
            </a:extLst>
          </p:cNvPr>
          <p:cNvGrpSpPr/>
          <p:nvPr/>
        </p:nvGrpSpPr>
        <p:grpSpPr>
          <a:xfrm>
            <a:off x="2064194" y="2994040"/>
            <a:ext cx="5809373" cy="416990"/>
            <a:chOff x="4412119" y="4122245"/>
            <a:chExt cx="6374560" cy="457200"/>
          </a:xfrm>
        </p:grpSpPr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xmlns="" id="{963FF438-1C9E-0F4C-8DEA-A729D5A16DC2}"/>
                </a:ext>
              </a:extLst>
            </p:cNvPr>
            <p:cNvSpPr/>
            <p:nvPr/>
          </p:nvSpPr>
          <p:spPr>
            <a:xfrm>
              <a:off x="6422994" y="4122245"/>
              <a:ext cx="2307778" cy="4572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xmlns="" id="{5EA11342-DC31-3B47-B67D-2AFEED08D20A}"/>
                </a:ext>
              </a:extLst>
            </p:cNvPr>
            <p:cNvSpPr txBox="1"/>
            <p:nvPr/>
          </p:nvSpPr>
          <p:spPr>
            <a:xfrm>
              <a:off x="6667760" y="4152664"/>
              <a:ext cx="1818250" cy="337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Avis d’experts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xmlns="" id="{5EA11342-DC31-3B47-B67D-2AFEED08D20A}"/>
                </a:ext>
              </a:extLst>
            </p:cNvPr>
            <p:cNvSpPr txBox="1"/>
            <p:nvPr/>
          </p:nvSpPr>
          <p:spPr>
            <a:xfrm>
              <a:off x="8968431" y="4182117"/>
              <a:ext cx="1818248" cy="337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+/- RCP CRACMO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xmlns="" id="{5EA11342-DC31-3B47-B67D-2AFEED08D20A}"/>
                </a:ext>
              </a:extLst>
            </p:cNvPr>
            <p:cNvSpPr txBox="1"/>
            <p:nvPr/>
          </p:nvSpPr>
          <p:spPr>
            <a:xfrm>
              <a:off x="4412119" y="4182117"/>
              <a:ext cx="1818239" cy="337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Comité thorax SFCP</a:t>
              </a:r>
            </a:p>
          </p:txBody>
        </p:sp>
      </p:grp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xmlns="" id="{EE354F24-8F3B-C34E-949C-8E432E9B7F4F}"/>
              </a:ext>
            </a:extLst>
          </p:cNvPr>
          <p:cNvCxnSpPr>
            <a:cxnSpLocks/>
            <a:stCxn id="4" idx="2"/>
            <a:endCxn id="109" idx="0"/>
          </p:cNvCxnSpPr>
          <p:nvPr/>
        </p:nvCxnSpPr>
        <p:spPr>
          <a:xfrm>
            <a:off x="4944176" y="1505864"/>
            <a:ext cx="1" cy="2475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8545190" y="2714007"/>
            <a:ext cx="1223246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Fiche initiale</a:t>
            </a:r>
          </a:p>
        </p:txBody>
      </p:sp>
    </p:spTree>
    <p:extLst>
      <p:ext uri="{BB962C8B-B14F-4D97-AF65-F5344CB8AC3E}">
        <p14:creationId xmlns:p14="http://schemas.microsoft.com/office/powerpoint/2010/main" val="262680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9004723"/>
              </p:ext>
            </p:extLst>
          </p:nvPr>
        </p:nvGraphicFramePr>
        <p:xfrm>
          <a:off x="386398" y="267494"/>
          <a:ext cx="4480242" cy="6338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5667198" imgH="8020037" progId="AcroExch.Document.DC">
                  <p:embed/>
                </p:oleObj>
              </mc:Choice>
              <mc:Fallback>
                <p:oleObj name="Acrobat Document" r:id="rId3" imgW="5667198" imgH="80200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6398" y="267494"/>
                        <a:ext cx="4480242" cy="63386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9162250"/>
              </p:ext>
            </p:extLst>
          </p:nvPr>
        </p:nvGraphicFramePr>
        <p:xfrm>
          <a:off x="5247399" y="426435"/>
          <a:ext cx="4367898" cy="6179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5" imgW="5667198" imgH="8020037" progId="AcroExch.Document.DC">
                  <p:embed/>
                </p:oleObj>
              </mc:Choice>
              <mc:Fallback>
                <p:oleObj name="Acrobat Document" r:id="rId5" imgW="5667198" imgH="80200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47399" y="426435"/>
                        <a:ext cx="4367898" cy="6179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812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3458248"/>
              </p:ext>
            </p:extLst>
          </p:nvPr>
        </p:nvGraphicFramePr>
        <p:xfrm>
          <a:off x="386398" y="267494"/>
          <a:ext cx="4480242" cy="6338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crobat Document" r:id="rId3" imgW="5667198" imgH="8020037" progId="AcroExch.Document.DC">
                  <p:embed/>
                </p:oleObj>
              </mc:Choice>
              <mc:Fallback>
                <p:oleObj name="Acrobat Document" r:id="rId3" imgW="5667198" imgH="80200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6398" y="267494"/>
                        <a:ext cx="4480242" cy="63386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6895151"/>
              </p:ext>
            </p:extLst>
          </p:nvPr>
        </p:nvGraphicFramePr>
        <p:xfrm>
          <a:off x="5247399" y="426435"/>
          <a:ext cx="4367898" cy="6179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Acrobat Document" r:id="rId5" imgW="5667198" imgH="8020037" progId="AcroExch.Document.DC">
                  <p:embed/>
                </p:oleObj>
              </mc:Choice>
              <mc:Fallback>
                <p:oleObj name="Acrobat Document" r:id="rId5" imgW="5667198" imgH="80200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47399" y="426435"/>
                        <a:ext cx="4367898" cy="6179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à coins arrondis 3"/>
          <p:cNvSpPr/>
          <p:nvPr/>
        </p:nvSpPr>
        <p:spPr>
          <a:xfrm>
            <a:off x="254000" y="5019040"/>
            <a:ext cx="4612640" cy="113792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940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0E60777-A7D8-B668-28A0-2F6EC347D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/>
              <a:t>Vous avez dit long gap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8BD8736-A3CA-6C17-8C7A-F85255017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Définition :</a:t>
            </a:r>
          </a:p>
          <a:p>
            <a:pPr lvl="1"/>
            <a:r>
              <a:rPr lang="fr-FR" dirty="0"/>
              <a:t>Qui n’est pas court, c’est-à-dire suturable sans tension excessive …!</a:t>
            </a:r>
          </a:p>
          <a:p>
            <a:pPr lvl="1"/>
            <a:r>
              <a:rPr lang="fr-FR" dirty="0"/>
              <a:t>Pour l’INOEA : sans fistule inférieure.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55B7E6B-AC69-1ED6-D5A4-58B6669A1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169" y="3317875"/>
            <a:ext cx="5427663" cy="3175000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420016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5607114"/>
              </p:ext>
            </p:extLst>
          </p:nvPr>
        </p:nvGraphicFramePr>
        <p:xfrm>
          <a:off x="386398" y="267494"/>
          <a:ext cx="4480242" cy="6338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Acrobat Document" r:id="rId3" imgW="5667198" imgH="8020037" progId="AcroExch.Document.DC">
                  <p:embed/>
                </p:oleObj>
              </mc:Choice>
              <mc:Fallback>
                <p:oleObj name="Acrobat Document" r:id="rId3" imgW="5667198" imgH="80200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6398" y="267494"/>
                        <a:ext cx="4480242" cy="63386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767228"/>
              </p:ext>
            </p:extLst>
          </p:nvPr>
        </p:nvGraphicFramePr>
        <p:xfrm>
          <a:off x="5247399" y="426435"/>
          <a:ext cx="4367898" cy="6179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Acrobat Document" r:id="rId5" imgW="5667198" imgH="8020037" progId="AcroExch.Document.DC">
                  <p:embed/>
                </p:oleObj>
              </mc:Choice>
              <mc:Fallback>
                <p:oleObj name="Acrobat Document" r:id="rId5" imgW="5667198" imgH="80200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47399" y="426435"/>
                        <a:ext cx="4367898" cy="6179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à coins arrondis 3"/>
          <p:cNvSpPr/>
          <p:nvPr/>
        </p:nvSpPr>
        <p:spPr>
          <a:xfrm>
            <a:off x="254000" y="5019040"/>
            <a:ext cx="4612640" cy="113792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5242560" y="538480"/>
            <a:ext cx="4348480" cy="1544320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02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ZoneTexte 47">
            <a:extLst>
              <a:ext uri="{FF2B5EF4-FFF2-40B4-BE49-F238E27FC236}">
                <a16:creationId xmlns:a16="http://schemas.microsoft.com/office/drawing/2014/main" xmlns="" id="{D4DD9CE0-A794-0443-B73D-CEF50CDA2CD6}"/>
              </a:ext>
            </a:extLst>
          </p:cNvPr>
          <p:cNvSpPr txBox="1"/>
          <p:nvPr/>
        </p:nvSpPr>
        <p:spPr>
          <a:xfrm>
            <a:off x="2517523" y="217227"/>
            <a:ext cx="4903509" cy="30777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Atrésie de l’œsophage</a:t>
            </a:r>
          </a:p>
        </p:txBody>
      </p:sp>
      <p:sp>
        <p:nvSpPr>
          <p:cNvPr id="57" name="Rectangle : coins arrondis 56">
            <a:extLst>
              <a:ext uri="{FF2B5EF4-FFF2-40B4-BE49-F238E27FC236}">
                <a16:creationId xmlns:a16="http://schemas.microsoft.com/office/drawing/2014/main" xmlns="" id="{A4CBA356-D048-2847-A289-BE40B6D3B247}"/>
              </a:ext>
            </a:extLst>
          </p:cNvPr>
          <p:cNvSpPr/>
          <p:nvPr/>
        </p:nvSpPr>
        <p:spPr>
          <a:xfrm>
            <a:off x="2517523" y="859018"/>
            <a:ext cx="4903509" cy="18355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32E8391-752D-0B49-B871-6ACA81ADCF9F}"/>
              </a:ext>
            </a:extLst>
          </p:cNvPr>
          <p:cNvSpPr txBox="1"/>
          <p:nvPr/>
        </p:nvSpPr>
        <p:spPr>
          <a:xfrm>
            <a:off x="3065124" y="982644"/>
            <a:ext cx="375810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u="sng" dirty="0"/>
              <a:t>Intervention néonatale (J0-J7) :</a:t>
            </a:r>
          </a:p>
          <a:p>
            <a:pPr algn="ctr"/>
            <a:r>
              <a:rPr lang="fr-FR" sz="1400" dirty="0"/>
              <a:t>Anastomose impossible car « long gap »</a:t>
            </a:r>
          </a:p>
        </p:txBody>
      </p: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xmlns="" id="{912B3D31-1D1B-B544-8C88-F05794D5ABD9}"/>
              </a:ext>
            </a:extLst>
          </p:cNvPr>
          <p:cNvCxnSpPr>
            <a:cxnSpLocks/>
            <a:stCxn id="109" idx="2"/>
            <a:endCxn id="92" idx="0"/>
          </p:cNvCxnSpPr>
          <p:nvPr/>
        </p:nvCxnSpPr>
        <p:spPr>
          <a:xfrm>
            <a:off x="4944176" y="2492116"/>
            <a:ext cx="4235" cy="501924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66B422E3-E2CF-444A-8F0D-270DD5082F61}"/>
              </a:ext>
            </a:extLst>
          </p:cNvPr>
          <p:cNvSpPr txBox="1"/>
          <p:nvPr/>
        </p:nvSpPr>
        <p:spPr>
          <a:xfrm>
            <a:off x="6970835" y="893255"/>
            <a:ext cx="31051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xmlns="" id="{27FCDA66-8BDB-4B43-B9B9-3285C59AB20B}"/>
              </a:ext>
            </a:extLst>
          </p:cNvPr>
          <p:cNvSpPr txBox="1"/>
          <p:nvPr/>
        </p:nvSpPr>
        <p:spPr>
          <a:xfrm>
            <a:off x="3747971" y="1753452"/>
            <a:ext cx="2392409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Gastrostomie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Mesure du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+/- Fermeture de fistule </a:t>
            </a:r>
          </a:p>
        </p:txBody>
      </p:sp>
      <p:grpSp>
        <p:nvGrpSpPr>
          <p:cNvPr id="91" name="Groupe 90">
            <a:extLst>
              <a:ext uri="{FF2B5EF4-FFF2-40B4-BE49-F238E27FC236}">
                <a16:creationId xmlns:a16="http://schemas.microsoft.com/office/drawing/2014/main" xmlns="" id="{73E76158-E52F-F44E-B5B6-783E0CE1768B}"/>
              </a:ext>
            </a:extLst>
          </p:cNvPr>
          <p:cNvGrpSpPr/>
          <p:nvPr/>
        </p:nvGrpSpPr>
        <p:grpSpPr>
          <a:xfrm>
            <a:off x="3896823" y="2994040"/>
            <a:ext cx="2103176" cy="416990"/>
            <a:chOff x="6422994" y="4122245"/>
            <a:chExt cx="2307778" cy="457200"/>
          </a:xfrm>
        </p:grpSpPr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xmlns="" id="{963FF438-1C9E-0F4C-8DEA-A729D5A16DC2}"/>
                </a:ext>
              </a:extLst>
            </p:cNvPr>
            <p:cNvSpPr/>
            <p:nvPr/>
          </p:nvSpPr>
          <p:spPr>
            <a:xfrm>
              <a:off x="6422994" y="4122245"/>
              <a:ext cx="2307778" cy="4572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xmlns="" id="{5EA11342-DC31-3B47-B67D-2AFEED08D20A}"/>
                </a:ext>
              </a:extLst>
            </p:cNvPr>
            <p:cNvSpPr txBox="1"/>
            <p:nvPr/>
          </p:nvSpPr>
          <p:spPr>
            <a:xfrm>
              <a:off x="6667760" y="4152664"/>
              <a:ext cx="1818250" cy="337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Avis d’experts</a:t>
              </a:r>
            </a:p>
          </p:txBody>
        </p:sp>
      </p:grp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xmlns="" id="{EE354F24-8F3B-C34E-949C-8E432E9B7F4F}"/>
              </a:ext>
            </a:extLst>
          </p:cNvPr>
          <p:cNvCxnSpPr>
            <a:cxnSpLocks/>
            <a:stCxn id="4" idx="2"/>
            <a:endCxn id="109" idx="0"/>
          </p:cNvCxnSpPr>
          <p:nvPr/>
        </p:nvCxnSpPr>
        <p:spPr>
          <a:xfrm>
            <a:off x="4944176" y="1505864"/>
            <a:ext cx="1" cy="2475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/>
          <p:cNvGrpSpPr/>
          <p:nvPr/>
        </p:nvGrpSpPr>
        <p:grpSpPr>
          <a:xfrm>
            <a:off x="817277" y="3834519"/>
            <a:ext cx="8275885" cy="1951286"/>
            <a:chOff x="106259" y="3834519"/>
            <a:chExt cx="9625308" cy="1951286"/>
          </a:xfrm>
        </p:grpSpPr>
        <p:sp>
          <p:nvSpPr>
            <p:cNvPr id="67" name="Rectangle : coins arrondis 66">
              <a:extLst>
                <a:ext uri="{FF2B5EF4-FFF2-40B4-BE49-F238E27FC236}">
                  <a16:creationId xmlns:a16="http://schemas.microsoft.com/office/drawing/2014/main" xmlns="" id="{6844366A-5878-C845-A5C7-E2C6E51A6F2D}"/>
                </a:ext>
              </a:extLst>
            </p:cNvPr>
            <p:cNvSpPr/>
            <p:nvPr/>
          </p:nvSpPr>
          <p:spPr>
            <a:xfrm>
              <a:off x="106259" y="3834519"/>
              <a:ext cx="9625308" cy="195128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grpSp>
          <p:nvGrpSpPr>
            <p:cNvPr id="74" name="Groupe 73">
              <a:extLst>
                <a:ext uri="{FF2B5EF4-FFF2-40B4-BE49-F238E27FC236}">
                  <a16:creationId xmlns:a16="http://schemas.microsoft.com/office/drawing/2014/main" xmlns="" id="{9A983BE8-B324-4541-99F6-76C50BF7AD16}"/>
                </a:ext>
              </a:extLst>
            </p:cNvPr>
            <p:cNvGrpSpPr/>
            <p:nvPr/>
          </p:nvGrpSpPr>
          <p:grpSpPr>
            <a:xfrm>
              <a:off x="6635506" y="4177412"/>
              <a:ext cx="2571203" cy="371475"/>
              <a:chOff x="3156857" y="2057400"/>
              <a:chExt cx="2176189" cy="457200"/>
            </a:xfrm>
          </p:grpSpPr>
          <p:sp>
            <p:nvSpPr>
              <p:cNvPr id="76" name="Ellipse 75">
                <a:extLst>
                  <a:ext uri="{FF2B5EF4-FFF2-40B4-BE49-F238E27FC236}">
                    <a16:creationId xmlns:a16="http://schemas.microsoft.com/office/drawing/2014/main" xmlns="" id="{2537DC18-AA58-8F4F-8D1A-1BF790A831EE}"/>
                  </a:ext>
                </a:extLst>
              </p:cNvPr>
              <p:cNvSpPr/>
              <p:nvPr/>
            </p:nvSpPr>
            <p:spPr>
              <a:xfrm>
                <a:off x="3156857" y="2057400"/>
                <a:ext cx="2155372" cy="4572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xmlns="" id="{DF619EF5-1192-574C-84B3-3AB78384635F}"/>
                  </a:ext>
                </a:extLst>
              </p:cNvPr>
              <p:cNvSpPr txBox="1"/>
              <p:nvPr/>
            </p:nvSpPr>
            <p:spPr>
              <a:xfrm>
                <a:off x="3177673" y="2123496"/>
                <a:ext cx="2155373" cy="378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/>
                  <a:t>Gap &gt; 5 vertèbres</a:t>
                </a:r>
              </a:p>
            </p:txBody>
          </p:sp>
        </p:grp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xmlns="" id="{42B797F1-2984-674B-8CBC-DED71F86E6AC}"/>
                </a:ext>
              </a:extLst>
            </p:cNvPr>
            <p:cNvSpPr txBox="1"/>
            <p:nvPr/>
          </p:nvSpPr>
          <p:spPr>
            <a:xfrm>
              <a:off x="6500892" y="4739990"/>
              <a:ext cx="2809398" cy="738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Transplant jéjunal</a:t>
              </a:r>
            </a:p>
            <a:p>
              <a:r>
                <a:rPr lang="fr-FR" sz="1400" b="1" dirty="0">
                  <a:solidFill>
                    <a:srgbClr val="0070C0"/>
                  </a:solidFill>
                </a:rPr>
                <a:t>ou</a:t>
              </a:r>
              <a:r>
                <a:rPr lang="fr-FR" sz="1400" dirty="0"/>
                <a:t> </a:t>
              </a:r>
              <a:r>
                <a:rPr lang="fr-FR" sz="1400" dirty="0" err="1"/>
                <a:t>coloplastie</a:t>
              </a:r>
              <a:endParaRPr lang="fr-FR" sz="1400" dirty="0"/>
            </a:p>
            <a:p>
              <a:r>
                <a:rPr lang="fr-FR" sz="1400" b="1" dirty="0">
                  <a:solidFill>
                    <a:srgbClr val="0070C0"/>
                  </a:solidFill>
                </a:rPr>
                <a:t>ou</a:t>
              </a:r>
              <a:r>
                <a:rPr lang="fr-FR" sz="1400" dirty="0"/>
                <a:t> gastroplastie</a:t>
              </a:r>
            </a:p>
          </p:txBody>
        </p:sp>
        <p:cxnSp>
          <p:nvCxnSpPr>
            <p:cNvPr id="81" name="Connecteur droit avec flèche 80">
              <a:extLst>
                <a:ext uri="{FF2B5EF4-FFF2-40B4-BE49-F238E27FC236}">
                  <a16:creationId xmlns:a16="http://schemas.microsoft.com/office/drawing/2014/main" xmlns="" id="{E0DC5D14-E890-C344-9B21-05DADE8CFD78}"/>
                </a:ext>
              </a:extLst>
            </p:cNvPr>
            <p:cNvCxnSpPr>
              <a:cxnSpLocks/>
              <a:stCxn id="76" idx="4"/>
              <a:endCxn id="79" idx="0"/>
            </p:cNvCxnSpPr>
            <p:nvPr/>
          </p:nvCxnSpPr>
          <p:spPr>
            <a:xfrm flipH="1">
              <a:off x="7905591" y="4548887"/>
              <a:ext cx="3220" cy="19110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xmlns="" id="{F4CE3A84-3E34-D748-9A7B-9355F2308EB1}"/>
                </a:ext>
              </a:extLst>
            </p:cNvPr>
            <p:cNvGrpSpPr/>
            <p:nvPr/>
          </p:nvGrpSpPr>
          <p:grpSpPr>
            <a:xfrm>
              <a:off x="1691600" y="4231115"/>
              <a:ext cx="3009779" cy="371475"/>
              <a:chOff x="3156857" y="2057400"/>
              <a:chExt cx="2155372" cy="457200"/>
            </a:xfrm>
          </p:grpSpPr>
          <p:sp>
            <p:nvSpPr>
              <p:cNvPr id="84" name="Ellipse 83">
                <a:extLst>
                  <a:ext uri="{FF2B5EF4-FFF2-40B4-BE49-F238E27FC236}">
                    <a16:creationId xmlns:a16="http://schemas.microsoft.com/office/drawing/2014/main" xmlns="" id="{9FFEE333-DA97-4A4D-B756-066EF2B44698}"/>
                  </a:ext>
                </a:extLst>
              </p:cNvPr>
              <p:cNvSpPr/>
              <p:nvPr/>
            </p:nvSpPr>
            <p:spPr>
              <a:xfrm>
                <a:off x="3156857" y="2057400"/>
                <a:ext cx="2155372" cy="4572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85" name="ZoneTexte 84">
                <a:extLst>
                  <a:ext uri="{FF2B5EF4-FFF2-40B4-BE49-F238E27FC236}">
                    <a16:creationId xmlns:a16="http://schemas.microsoft.com/office/drawing/2014/main" xmlns="" id="{D8F5B555-6F09-9743-AB30-DBC39E073A47}"/>
                  </a:ext>
                </a:extLst>
              </p:cNvPr>
              <p:cNvSpPr txBox="1"/>
              <p:nvPr/>
            </p:nvSpPr>
            <p:spPr>
              <a:xfrm>
                <a:off x="3330262" y="2123496"/>
                <a:ext cx="1823683" cy="378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/>
                  <a:t>Gap ≤ 5 vertèbres</a:t>
                </a:r>
              </a:p>
            </p:txBody>
          </p:sp>
        </p:grp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xmlns="" id="{43A998CD-5556-0A4A-BD9F-ED9A5A6838AF}"/>
                </a:ext>
              </a:extLst>
            </p:cNvPr>
            <p:cNvSpPr txBox="1"/>
            <p:nvPr/>
          </p:nvSpPr>
          <p:spPr>
            <a:xfrm>
              <a:off x="381829" y="4895661"/>
              <a:ext cx="255767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Anastomose différée</a:t>
              </a:r>
            </a:p>
          </p:txBody>
        </p: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xmlns="" id="{07B7B839-D3C5-F642-A6F7-4FFDF9C25384}"/>
                </a:ext>
              </a:extLst>
            </p:cNvPr>
            <p:cNvSpPr txBox="1"/>
            <p:nvPr/>
          </p:nvSpPr>
          <p:spPr>
            <a:xfrm>
              <a:off x="3474761" y="4889144"/>
              <a:ext cx="2302735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/>
                <a:t>Foker</a:t>
              </a:r>
              <a:r>
                <a:rPr lang="fr-FR" sz="1400" dirty="0"/>
                <a:t> interne</a:t>
              </a:r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xmlns="" id="{4937104F-1BE1-1347-BC34-274CA4572E97}"/>
                </a:ext>
              </a:extLst>
            </p:cNvPr>
            <p:cNvSpPr txBox="1"/>
            <p:nvPr/>
          </p:nvSpPr>
          <p:spPr>
            <a:xfrm>
              <a:off x="2586364" y="4713585"/>
              <a:ext cx="12492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accent1"/>
                  </a:solidFill>
                </a:rPr>
                <a:t>OU</a:t>
              </a:r>
            </a:p>
          </p:txBody>
        </p:sp>
        <p:sp>
          <p:nvSpPr>
            <p:cNvPr id="96" name="ZoneTexte 95">
              <a:extLst>
                <a:ext uri="{FF2B5EF4-FFF2-40B4-BE49-F238E27FC236}">
                  <a16:creationId xmlns:a16="http://schemas.microsoft.com/office/drawing/2014/main" xmlns="" id="{66C2B1BE-E868-ED44-BE87-BEFA8F3A0185}"/>
                </a:ext>
              </a:extLst>
            </p:cNvPr>
            <p:cNvSpPr txBox="1"/>
            <p:nvPr/>
          </p:nvSpPr>
          <p:spPr>
            <a:xfrm>
              <a:off x="463401" y="3881613"/>
              <a:ext cx="22654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u="sng" dirty="0"/>
                <a:t>Ré-intervention(s)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xmlns="" id="{0F131331-6DE7-2C41-BE1E-AEFAA7D84030}"/>
                </a:ext>
              </a:extLst>
            </p:cNvPr>
            <p:cNvSpPr txBox="1"/>
            <p:nvPr/>
          </p:nvSpPr>
          <p:spPr>
            <a:xfrm>
              <a:off x="9102233" y="3884070"/>
              <a:ext cx="31051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chemeClr val="accent2">
                      <a:lumMod val="75000"/>
                    </a:schemeClr>
                  </a:solidFill>
                </a:rPr>
                <a:t>2</a:t>
              </a:r>
            </a:p>
          </p:txBody>
        </p:sp>
        <p:cxnSp>
          <p:nvCxnSpPr>
            <p:cNvPr id="58" name="Connecteur en angle 57">
              <a:extLst>
                <a:ext uri="{FF2B5EF4-FFF2-40B4-BE49-F238E27FC236}">
                  <a16:creationId xmlns:a16="http://schemas.microsoft.com/office/drawing/2014/main" xmlns="" id="{957A5932-B19E-4842-98FB-75D3313E9B1B}"/>
                </a:ext>
              </a:extLst>
            </p:cNvPr>
            <p:cNvCxnSpPr>
              <a:cxnSpLocks/>
              <a:stCxn id="84" idx="2"/>
            </p:cNvCxnSpPr>
            <p:nvPr/>
          </p:nvCxnSpPr>
          <p:spPr>
            <a:xfrm rot="10800000" flipV="1">
              <a:off x="1012891" y="4416853"/>
              <a:ext cx="678711" cy="478808"/>
            </a:xfrm>
            <a:prstGeom prst="bentConnector2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en angle 58">
              <a:extLst>
                <a:ext uri="{FF2B5EF4-FFF2-40B4-BE49-F238E27FC236}">
                  <a16:creationId xmlns:a16="http://schemas.microsoft.com/office/drawing/2014/main" xmlns="" id="{DF06A113-0B70-794A-A17F-B7F96AE25E11}"/>
                </a:ext>
              </a:extLst>
            </p:cNvPr>
            <p:cNvCxnSpPr>
              <a:cxnSpLocks/>
              <a:stCxn id="84" idx="6"/>
            </p:cNvCxnSpPr>
            <p:nvPr/>
          </p:nvCxnSpPr>
          <p:spPr>
            <a:xfrm>
              <a:off x="4701379" y="4416853"/>
              <a:ext cx="695269" cy="472291"/>
            </a:xfrm>
            <a:prstGeom prst="bentConnector2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9" name="Connecteur en angle 138">
            <a:extLst>
              <a:ext uri="{FF2B5EF4-FFF2-40B4-BE49-F238E27FC236}">
                <a16:creationId xmlns:a16="http://schemas.microsoft.com/office/drawing/2014/main" xmlns="" id="{957A5932-B19E-4842-98FB-75D3313E9B1B}"/>
              </a:ext>
            </a:extLst>
          </p:cNvPr>
          <p:cNvCxnSpPr>
            <a:cxnSpLocks/>
            <a:stCxn id="92" idx="2"/>
            <a:endCxn id="84" idx="0"/>
          </p:cNvCxnSpPr>
          <p:nvPr/>
        </p:nvCxnSpPr>
        <p:spPr>
          <a:xfrm rot="10800000" flipV="1">
            <a:off x="3474273" y="3202535"/>
            <a:ext cx="422551" cy="1028580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en angle 93">
            <a:extLst>
              <a:ext uri="{FF2B5EF4-FFF2-40B4-BE49-F238E27FC236}">
                <a16:creationId xmlns:a16="http://schemas.microsoft.com/office/drawing/2014/main" xmlns="" id="{DF06A113-0B70-794A-A17F-B7F96AE25E11}"/>
              </a:ext>
            </a:extLst>
          </p:cNvPr>
          <p:cNvCxnSpPr>
            <a:cxnSpLocks/>
            <a:stCxn id="92" idx="6"/>
            <a:endCxn id="76" idx="0"/>
          </p:cNvCxnSpPr>
          <p:nvPr/>
        </p:nvCxnSpPr>
        <p:spPr>
          <a:xfrm>
            <a:off x="5999999" y="3202535"/>
            <a:ext cx="1525948" cy="974877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46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ZoneTexte 47">
            <a:extLst>
              <a:ext uri="{FF2B5EF4-FFF2-40B4-BE49-F238E27FC236}">
                <a16:creationId xmlns:a16="http://schemas.microsoft.com/office/drawing/2014/main" xmlns="" id="{D4DD9CE0-A794-0443-B73D-CEF50CDA2CD6}"/>
              </a:ext>
            </a:extLst>
          </p:cNvPr>
          <p:cNvSpPr txBox="1"/>
          <p:nvPr/>
        </p:nvSpPr>
        <p:spPr>
          <a:xfrm>
            <a:off x="2517523" y="217227"/>
            <a:ext cx="4903509" cy="30777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Atrésie de l’œsophage</a:t>
            </a:r>
          </a:p>
        </p:txBody>
      </p:sp>
      <p:sp>
        <p:nvSpPr>
          <p:cNvPr id="57" name="Rectangle : coins arrondis 56">
            <a:extLst>
              <a:ext uri="{FF2B5EF4-FFF2-40B4-BE49-F238E27FC236}">
                <a16:creationId xmlns:a16="http://schemas.microsoft.com/office/drawing/2014/main" xmlns="" id="{A4CBA356-D048-2847-A289-BE40B6D3B247}"/>
              </a:ext>
            </a:extLst>
          </p:cNvPr>
          <p:cNvSpPr/>
          <p:nvPr/>
        </p:nvSpPr>
        <p:spPr>
          <a:xfrm>
            <a:off x="2517523" y="859018"/>
            <a:ext cx="4903509" cy="18355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32E8391-752D-0B49-B871-6ACA81ADCF9F}"/>
              </a:ext>
            </a:extLst>
          </p:cNvPr>
          <p:cNvSpPr txBox="1"/>
          <p:nvPr/>
        </p:nvSpPr>
        <p:spPr>
          <a:xfrm>
            <a:off x="3065124" y="982644"/>
            <a:ext cx="375810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u="sng" dirty="0"/>
              <a:t>Intervention néonatale (J0-J7) :</a:t>
            </a:r>
          </a:p>
          <a:p>
            <a:pPr algn="ctr"/>
            <a:r>
              <a:rPr lang="fr-FR" sz="1400" dirty="0"/>
              <a:t>Anastomose impossible car « long gap »</a:t>
            </a:r>
          </a:p>
        </p:txBody>
      </p: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xmlns="" id="{912B3D31-1D1B-B544-8C88-F05794D5ABD9}"/>
              </a:ext>
            </a:extLst>
          </p:cNvPr>
          <p:cNvCxnSpPr>
            <a:cxnSpLocks/>
            <a:stCxn id="109" idx="2"/>
            <a:endCxn id="92" idx="0"/>
          </p:cNvCxnSpPr>
          <p:nvPr/>
        </p:nvCxnSpPr>
        <p:spPr>
          <a:xfrm>
            <a:off x="4944176" y="2492116"/>
            <a:ext cx="4235" cy="501924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66B422E3-E2CF-444A-8F0D-270DD5082F61}"/>
              </a:ext>
            </a:extLst>
          </p:cNvPr>
          <p:cNvSpPr txBox="1"/>
          <p:nvPr/>
        </p:nvSpPr>
        <p:spPr>
          <a:xfrm>
            <a:off x="6970835" y="893255"/>
            <a:ext cx="31051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xmlns="" id="{27FCDA66-8BDB-4B43-B9B9-3285C59AB20B}"/>
              </a:ext>
            </a:extLst>
          </p:cNvPr>
          <p:cNvSpPr txBox="1"/>
          <p:nvPr/>
        </p:nvSpPr>
        <p:spPr>
          <a:xfrm>
            <a:off x="3747971" y="1753452"/>
            <a:ext cx="2392409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Gastrostomie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Mesure du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+/- Fermeture de fistule </a:t>
            </a:r>
          </a:p>
        </p:txBody>
      </p:sp>
      <p:grpSp>
        <p:nvGrpSpPr>
          <p:cNvPr id="91" name="Groupe 90">
            <a:extLst>
              <a:ext uri="{FF2B5EF4-FFF2-40B4-BE49-F238E27FC236}">
                <a16:creationId xmlns:a16="http://schemas.microsoft.com/office/drawing/2014/main" xmlns="" id="{73E76158-E52F-F44E-B5B6-783E0CE1768B}"/>
              </a:ext>
            </a:extLst>
          </p:cNvPr>
          <p:cNvGrpSpPr/>
          <p:nvPr/>
        </p:nvGrpSpPr>
        <p:grpSpPr>
          <a:xfrm>
            <a:off x="3896823" y="2994040"/>
            <a:ext cx="2103176" cy="416990"/>
            <a:chOff x="6422994" y="4122245"/>
            <a:chExt cx="2307778" cy="457200"/>
          </a:xfrm>
        </p:grpSpPr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xmlns="" id="{963FF438-1C9E-0F4C-8DEA-A729D5A16DC2}"/>
                </a:ext>
              </a:extLst>
            </p:cNvPr>
            <p:cNvSpPr/>
            <p:nvPr/>
          </p:nvSpPr>
          <p:spPr>
            <a:xfrm>
              <a:off x="6422994" y="4122245"/>
              <a:ext cx="2307778" cy="4572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xmlns="" id="{5EA11342-DC31-3B47-B67D-2AFEED08D20A}"/>
                </a:ext>
              </a:extLst>
            </p:cNvPr>
            <p:cNvSpPr txBox="1"/>
            <p:nvPr/>
          </p:nvSpPr>
          <p:spPr>
            <a:xfrm>
              <a:off x="6667760" y="4152664"/>
              <a:ext cx="1818250" cy="337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Avis d’experts</a:t>
              </a:r>
            </a:p>
          </p:txBody>
        </p:sp>
      </p:grp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xmlns="" id="{EE354F24-8F3B-C34E-949C-8E432E9B7F4F}"/>
              </a:ext>
            </a:extLst>
          </p:cNvPr>
          <p:cNvCxnSpPr>
            <a:cxnSpLocks/>
            <a:stCxn id="4" idx="2"/>
            <a:endCxn id="109" idx="0"/>
          </p:cNvCxnSpPr>
          <p:nvPr/>
        </p:nvCxnSpPr>
        <p:spPr>
          <a:xfrm>
            <a:off x="4944176" y="1505864"/>
            <a:ext cx="1" cy="2475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/>
          <p:cNvGrpSpPr/>
          <p:nvPr/>
        </p:nvGrpSpPr>
        <p:grpSpPr>
          <a:xfrm>
            <a:off x="817277" y="3834519"/>
            <a:ext cx="8275885" cy="1951286"/>
            <a:chOff x="106259" y="3834519"/>
            <a:chExt cx="9625308" cy="1951286"/>
          </a:xfrm>
        </p:grpSpPr>
        <p:sp>
          <p:nvSpPr>
            <p:cNvPr id="67" name="Rectangle : coins arrondis 66">
              <a:extLst>
                <a:ext uri="{FF2B5EF4-FFF2-40B4-BE49-F238E27FC236}">
                  <a16:creationId xmlns:a16="http://schemas.microsoft.com/office/drawing/2014/main" xmlns="" id="{6844366A-5878-C845-A5C7-E2C6E51A6F2D}"/>
                </a:ext>
              </a:extLst>
            </p:cNvPr>
            <p:cNvSpPr/>
            <p:nvPr/>
          </p:nvSpPr>
          <p:spPr>
            <a:xfrm>
              <a:off x="106259" y="3834519"/>
              <a:ext cx="9625308" cy="195128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grpSp>
          <p:nvGrpSpPr>
            <p:cNvPr id="74" name="Groupe 73">
              <a:extLst>
                <a:ext uri="{FF2B5EF4-FFF2-40B4-BE49-F238E27FC236}">
                  <a16:creationId xmlns:a16="http://schemas.microsoft.com/office/drawing/2014/main" xmlns="" id="{9A983BE8-B324-4541-99F6-76C50BF7AD16}"/>
                </a:ext>
              </a:extLst>
            </p:cNvPr>
            <p:cNvGrpSpPr/>
            <p:nvPr/>
          </p:nvGrpSpPr>
          <p:grpSpPr>
            <a:xfrm>
              <a:off x="6635506" y="4177412"/>
              <a:ext cx="2571203" cy="371475"/>
              <a:chOff x="3156857" y="2057400"/>
              <a:chExt cx="2176189" cy="457200"/>
            </a:xfrm>
          </p:grpSpPr>
          <p:sp>
            <p:nvSpPr>
              <p:cNvPr id="76" name="Ellipse 75">
                <a:extLst>
                  <a:ext uri="{FF2B5EF4-FFF2-40B4-BE49-F238E27FC236}">
                    <a16:creationId xmlns:a16="http://schemas.microsoft.com/office/drawing/2014/main" xmlns="" id="{2537DC18-AA58-8F4F-8D1A-1BF790A831EE}"/>
                  </a:ext>
                </a:extLst>
              </p:cNvPr>
              <p:cNvSpPr/>
              <p:nvPr/>
            </p:nvSpPr>
            <p:spPr>
              <a:xfrm>
                <a:off x="3156857" y="2057400"/>
                <a:ext cx="2155372" cy="4572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xmlns="" id="{DF619EF5-1192-574C-84B3-3AB78384635F}"/>
                  </a:ext>
                </a:extLst>
              </p:cNvPr>
              <p:cNvSpPr txBox="1"/>
              <p:nvPr/>
            </p:nvSpPr>
            <p:spPr>
              <a:xfrm>
                <a:off x="3177673" y="2123496"/>
                <a:ext cx="2155373" cy="378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/>
                  <a:t>Gap &gt; 5 vertèbres</a:t>
                </a:r>
              </a:p>
            </p:txBody>
          </p:sp>
        </p:grp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xmlns="" id="{42B797F1-2984-674B-8CBC-DED71F86E6AC}"/>
                </a:ext>
              </a:extLst>
            </p:cNvPr>
            <p:cNvSpPr txBox="1"/>
            <p:nvPr/>
          </p:nvSpPr>
          <p:spPr>
            <a:xfrm>
              <a:off x="6500892" y="4739990"/>
              <a:ext cx="2809398" cy="738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Transplant jéjunal</a:t>
              </a:r>
            </a:p>
            <a:p>
              <a:r>
                <a:rPr lang="fr-FR" sz="1400" b="1" dirty="0">
                  <a:solidFill>
                    <a:srgbClr val="0070C0"/>
                  </a:solidFill>
                </a:rPr>
                <a:t>ou</a:t>
              </a:r>
              <a:r>
                <a:rPr lang="fr-FR" sz="1400" dirty="0"/>
                <a:t> </a:t>
              </a:r>
              <a:r>
                <a:rPr lang="fr-FR" sz="1400" dirty="0" err="1"/>
                <a:t>coloplastie</a:t>
              </a:r>
              <a:endParaRPr lang="fr-FR" sz="1400" dirty="0"/>
            </a:p>
            <a:p>
              <a:r>
                <a:rPr lang="fr-FR" sz="1400" b="1" dirty="0">
                  <a:solidFill>
                    <a:srgbClr val="0070C0"/>
                  </a:solidFill>
                </a:rPr>
                <a:t>ou</a:t>
              </a:r>
              <a:r>
                <a:rPr lang="fr-FR" sz="1400" dirty="0"/>
                <a:t> gastroplastie</a:t>
              </a:r>
            </a:p>
          </p:txBody>
        </p:sp>
        <p:cxnSp>
          <p:nvCxnSpPr>
            <p:cNvPr id="81" name="Connecteur droit avec flèche 80">
              <a:extLst>
                <a:ext uri="{FF2B5EF4-FFF2-40B4-BE49-F238E27FC236}">
                  <a16:creationId xmlns:a16="http://schemas.microsoft.com/office/drawing/2014/main" xmlns="" id="{E0DC5D14-E890-C344-9B21-05DADE8CFD78}"/>
                </a:ext>
              </a:extLst>
            </p:cNvPr>
            <p:cNvCxnSpPr>
              <a:cxnSpLocks/>
              <a:stCxn id="76" idx="4"/>
              <a:endCxn id="79" idx="0"/>
            </p:cNvCxnSpPr>
            <p:nvPr/>
          </p:nvCxnSpPr>
          <p:spPr>
            <a:xfrm flipH="1">
              <a:off x="7905591" y="4548887"/>
              <a:ext cx="3220" cy="19110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xmlns="" id="{F4CE3A84-3E34-D748-9A7B-9355F2308EB1}"/>
                </a:ext>
              </a:extLst>
            </p:cNvPr>
            <p:cNvGrpSpPr/>
            <p:nvPr/>
          </p:nvGrpSpPr>
          <p:grpSpPr>
            <a:xfrm>
              <a:off x="1691600" y="4231115"/>
              <a:ext cx="3009779" cy="371475"/>
              <a:chOff x="3156857" y="2057400"/>
              <a:chExt cx="2155372" cy="457200"/>
            </a:xfrm>
          </p:grpSpPr>
          <p:sp>
            <p:nvSpPr>
              <p:cNvPr id="84" name="Ellipse 83">
                <a:extLst>
                  <a:ext uri="{FF2B5EF4-FFF2-40B4-BE49-F238E27FC236}">
                    <a16:creationId xmlns:a16="http://schemas.microsoft.com/office/drawing/2014/main" xmlns="" id="{9FFEE333-DA97-4A4D-B756-066EF2B44698}"/>
                  </a:ext>
                </a:extLst>
              </p:cNvPr>
              <p:cNvSpPr/>
              <p:nvPr/>
            </p:nvSpPr>
            <p:spPr>
              <a:xfrm>
                <a:off x="3156857" y="2057400"/>
                <a:ext cx="2155372" cy="4572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85" name="ZoneTexte 84">
                <a:extLst>
                  <a:ext uri="{FF2B5EF4-FFF2-40B4-BE49-F238E27FC236}">
                    <a16:creationId xmlns:a16="http://schemas.microsoft.com/office/drawing/2014/main" xmlns="" id="{D8F5B555-6F09-9743-AB30-DBC39E073A47}"/>
                  </a:ext>
                </a:extLst>
              </p:cNvPr>
              <p:cNvSpPr txBox="1"/>
              <p:nvPr/>
            </p:nvSpPr>
            <p:spPr>
              <a:xfrm>
                <a:off x="3330262" y="2123496"/>
                <a:ext cx="1823683" cy="378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/>
                  <a:t>Gap ≤ 5 vertèbres</a:t>
                </a:r>
              </a:p>
            </p:txBody>
          </p:sp>
        </p:grp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xmlns="" id="{43A998CD-5556-0A4A-BD9F-ED9A5A6838AF}"/>
                </a:ext>
              </a:extLst>
            </p:cNvPr>
            <p:cNvSpPr txBox="1"/>
            <p:nvPr/>
          </p:nvSpPr>
          <p:spPr>
            <a:xfrm>
              <a:off x="381829" y="4895661"/>
              <a:ext cx="255767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Anastomose différée</a:t>
              </a:r>
            </a:p>
          </p:txBody>
        </p: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xmlns="" id="{07B7B839-D3C5-F642-A6F7-4FFDF9C25384}"/>
                </a:ext>
              </a:extLst>
            </p:cNvPr>
            <p:cNvSpPr txBox="1"/>
            <p:nvPr/>
          </p:nvSpPr>
          <p:spPr>
            <a:xfrm>
              <a:off x="3474761" y="4889144"/>
              <a:ext cx="2302735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/>
                <a:t>Foker</a:t>
              </a:r>
              <a:r>
                <a:rPr lang="fr-FR" sz="1400" dirty="0"/>
                <a:t> interne</a:t>
              </a:r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xmlns="" id="{4937104F-1BE1-1347-BC34-274CA4572E97}"/>
                </a:ext>
              </a:extLst>
            </p:cNvPr>
            <p:cNvSpPr txBox="1"/>
            <p:nvPr/>
          </p:nvSpPr>
          <p:spPr>
            <a:xfrm>
              <a:off x="2586364" y="4713585"/>
              <a:ext cx="12492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accent1"/>
                  </a:solidFill>
                </a:rPr>
                <a:t>OU</a:t>
              </a:r>
            </a:p>
          </p:txBody>
        </p:sp>
        <p:sp>
          <p:nvSpPr>
            <p:cNvPr id="96" name="ZoneTexte 95">
              <a:extLst>
                <a:ext uri="{FF2B5EF4-FFF2-40B4-BE49-F238E27FC236}">
                  <a16:creationId xmlns:a16="http://schemas.microsoft.com/office/drawing/2014/main" xmlns="" id="{66C2B1BE-E868-ED44-BE87-BEFA8F3A0185}"/>
                </a:ext>
              </a:extLst>
            </p:cNvPr>
            <p:cNvSpPr txBox="1"/>
            <p:nvPr/>
          </p:nvSpPr>
          <p:spPr>
            <a:xfrm>
              <a:off x="463401" y="3881613"/>
              <a:ext cx="22654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u="sng" dirty="0"/>
                <a:t>Ré-intervention(s)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xmlns="" id="{0F131331-6DE7-2C41-BE1E-AEFAA7D84030}"/>
                </a:ext>
              </a:extLst>
            </p:cNvPr>
            <p:cNvSpPr txBox="1"/>
            <p:nvPr/>
          </p:nvSpPr>
          <p:spPr>
            <a:xfrm>
              <a:off x="9102233" y="3884070"/>
              <a:ext cx="31051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chemeClr val="accent2">
                      <a:lumMod val="75000"/>
                    </a:schemeClr>
                  </a:solidFill>
                </a:rPr>
                <a:t>2</a:t>
              </a:r>
            </a:p>
          </p:txBody>
        </p:sp>
        <p:cxnSp>
          <p:nvCxnSpPr>
            <p:cNvPr id="58" name="Connecteur en angle 57">
              <a:extLst>
                <a:ext uri="{FF2B5EF4-FFF2-40B4-BE49-F238E27FC236}">
                  <a16:creationId xmlns:a16="http://schemas.microsoft.com/office/drawing/2014/main" xmlns="" id="{957A5932-B19E-4842-98FB-75D3313E9B1B}"/>
                </a:ext>
              </a:extLst>
            </p:cNvPr>
            <p:cNvCxnSpPr>
              <a:cxnSpLocks/>
              <a:stCxn id="84" idx="2"/>
            </p:cNvCxnSpPr>
            <p:nvPr/>
          </p:nvCxnSpPr>
          <p:spPr>
            <a:xfrm rot="10800000" flipV="1">
              <a:off x="1012891" y="4416853"/>
              <a:ext cx="678711" cy="478808"/>
            </a:xfrm>
            <a:prstGeom prst="bentConnector2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en angle 58">
              <a:extLst>
                <a:ext uri="{FF2B5EF4-FFF2-40B4-BE49-F238E27FC236}">
                  <a16:creationId xmlns:a16="http://schemas.microsoft.com/office/drawing/2014/main" xmlns="" id="{DF06A113-0B70-794A-A17F-B7F96AE25E11}"/>
                </a:ext>
              </a:extLst>
            </p:cNvPr>
            <p:cNvCxnSpPr>
              <a:cxnSpLocks/>
              <a:stCxn id="84" idx="6"/>
            </p:cNvCxnSpPr>
            <p:nvPr/>
          </p:nvCxnSpPr>
          <p:spPr>
            <a:xfrm>
              <a:off x="4701379" y="4416853"/>
              <a:ext cx="695269" cy="472291"/>
            </a:xfrm>
            <a:prstGeom prst="bentConnector2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oneTexte 29"/>
          <p:cNvSpPr txBox="1"/>
          <p:nvPr/>
        </p:nvSpPr>
        <p:spPr>
          <a:xfrm>
            <a:off x="8545190" y="6015558"/>
            <a:ext cx="1223246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Fiche secondaire</a:t>
            </a:r>
          </a:p>
        </p:txBody>
      </p:sp>
      <p:cxnSp>
        <p:nvCxnSpPr>
          <p:cNvPr id="139" name="Connecteur en angle 138">
            <a:extLst>
              <a:ext uri="{FF2B5EF4-FFF2-40B4-BE49-F238E27FC236}">
                <a16:creationId xmlns:a16="http://schemas.microsoft.com/office/drawing/2014/main" xmlns="" id="{957A5932-B19E-4842-98FB-75D3313E9B1B}"/>
              </a:ext>
            </a:extLst>
          </p:cNvPr>
          <p:cNvCxnSpPr>
            <a:cxnSpLocks/>
            <a:stCxn id="92" idx="2"/>
            <a:endCxn id="84" idx="0"/>
          </p:cNvCxnSpPr>
          <p:nvPr/>
        </p:nvCxnSpPr>
        <p:spPr>
          <a:xfrm rot="10800000" flipV="1">
            <a:off x="3474273" y="3202535"/>
            <a:ext cx="422551" cy="1028580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en angle 93">
            <a:extLst>
              <a:ext uri="{FF2B5EF4-FFF2-40B4-BE49-F238E27FC236}">
                <a16:creationId xmlns:a16="http://schemas.microsoft.com/office/drawing/2014/main" xmlns="" id="{DF06A113-0B70-794A-A17F-B7F96AE25E11}"/>
              </a:ext>
            </a:extLst>
          </p:cNvPr>
          <p:cNvCxnSpPr>
            <a:cxnSpLocks/>
            <a:stCxn id="92" idx="6"/>
            <a:endCxn id="76" idx="0"/>
          </p:cNvCxnSpPr>
          <p:nvPr/>
        </p:nvCxnSpPr>
        <p:spPr>
          <a:xfrm>
            <a:off x="5999999" y="3202535"/>
            <a:ext cx="1525948" cy="974877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57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3599284"/>
              </p:ext>
            </p:extLst>
          </p:nvPr>
        </p:nvGraphicFramePr>
        <p:xfrm>
          <a:off x="464972" y="352944"/>
          <a:ext cx="4296213" cy="6078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Acrobat Document" r:id="rId3" imgW="5667198" imgH="8020037" progId="AcroExch.Document.DC">
                  <p:embed/>
                </p:oleObj>
              </mc:Choice>
              <mc:Fallback>
                <p:oleObj name="Acrobat Document" r:id="rId3" imgW="5667198" imgH="80200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4972" y="352944"/>
                        <a:ext cx="4296213" cy="6078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8526829"/>
              </p:ext>
            </p:extLst>
          </p:nvPr>
        </p:nvGraphicFramePr>
        <p:xfrm>
          <a:off x="5283188" y="542903"/>
          <a:ext cx="4161947" cy="5888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Acrobat Document" r:id="rId5" imgW="5667198" imgH="8020037" progId="AcroExch.Document.DC">
                  <p:embed/>
                </p:oleObj>
              </mc:Choice>
              <mc:Fallback>
                <p:oleObj name="Acrobat Document" r:id="rId5" imgW="5667198" imgH="80200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83188" y="542903"/>
                        <a:ext cx="4161947" cy="5888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291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7418065"/>
              </p:ext>
            </p:extLst>
          </p:nvPr>
        </p:nvGraphicFramePr>
        <p:xfrm>
          <a:off x="464972" y="352944"/>
          <a:ext cx="4296213" cy="6078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Acrobat Document" r:id="rId3" imgW="5667198" imgH="8020037" progId="AcroExch.Document.DC">
                  <p:embed/>
                </p:oleObj>
              </mc:Choice>
              <mc:Fallback>
                <p:oleObj name="Acrobat Document" r:id="rId3" imgW="5667198" imgH="80200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4972" y="352944"/>
                        <a:ext cx="4296213" cy="6078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806025"/>
              </p:ext>
            </p:extLst>
          </p:nvPr>
        </p:nvGraphicFramePr>
        <p:xfrm>
          <a:off x="5283188" y="542903"/>
          <a:ext cx="4161947" cy="5888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Acrobat Document" r:id="rId5" imgW="5667198" imgH="8020037" progId="AcroExch.Document.DC">
                  <p:embed/>
                </p:oleObj>
              </mc:Choice>
              <mc:Fallback>
                <p:oleObj name="Acrobat Document" r:id="rId5" imgW="5667198" imgH="80200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83188" y="542903"/>
                        <a:ext cx="4161947" cy="5888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à coins arrondis 3"/>
          <p:cNvSpPr/>
          <p:nvPr/>
        </p:nvSpPr>
        <p:spPr>
          <a:xfrm>
            <a:off x="538480" y="2519680"/>
            <a:ext cx="4043680" cy="73956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632033" y="3725500"/>
            <a:ext cx="1869440" cy="14334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73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6718196"/>
              </p:ext>
            </p:extLst>
          </p:nvPr>
        </p:nvGraphicFramePr>
        <p:xfrm>
          <a:off x="464972" y="352944"/>
          <a:ext cx="4296213" cy="6078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Acrobat Document" r:id="rId3" imgW="5667198" imgH="8020037" progId="AcroExch.Document.DC">
                  <p:embed/>
                </p:oleObj>
              </mc:Choice>
              <mc:Fallback>
                <p:oleObj name="Acrobat Document" r:id="rId3" imgW="5667198" imgH="80200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4972" y="352944"/>
                        <a:ext cx="4296213" cy="6078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553941"/>
              </p:ext>
            </p:extLst>
          </p:nvPr>
        </p:nvGraphicFramePr>
        <p:xfrm>
          <a:off x="5283188" y="542903"/>
          <a:ext cx="4161947" cy="5888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Acrobat Document" r:id="rId5" imgW="5667198" imgH="8020037" progId="AcroExch.Document.DC">
                  <p:embed/>
                </p:oleObj>
              </mc:Choice>
              <mc:Fallback>
                <p:oleObj name="Acrobat Document" r:id="rId5" imgW="5667198" imgH="802003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83188" y="542903"/>
                        <a:ext cx="4161947" cy="5888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à coins arrondis 3"/>
          <p:cNvSpPr/>
          <p:nvPr/>
        </p:nvSpPr>
        <p:spPr>
          <a:xfrm>
            <a:off x="538480" y="2519680"/>
            <a:ext cx="4043680" cy="73956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632033" y="3725500"/>
            <a:ext cx="1869440" cy="14334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2644140" y="3695700"/>
            <a:ext cx="1550670" cy="1903867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369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0E60777-A7D8-B668-28A0-2F6EC347D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/>
              <a:t>CALECO : Comment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8BD8736-A3CA-6C17-8C7A-F85255017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Mise en place d’une expertise nationale </a:t>
            </a:r>
          </a:p>
          <a:p>
            <a:r>
              <a:rPr lang="fr-FR" dirty="0"/>
              <a:t>Evaluation des pratiques professionnelles auprès du chirurgien concerné:</a:t>
            </a:r>
          </a:p>
          <a:p>
            <a:pPr marL="342900" lvl="0" indent="-342900" algn="just">
              <a:lnSpc>
                <a:spcPct val="110000"/>
              </a:lnSpc>
              <a:buFont typeface="Calibri" panose="020F0502020204030204" pitchFamily="34" charset="0"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Quelles sont les attentes et les besoins des chirurgiens pédiatres au regard de cette aide à la décision médicale ? </a:t>
            </a:r>
          </a:p>
          <a:p>
            <a:pPr marL="342900" lvl="0" indent="-342900" algn="just">
              <a:lnSpc>
                <a:spcPct val="110000"/>
              </a:lnSpc>
              <a:buFont typeface="Calibri" panose="020F0502020204030204" pitchFamily="34" charset="0"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Quelles est leur appréciation de ce nouveau dispositif une fois la démarche accomplie.</a:t>
            </a:r>
          </a:p>
          <a:p>
            <a:pPr marL="342900" lvl="0" indent="-342900" algn="just">
              <a:lnSpc>
                <a:spcPct val="110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Quels ont été les impacts de ce dispositif sur l’application des propositions thérapeutiques.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888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0E60777-A7D8-B668-28A0-2F6EC347D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/>
              <a:t>CALECO : Comment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8BD8736-A3CA-6C17-8C7A-F85255017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Mise en place d’une expertise nationale </a:t>
            </a:r>
          </a:p>
          <a:p>
            <a:r>
              <a:rPr lang="fr-FR" dirty="0"/>
              <a:t>Evaluation des pratiques professionnelles auprès des équipes concernées</a:t>
            </a:r>
          </a:p>
          <a:p>
            <a:r>
              <a:rPr lang="fr-FR" dirty="0"/>
              <a:t>Modalités :</a:t>
            </a:r>
          </a:p>
          <a:p>
            <a:pPr lvl="1"/>
            <a:r>
              <a:rPr lang="fr-FR" dirty="0"/>
              <a:t>Inclusion : tout nouveau-né ayant une atrésie de l’œsophage, pour laquelle l’intervention chirurgicale dans les sept 1</a:t>
            </a:r>
            <a:r>
              <a:rPr lang="fr-FR" baseline="30000" dirty="0"/>
              <a:t>er</a:t>
            </a:r>
            <a:r>
              <a:rPr lang="fr-FR" dirty="0"/>
              <a:t> jours de vie n’a pas permis la correction de la malformation du fait d’un long gap</a:t>
            </a:r>
          </a:p>
          <a:p>
            <a:pPr lvl="1"/>
            <a:r>
              <a:rPr lang="fr-FR" dirty="0"/>
              <a:t>Entretiens semi-directifs, menés par une sociologue de la santé auprès du chirurgien du patient, par visioconférence (Tamara Robert, CHU Bordeaux)</a:t>
            </a:r>
          </a:p>
          <a:p>
            <a:pPr lvl="1"/>
            <a:r>
              <a:rPr lang="fr-FR" dirty="0"/>
              <a:t>Enregistrement des données médicales (</a:t>
            </a:r>
            <a:r>
              <a:rPr lang="fr-FR" dirty="0" err="1"/>
              <a:t>cf</a:t>
            </a:r>
            <a:r>
              <a:rPr lang="fr-FR" dirty="0"/>
              <a:t> fiches)</a:t>
            </a:r>
          </a:p>
        </p:txBody>
      </p:sp>
    </p:spTree>
    <p:extLst>
      <p:ext uri="{BB962C8B-B14F-4D97-AF65-F5344CB8AC3E}">
        <p14:creationId xmlns:p14="http://schemas.microsoft.com/office/powerpoint/2010/main" val="72974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ZoneTexte 47">
            <a:extLst>
              <a:ext uri="{FF2B5EF4-FFF2-40B4-BE49-F238E27FC236}">
                <a16:creationId xmlns:a16="http://schemas.microsoft.com/office/drawing/2014/main" xmlns="" id="{D4DD9CE0-A794-0443-B73D-CEF50CDA2CD6}"/>
              </a:ext>
            </a:extLst>
          </p:cNvPr>
          <p:cNvSpPr txBox="1"/>
          <p:nvPr/>
        </p:nvSpPr>
        <p:spPr>
          <a:xfrm>
            <a:off x="2517523" y="217227"/>
            <a:ext cx="4903509" cy="30777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Atrésie de l’œsophage</a:t>
            </a:r>
          </a:p>
        </p:txBody>
      </p:sp>
      <p:sp>
        <p:nvSpPr>
          <p:cNvPr id="57" name="Rectangle : coins arrondis 56">
            <a:extLst>
              <a:ext uri="{FF2B5EF4-FFF2-40B4-BE49-F238E27FC236}">
                <a16:creationId xmlns:a16="http://schemas.microsoft.com/office/drawing/2014/main" xmlns="" id="{A4CBA356-D048-2847-A289-BE40B6D3B247}"/>
              </a:ext>
            </a:extLst>
          </p:cNvPr>
          <p:cNvSpPr/>
          <p:nvPr/>
        </p:nvSpPr>
        <p:spPr>
          <a:xfrm>
            <a:off x="2517523" y="859018"/>
            <a:ext cx="4903509" cy="18355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32E8391-752D-0B49-B871-6ACA81ADCF9F}"/>
              </a:ext>
            </a:extLst>
          </p:cNvPr>
          <p:cNvSpPr txBox="1"/>
          <p:nvPr/>
        </p:nvSpPr>
        <p:spPr>
          <a:xfrm>
            <a:off x="3065124" y="982644"/>
            <a:ext cx="375810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u="sng" dirty="0"/>
              <a:t>Intervention néonatale (J0-J7) :</a:t>
            </a:r>
          </a:p>
          <a:p>
            <a:pPr algn="ctr"/>
            <a:r>
              <a:rPr lang="fr-FR" sz="1400" dirty="0"/>
              <a:t>Anastomose impossible car « long gap »</a:t>
            </a:r>
          </a:p>
        </p:txBody>
      </p: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xmlns="" id="{912B3D31-1D1B-B544-8C88-F05794D5ABD9}"/>
              </a:ext>
            </a:extLst>
          </p:cNvPr>
          <p:cNvCxnSpPr>
            <a:cxnSpLocks/>
            <a:stCxn id="109" idx="2"/>
            <a:endCxn id="92" idx="0"/>
          </p:cNvCxnSpPr>
          <p:nvPr/>
        </p:nvCxnSpPr>
        <p:spPr>
          <a:xfrm>
            <a:off x="4944176" y="2492116"/>
            <a:ext cx="4235" cy="501924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66B422E3-E2CF-444A-8F0D-270DD5082F61}"/>
              </a:ext>
            </a:extLst>
          </p:cNvPr>
          <p:cNvSpPr txBox="1"/>
          <p:nvPr/>
        </p:nvSpPr>
        <p:spPr>
          <a:xfrm>
            <a:off x="6970835" y="893255"/>
            <a:ext cx="31051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xmlns="" id="{27FCDA66-8BDB-4B43-B9B9-3285C59AB20B}"/>
              </a:ext>
            </a:extLst>
          </p:cNvPr>
          <p:cNvSpPr txBox="1"/>
          <p:nvPr/>
        </p:nvSpPr>
        <p:spPr>
          <a:xfrm>
            <a:off x="3747971" y="1753452"/>
            <a:ext cx="2392409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Gastrostomie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Mesure du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+/- Fermeture de fistule </a:t>
            </a:r>
          </a:p>
        </p:txBody>
      </p:sp>
      <p:grpSp>
        <p:nvGrpSpPr>
          <p:cNvPr id="91" name="Groupe 90">
            <a:extLst>
              <a:ext uri="{FF2B5EF4-FFF2-40B4-BE49-F238E27FC236}">
                <a16:creationId xmlns:a16="http://schemas.microsoft.com/office/drawing/2014/main" xmlns="" id="{73E76158-E52F-F44E-B5B6-783E0CE1768B}"/>
              </a:ext>
            </a:extLst>
          </p:cNvPr>
          <p:cNvGrpSpPr/>
          <p:nvPr/>
        </p:nvGrpSpPr>
        <p:grpSpPr>
          <a:xfrm>
            <a:off x="3896823" y="2994040"/>
            <a:ext cx="2103176" cy="416990"/>
            <a:chOff x="6422994" y="4122245"/>
            <a:chExt cx="2307778" cy="457200"/>
          </a:xfrm>
        </p:grpSpPr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xmlns="" id="{963FF438-1C9E-0F4C-8DEA-A729D5A16DC2}"/>
                </a:ext>
              </a:extLst>
            </p:cNvPr>
            <p:cNvSpPr/>
            <p:nvPr/>
          </p:nvSpPr>
          <p:spPr>
            <a:xfrm>
              <a:off x="6422994" y="4122245"/>
              <a:ext cx="2307778" cy="4572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xmlns="" id="{5EA11342-DC31-3B47-B67D-2AFEED08D20A}"/>
                </a:ext>
              </a:extLst>
            </p:cNvPr>
            <p:cNvSpPr txBox="1"/>
            <p:nvPr/>
          </p:nvSpPr>
          <p:spPr>
            <a:xfrm>
              <a:off x="6667760" y="4152664"/>
              <a:ext cx="1818250" cy="337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Avis d’experts</a:t>
              </a:r>
            </a:p>
          </p:txBody>
        </p:sp>
      </p:grp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xmlns="" id="{EE354F24-8F3B-C34E-949C-8E432E9B7F4F}"/>
              </a:ext>
            </a:extLst>
          </p:cNvPr>
          <p:cNvCxnSpPr>
            <a:cxnSpLocks/>
            <a:stCxn id="4" idx="2"/>
            <a:endCxn id="109" idx="0"/>
          </p:cNvCxnSpPr>
          <p:nvPr/>
        </p:nvCxnSpPr>
        <p:spPr>
          <a:xfrm>
            <a:off x="4944176" y="1505864"/>
            <a:ext cx="1" cy="2475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/>
          <p:cNvGrpSpPr/>
          <p:nvPr/>
        </p:nvGrpSpPr>
        <p:grpSpPr>
          <a:xfrm>
            <a:off x="817277" y="3834519"/>
            <a:ext cx="8275885" cy="1951286"/>
            <a:chOff x="106259" y="3834519"/>
            <a:chExt cx="9625308" cy="1951286"/>
          </a:xfrm>
        </p:grpSpPr>
        <p:sp>
          <p:nvSpPr>
            <p:cNvPr id="67" name="Rectangle : coins arrondis 66">
              <a:extLst>
                <a:ext uri="{FF2B5EF4-FFF2-40B4-BE49-F238E27FC236}">
                  <a16:creationId xmlns:a16="http://schemas.microsoft.com/office/drawing/2014/main" xmlns="" id="{6844366A-5878-C845-A5C7-E2C6E51A6F2D}"/>
                </a:ext>
              </a:extLst>
            </p:cNvPr>
            <p:cNvSpPr/>
            <p:nvPr/>
          </p:nvSpPr>
          <p:spPr>
            <a:xfrm>
              <a:off x="106259" y="3834519"/>
              <a:ext cx="9625308" cy="195128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grpSp>
          <p:nvGrpSpPr>
            <p:cNvPr id="74" name="Groupe 73">
              <a:extLst>
                <a:ext uri="{FF2B5EF4-FFF2-40B4-BE49-F238E27FC236}">
                  <a16:creationId xmlns:a16="http://schemas.microsoft.com/office/drawing/2014/main" xmlns="" id="{9A983BE8-B324-4541-99F6-76C50BF7AD16}"/>
                </a:ext>
              </a:extLst>
            </p:cNvPr>
            <p:cNvGrpSpPr/>
            <p:nvPr/>
          </p:nvGrpSpPr>
          <p:grpSpPr>
            <a:xfrm>
              <a:off x="6635506" y="4177412"/>
              <a:ext cx="2571203" cy="371475"/>
              <a:chOff x="3156857" y="2057400"/>
              <a:chExt cx="2176189" cy="457200"/>
            </a:xfrm>
          </p:grpSpPr>
          <p:sp>
            <p:nvSpPr>
              <p:cNvPr id="76" name="Ellipse 75">
                <a:extLst>
                  <a:ext uri="{FF2B5EF4-FFF2-40B4-BE49-F238E27FC236}">
                    <a16:creationId xmlns:a16="http://schemas.microsoft.com/office/drawing/2014/main" xmlns="" id="{2537DC18-AA58-8F4F-8D1A-1BF790A831EE}"/>
                  </a:ext>
                </a:extLst>
              </p:cNvPr>
              <p:cNvSpPr/>
              <p:nvPr/>
            </p:nvSpPr>
            <p:spPr>
              <a:xfrm>
                <a:off x="3156857" y="2057400"/>
                <a:ext cx="2155372" cy="4572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77" name="ZoneTexte 76">
                <a:extLst>
                  <a:ext uri="{FF2B5EF4-FFF2-40B4-BE49-F238E27FC236}">
                    <a16:creationId xmlns:a16="http://schemas.microsoft.com/office/drawing/2014/main" xmlns="" id="{DF619EF5-1192-574C-84B3-3AB78384635F}"/>
                  </a:ext>
                </a:extLst>
              </p:cNvPr>
              <p:cNvSpPr txBox="1"/>
              <p:nvPr/>
            </p:nvSpPr>
            <p:spPr>
              <a:xfrm>
                <a:off x="3177673" y="2123496"/>
                <a:ext cx="2155373" cy="378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/>
                  <a:t>Gap &gt; 5 vertèbres</a:t>
                </a:r>
              </a:p>
            </p:txBody>
          </p:sp>
        </p:grp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xmlns="" id="{42B797F1-2984-674B-8CBC-DED71F86E6AC}"/>
                </a:ext>
              </a:extLst>
            </p:cNvPr>
            <p:cNvSpPr txBox="1"/>
            <p:nvPr/>
          </p:nvSpPr>
          <p:spPr>
            <a:xfrm>
              <a:off x="6500892" y="4739990"/>
              <a:ext cx="2809398" cy="738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Transplant jéjunal</a:t>
              </a:r>
            </a:p>
            <a:p>
              <a:r>
                <a:rPr lang="fr-FR" sz="1400" b="1" dirty="0">
                  <a:solidFill>
                    <a:srgbClr val="0070C0"/>
                  </a:solidFill>
                </a:rPr>
                <a:t>ou</a:t>
              </a:r>
              <a:r>
                <a:rPr lang="fr-FR" sz="1400" dirty="0"/>
                <a:t> </a:t>
              </a:r>
              <a:r>
                <a:rPr lang="fr-FR" sz="1400" dirty="0" err="1"/>
                <a:t>coloplastie</a:t>
              </a:r>
              <a:endParaRPr lang="fr-FR" sz="1400" dirty="0"/>
            </a:p>
            <a:p>
              <a:r>
                <a:rPr lang="fr-FR" sz="1400" b="1" dirty="0">
                  <a:solidFill>
                    <a:srgbClr val="0070C0"/>
                  </a:solidFill>
                </a:rPr>
                <a:t>ou</a:t>
              </a:r>
              <a:r>
                <a:rPr lang="fr-FR" sz="1400" dirty="0"/>
                <a:t> gastroplastie</a:t>
              </a:r>
            </a:p>
          </p:txBody>
        </p:sp>
        <p:cxnSp>
          <p:nvCxnSpPr>
            <p:cNvPr id="81" name="Connecteur droit avec flèche 80">
              <a:extLst>
                <a:ext uri="{FF2B5EF4-FFF2-40B4-BE49-F238E27FC236}">
                  <a16:creationId xmlns:a16="http://schemas.microsoft.com/office/drawing/2014/main" xmlns="" id="{E0DC5D14-E890-C344-9B21-05DADE8CFD78}"/>
                </a:ext>
              </a:extLst>
            </p:cNvPr>
            <p:cNvCxnSpPr>
              <a:cxnSpLocks/>
              <a:stCxn id="76" idx="4"/>
              <a:endCxn id="79" idx="0"/>
            </p:cNvCxnSpPr>
            <p:nvPr/>
          </p:nvCxnSpPr>
          <p:spPr>
            <a:xfrm flipH="1">
              <a:off x="7905591" y="4548887"/>
              <a:ext cx="3220" cy="19110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xmlns="" id="{F4CE3A84-3E34-D748-9A7B-9355F2308EB1}"/>
                </a:ext>
              </a:extLst>
            </p:cNvPr>
            <p:cNvGrpSpPr/>
            <p:nvPr/>
          </p:nvGrpSpPr>
          <p:grpSpPr>
            <a:xfrm>
              <a:off x="1691600" y="4231115"/>
              <a:ext cx="3009779" cy="371475"/>
              <a:chOff x="3156857" y="2057400"/>
              <a:chExt cx="2155372" cy="457200"/>
            </a:xfrm>
          </p:grpSpPr>
          <p:sp>
            <p:nvSpPr>
              <p:cNvPr id="84" name="Ellipse 83">
                <a:extLst>
                  <a:ext uri="{FF2B5EF4-FFF2-40B4-BE49-F238E27FC236}">
                    <a16:creationId xmlns:a16="http://schemas.microsoft.com/office/drawing/2014/main" xmlns="" id="{9FFEE333-DA97-4A4D-B756-066EF2B44698}"/>
                  </a:ext>
                </a:extLst>
              </p:cNvPr>
              <p:cNvSpPr/>
              <p:nvPr/>
            </p:nvSpPr>
            <p:spPr>
              <a:xfrm>
                <a:off x="3156857" y="2057400"/>
                <a:ext cx="2155372" cy="4572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85" name="ZoneTexte 84">
                <a:extLst>
                  <a:ext uri="{FF2B5EF4-FFF2-40B4-BE49-F238E27FC236}">
                    <a16:creationId xmlns:a16="http://schemas.microsoft.com/office/drawing/2014/main" xmlns="" id="{D8F5B555-6F09-9743-AB30-DBC39E073A47}"/>
                  </a:ext>
                </a:extLst>
              </p:cNvPr>
              <p:cNvSpPr txBox="1"/>
              <p:nvPr/>
            </p:nvSpPr>
            <p:spPr>
              <a:xfrm>
                <a:off x="3330262" y="2123496"/>
                <a:ext cx="1823683" cy="378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/>
                  <a:t>Gap ≤ 5 vertèbres</a:t>
                </a:r>
              </a:p>
            </p:txBody>
          </p:sp>
        </p:grp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xmlns="" id="{43A998CD-5556-0A4A-BD9F-ED9A5A6838AF}"/>
                </a:ext>
              </a:extLst>
            </p:cNvPr>
            <p:cNvSpPr txBox="1"/>
            <p:nvPr/>
          </p:nvSpPr>
          <p:spPr>
            <a:xfrm>
              <a:off x="381829" y="4895661"/>
              <a:ext cx="255767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Anastomose différée</a:t>
              </a:r>
            </a:p>
          </p:txBody>
        </p: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xmlns="" id="{07B7B839-D3C5-F642-A6F7-4FFDF9C25384}"/>
                </a:ext>
              </a:extLst>
            </p:cNvPr>
            <p:cNvSpPr txBox="1"/>
            <p:nvPr/>
          </p:nvSpPr>
          <p:spPr>
            <a:xfrm>
              <a:off x="3474761" y="4889144"/>
              <a:ext cx="2302735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/>
                <a:t>Foker</a:t>
              </a:r>
              <a:r>
                <a:rPr lang="fr-FR" sz="1400" dirty="0"/>
                <a:t> interne</a:t>
              </a:r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xmlns="" id="{4937104F-1BE1-1347-BC34-274CA4572E97}"/>
                </a:ext>
              </a:extLst>
            </p:cNvPr>
            <p:cNvSpPr txBox="1"/>
            <p:nvPr/>
          </p:nvSpPr>
          <p:spPr>
            <a:xfrm>
              <a:off x="2586364" y="4713585"/>
              <a:ext cx="12492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accent1"/>
                  </a:solidFill>
                </a:rPr>
                <a:t>OU</a:t>
              </a:r>
            </a:p>
          </p:txBody>
        </p:sp>
        <p:sp>
          <p:nvSpPr>
            <p:cNvPr id="96" name="ZoneTexte 95">
              <a:extLst>
                <a:ext uri="{FF2B5EF4-FFF2-40B4-BE49-F238E27FC236}">
                  <a16:creationId xmlns:a16="http://schemas.microsoft.com/office/drawing/2014/main" xmlns="" id="{66C2B1BE-E868-ED44-BE87-BEFA8F3A0185}"/>
                </a:ext>
              </a:extLst>
            </p:cNvPr>
            <p:cNvSpPr txBox="1"/>
            <p:nvPr/>
          </p:nvSpPr>
          <p:spPr>
            <a:xfrm>
              <a:off x="463401" y="3881613"/>
              <a:ext cx="22654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u="sng" dirty="0"/>
                <a:t>Ré-intervention(s)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xmlns="" id="{0F131331-6DE7-2C41-BE1E-AEFAA7D84030}"/>
                </a:ext>
              </a:extLst>
            </p:cNvPr>
            <p:cNvSpPr txBox="1"/>
            <p:nvPr/>
          </p:nvSpPr>
          <p:spPr>
            <a:xfrm>
              <a:off x="9102233" y="3884070"/>
              <a:ext cx="31051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chemeClr val="accent2">
                      <a:lumMod val="75000"/>
                    </a:schemeClr>
                  </a:solidFill>
                </a:rPr>
                <a:t>2</a:t>
              </a:r>
            </a:p>
          </p:txBody>
        </p:sp>
        <p:cxnSp>
          <p:nvCxnSpPr>
            <p:cNvPr id="58" name="Connecteur en angle 57">
              <a:extLst>
                <a:ext uri="{FF2B5EF4-FFF2-40B4-BE49-F238E27FC236}">
                  <a16:creationId xmlns:a16="http://schemas.microsoft.com/office/drawing/2014/main" xmlns="" id="{957A5932-B19E-4842-98FB-75D3313E9B1B}"/>
                </a:ext>
              </a:extLst>
            </p:cNvPr>
            <p:cNvCxnSpPr>
              <a:cxnSpLocks/>
              <a:stCxn id="84" idx="2"/>
            </p:cNvCxnSpPr>
            <p:nvPr/>
          </p:nvCxnSpPr>
          <p:spPr>
            <a:xfrm rot="10800000" flipV="1">
              <a:off x="1012891" y="4416853"/>
              <a:ext cx="678711" cy="478808"/>
            </a:xfrm>
            <a:prstGeom prst="bentConnector2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en angle 58">
              <a:extLst>
                <a:ext uri="{FF2B5EF4-FFF2-40B4-BE49-F238E27FC236}">
                  <a16:creationId xmlns:a16="http://schemas.microsoft.com/office/drawing/2014/main" xmlns="" id="{DF06A113-0B70-794A-A17F-B7F96AE25E11}"/>
                </a:ext>
              </a:extLst>
            </p:cNvPr>
            <p:cNvCxnSpPr>
              <a:cxnSpLocks/>
              <a:stCxn id="84" idx="6"/>
            </p:cNvCxnSpPr>
            <p:nvPr/>
          </p:nvCxnSpPr>
          <p:spPr>
            <a:xfrm>
              <a:off x="4701379" y="4416853"/>
              <a:ext cx="695269" cy="472291"/>
            </a:xfrm>
            <a:prstGeom prst="bentConnector2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9" name="Connecteur en angle 138">
            <a:extLst>
              <a:ext uri="{FF2B5EF4-FFF2-40B4-BE49-F238E27FC236}">
                <a16:creationId xmlns:a16="http://schemas.microsoft.com/office/drawing/2014/main" xmlns="" id="{957A5932-B19E-4842-98FB-75D3313E9B1B}"/>
              </a:ext>
            </a:extLst>
          </p:cNvPr>
          <p:cNvCxnSpPr>
            <a:cxnSpLocks/>
            <a:stCxn id="92" idx="2"/>
            <a:endCxn id="84" idx="0"/>
          </p:cNvCxnSpPr>
          <p:nvPr/>
        </p:nvCxnSpPr>
        <p:spPr>
          <a:xfrm rot="10800000" flipV="1">
            <a:off x="3474273" y="3202535"/>
            <a:ext cx="422551" cy="1028580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en angle 93">
            <a:extLst>
              <a:ext uri="{FF2B5EF4-FFF2-40B4-BE49-F238E27FC236}">
                <a16:creationId xmlns:a16="http://schemas.microsoft.com/office/drawing/2014/main" xmlns="" id="{DF06A113-0B70-794A-A17F-B7F96AE25E11}"/>
              </a:ext>
            </a:extLst>
          </p:cNvPr>
          <p:cNvCxnSpPr>
            <a:cxnSpLocks/>
            <a:stCxn id="92" idx="6"/>
            <a:endCxn id="76" idx="0"/>
          </p:cNvCxnSpPr>
          <p:nvPr/>
        </p:nvCxnSpPr>
        <p:spPr>
          <a:xfrm>
            <a:off x="5999999" y="3202535"/>
            <a:ext cx="1525948" cy="974877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8545190" y="6015558"/>
            <a:ext cx="1223246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Fiche secondaire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8545190" y="2714007"/>
            <a:ext cx="1223246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Fiche initiale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xmlns="" id="{5EA11342-DC31-3B47-B67D-2AFEED08D20A}"/>
              </a:ext>
            </a:extLst>
          </p:cNvPr>
          <p:cNvSpPr txBox="1"/>
          <p:nvPr/>
        </p:nvSpPr>
        <p:spPr>
          <a:xfrm>
            <a:off x="6263933" y="2853971"/>
            <a:ext cx="1657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+/- RCP CRACMO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xmlns="" id="{5EA11342-DC31-3B47-B67D-2AFEED08D20A}"/>
              </a:ext>
            </a:extLst>
          </p:cNvPr>
          <p:cNvSpPr txBox="1"/>
          <p:nvPr/>
        </p:nvSpPr>
        <p:spPr>
          <a:xfrm>
            <a:off x="2111597" y="2853971"/>
            <a:ext cx="1657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Comité thorax SFCP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205654" y="1861174"/>
            <a:ext cx="1974708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Entretiens sociologue</a:t>
            </a:r>
          </a:p>
        </p:txBody>
      </p:sp>
      <p:cxnSp>
        <p:nvCxnSpPr>
          <p:cNvPr id="44" name="Connecteur en angle 43">
            <a:extLst>
              <a:ext uri="{FF2B5EF4-FFF2-40B4-BE49-F238E27FC236}">
                <a16:creationId xmlns:a16="http://schemas.microsoft.com/office/drawing/2014/main" xmlns="" id="{957A5932-B19E-4842-98FB-75D3313E9B1B}"/>
              </a:ext>
            </a:extLst>
          </p:cNvPr>
          <p:cNvCxnSpPr>
            <a:cxnSpLocks/>
            <a:stCxn id="43" idx="0"/>
            <a:endCxn id="48" idx="1"/>
          </p:cNvCxnSpPr>
          <p:nvPr/>
        </p:nvCxnSpPr>
        <p:spPr>
          <a:xfrm rot="5400000" flipH="1" flipV="1">
            <a:off x="1110236" y="453888"/>
            <a:ext cx="1490058" cy="1324515"/>
          </a:xfrm>
          <a:prstGeom prst="bentConnector2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en angle 48">
            <a:extLst>
              <a:ext uri="{FF2B5EF4-FFF2-40B4-BE49-F238E27FC236}">
                <a16:creationId xmlns:a16="http://schemas.microsoft.com/office/drawing/2014/main" xmlns="" id="{957A5932-B19E-4842-98FB-75D3313E9B1B}"/>
              </a:ext>
            </a:extLst>
          </p:cNvPr>
          <p:cNvCxnSpPr>
            <a:cxnSpLocks/>
            <a:endCxn id="42" idx="1"/>
          </p:cNvCxnSpPr>
          <p:nvPr/>
        </p:nvCxnSpPr>
        <p:spPr>
          <a:xfrm rot="16200000" flipH="1">
            <a:off x="1462497" y="2358760"/>
            <a:ext cx="838908" cy="459292"/>
          </a:xfrm>
          <a:prstGeom prst="bentConnector2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en angle 52">
            <a:extLst>
              <a:ext uri="{FF2B5EF4-FFF2-40B4-BE49-F238E27FC236}">
                <a16:creationId xmlns:a16="http://schemas.microsoft.com/office/drawing/2014/main" xmlns="" id="{957A5932-B19E-4842-98FB-75D3313E9B1B}"/>
              </a:ext>
            </a:extLst>
          </p:cNvPr>
          <p:cNvCxnSpPr>
            <a:cxnSpLocks/>
            <a:endCxn id="60" idx="1"/>
          </p:cNvCxnSpPr>
          <p:nvPr/>
        </p:nvCxnSpPr>
        <p:spPr>
          <a:xfrm rot="16200000" flipH="1">
            <a:off x="-361495" y="3201655"/>
            <a:ext cx="4108218" cy="2042808"/>
          </a:xfrm>
          <a:prstGeom prst="bentConnector2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>
            <a:extLst>
              <a:ext uri="{FF2B5EF4-FFF2-40B4-BE49-F238E27FC236}">
                <a16:creationId xmlns:a16="http://schemas.microsoft.com/office/drawing/2014/main" xmlns="" id="{5EA11342-DC31-3B47-B67D-2AFEED08D20A}"/>
              </a:ext>
            </a:extLst>
          </p:cNvPr>
          <p:cNvSpPr txBox="1"/>
          <p:nvPr/>
        </p:nvSpPr>
        <p:spPr>
          <a:xfrm>
            <a:off x="2714018" y="6123279"/>
            <a:ext cx="1657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Chirurgien référent</a:t>
            </a:r>
          </a:p>
        </p:txBody>
      </p:sp>
    </p:spTree>
    <p:extLst>
      <p:ext uri="{BB962C8B-B14F-4D97-AF65-F5344CB8AC3E}">
        <p14:creationId xmlns:p14="http://schemas.microsoft.com/office/powerpoint/2010/main" val="144570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0E60777-A7D8-B668-28A0-2F6EC347D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/>
              <a:t>CALECO : Comment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8BD8736-A3CA-6C17-8C7A-F85255017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Mise en place d’une expertise nationale </a:t>
            </a:r>
          </a:p>
          <a:p>
            <a:r>
              <a:rPr lang="fr-FR" dirty="0"/>
              <a:t>Evaluation des pratiques professionnelles auprès des équipes concernées</a:t>
            </a:r>
          </a:p>
          <a:p>
            <a:r>
              <a:rPr lang="fr-FR" dirty="0"/>
              <a:t>Modalités </a:t>
            </a:r>
          </a:p>
          <a:p>
            <a:r>
              <a:rPr lang="fr-FR" dirty="0"/>
              <a:t>Durée : 3 ans (50 cas ?)</a:t>
            </a:r>
          </a:p>
          <a:p>
            <a:r>
              <a:rPr lang="fr-FR" dirty="0"/>
              <a:t>Financement : </a:t>
            </a:r>
          </a:p>
          <a:p>
            <a:pPr lvl="1"/>
            <a:r>
              <a:rPr lang="fr-FR" dirty="0"/>
              <a:t>10000 € par l’AFAO en 2022.</a:t>
            </a:r>
          </a:p>
          <a:p>
            <a:pPr lvl="1"/>
            <a:r>
              <a:rPr lang="fr-FR" dirty="0"/>
              <a:t>15000 € par FIMATHO en 2023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545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0E60777-A7D8-B668-28A0-2F6EC347D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/>
              <a:t>Vous avez dit long gap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8BD8736-A3CA-6C17-8C7A-F85255017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Définition</a:t>
            </a:r>
          </a:p>
          <a:p>
            <a:r>
              <a:rPr lang="fr-FR" dirty="0"/>
              <a:t>Evaluation préopératoire :</a:t>
            </a:r>
          </a:p>
          <a:p>
            <a:pPr lvl="1"/>
            <a:r>
              <a:rPr lang="fr-FR" dirty="0"/>
              <a:t>Patient : état général, terme, poids, malformations associées, …</a:t>
            </a:r>
          </a:p>
        </p:txBody>
      </p:sp>
    </p:spTree>
    <p:extLst>
      <p:ext uri="{BB962C8B-B14F-4D97-AF65-F5344CB8AC3E}">
        <p14:creationId xmlns:p14="http://schemas.microsoft.com/office/powerpoint/2010/main" val="322351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0E60777-A7D8-B668-28A0-2F6EC347D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/>
              <a:t>CALECO : Remerciements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8BD8736-A3CA-6C17-8C7A-F85255017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9" y="2266545"/>
            <a:ext cx="8543925" cy="3910418"/>
          </a:xfrm>
        </p:spPr>
        <p:txBody>
          <a:bodyPr>
            <a:normAutofit/>
          </a:bodyPr>
          <a:lstStyle/>
          <a:p>
            <a:r>
              <a:rPr lang="fr-FR" dirty="0"/>
              <a:t>A Rony Sfeir, Frédéric </a:t>
            </a:r>
            <a:r>
              <a:rPr lang="fr-FR" dirty="0" err="1"/>
              <a:t>Hameury</a:t>
            </a:r>
            <a:r>
              <a:rPr lang="fr-FR" dirty="0"/>
              <a:t>, Frédéric </a:t>
            </a:r>
            <a:r>
              <a:rPr lang="fr-FR" dirty="0" err="1"/>
              <a:t>Gottrand</a:t>
            </a:r>
            <a:r>
              <a:rPr lang="fr-FR" dirty="0"/>
              <a:t> et Florence Saillour- </a:t>
            </a:r>
            <a:r>
              <a:rPr lang="fr-FR" dirty="0" err="1"/>
              <a:t>Glénisson</a:t>
            </a:r>
            <a:r>
              <a:rPr lang="fr-FR" dirty="0"/>
              <a:t> : conception du projet</a:t>
            </a:r>
          </a:p>
          <a:p>
            <a:endParaRPr lang="fr-FR" dirty="0"/>
          </a:p>
          <a:p>
            <a:r>
              <a:rPr lang="fr-FR" dirty="0"/>
              <a:t>A l’AFAO et à FIMATHO, financeurs</a:t>
            </a:r>
          </a:p>
          <a:p>
            <a:endParaRPr lang="fr-FR" dirty="0"/>
          </a:p>
          <a:p>
            <a:r>
              <a:rPr lang="fr-FR" dirty="0"/>
              <a:t>Aux collègues :</a:t>
            </a:r>
          </a:p>
          <a:p>
            <a:pPr lvl="1"/>
            <a:r>
              <a:rPr lang="fr-FR" dirty="0"/>
              <a:t>Adhésion au projet</a:t>
            </a:r>
          </a:p>
          <a:p>
            <a:pPr lvl="1"/>
            <a:r>
              <a:rPr lang="fr-FR" dirty="0"/>
              <a:t>Evaluation par un tiers</a:t>
            </a:r>
          </a:p>
          <a:p>
            <a:pPr lvl="1"/>
            <a:r>
              <a:rPr lang="fr-FR" dirty="0"/>
              <a:t>Recueil de données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DB9548F-B870-93BA-FD08-CBDC73CAE1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542" b="22754"/>
          <a:stretch/>
        </p:blipFill>
        <p:spPr>
          <a:xfrm>
            <a:off x="4953000" y="4011900"/>
            <a:ext cx="4270093" cy="26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0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0E60777-A7D8-B668-28A0-2F6EC347D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/>
              <a:t>Vous avez dit long gap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8BD8736-A3CA-6C17-8C7A-F85255017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Définition</a:t>
            </a:r>
          </a:p>
          <a:p>
            <a:r>
              <a:rPr lang="fr-FR" dirty="0"/>
              <a:t>Evaluation préopératoire :</a:t>
            </a:r>
          </a:p>
          <a:p>
            <a:pPr lvl="1"/>
            <a:r>
              <a:rPr lang="fr-FR" dirty="0"/>
              <a:t>Patient : état général, terme, poids, malformations associées</a:t>
            </a:r>
          </a:p>
          <a:p>
            <a:pPr lvl="1"/>
            <a:r>
              <a:rPr lang="fr-FR" dirty="0"/>
              <a:t>Longueur du gap :</a:t>
            </a:r>
          </a:p>
          <a:p>
            <a:pPr lvl="2"/>
            <a:r>
              <a:rPr lang="fr-FR" dirty="0"/>
              <a:t>RX : bougie, opacification</a:t>
            </a:r>
          </a:p>
          <a:p>
            <a:pPr lvl="2"/>
            <a:r>
              <a:rPr lang="fr-FR" dirty="0"/>
              <a:t>Abord thoracique</a:t>
            </a:r>
          </a:p>
        </p:txBody>
      </p:sp>
      <p:pic>
        <p:nvPicPr>
          <p:cNvPr id="4" name="Picture 5" descr="S:\C Camby\Transfert images\anast apac 6sem.jpg">
            <a:extLst>
              <a:ext uri="{FF2B5EF4-FFF2-40B4-BE49-F238E27FC236}">
                <a16:creationId xmlns:a16="http://schemas.microsoft.com/office/drawing/2014/main" xmlns="" id="{7475FCD1-1D60-EE4C-2EC4-34E5D88E7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" b="30173"/>
          <a:stretch>
            <a:fillRect/>
          </a:stretch>
        </p:blipFill>
        <p:spPr bwMode="auto">
          <a:xfrm>
            <a:off x="4248596" y="3429000"/>
            <a:ext cx="1893700" cy="3211566"/>
          </a:xfrm>
          <a:prstGeom prst="rect">
            <a:avLst/>
          </a:prstGeom>
          <a:ln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C58330B-9512-576C-C130-68FA90E48F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21354" r="25610" b="16309"/>
          <a:stretch/>
        </p:blipFill>
        <p:spPr bwMode="auto">
          <a:xfrm>
            <a:off x="6962996" y="3429000"/>
            <a:ext cx="1845906" cy="3211565"/>
          </a:xfrm>
          <a:prstGeom prst="rect">
            <a:avLst/>
          </a:prstGeom>
          <a:ln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32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0E60777-A7D8-B668-28A0-2F6EC347D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/>
              <a:t>Vous avez dit long gap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8BD8736-A3CA-6C17-8C7A-F85255017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Définition</a:t>
            </a:r>
          </a:p>
          <a:p>
            <a:r>
              <a:rPr lang="fr-FR" dirty="0"/>
              <a:t>Evaluation préopératoire :</a:t>
            </a:r>
          </a:p>
          <a:p>
            <a:pPr lvl="1"/>
            <a:r>
              <a:rPr lang="fr-FR" dirty="0"/>
              <a:t>Patient : état général, terme, poids, malformations associées</a:t>
            </a:r>
          </a:p>
          <a:p>
            <a:pPr lvl="1"/>
            <a:r>
              <a:rPr lang="fr-FR" dirty="0"/>
              <a:t>Longueur du gap :</a:t>
            </a:r>
          </a:p>
          <a:p>
            <a:pPr lvl="2"/>
            <a:r>
              <a:rPr lang="fr-FR" dirty="0"/>
              <a:t>RX : bougie, opacification</a:t>
            </a:r>
          </a:p>
          <a:p>
            <a:pPr lvl="2"/>
            <a:r>
              <a:rPr lang="fr-FR" dirty="0"/>
              <a:t>Abord thoracique</a:t>
            </a:r>
          </a:p>
          <a:p>
            <a:pPr lvl="1"/>
            <a:r>
              <a:rPr lang="fr-FR" dirty="0" err="1"/>
              <a:t>Trachéoscopie</a:t>
            </a:r>
            <a:endParaRPr lang="fr-FR" dirty="0"/>
          </a:p>
        </p:txBody>
      </p:sp>
      <p:pic>
        <p:nvPicPr>
          <p:cNvPr id="4" name="Picture 5" descr="S:\C Camby\Transfert images\anast apac 6sem.jpg">
            <a:extLst>
              <a:ext uri="{FF2B5EF4-FFF2-40B4-BE49-F238E27FC236}">
                <a16:creationId xmlns:a16="http://schemas.microsoft.com/office/drawing/2014/main" xmlns="" id="{7475FCD1-1D60-EE4C-2EC4-34E5D88E7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" b="30173"/>
          <a:stretch>
            <a:fillRect/>
          </a:stretch>
        </p:blipFill>
        <p:spPr bwMode="auto">
          <a:xfrm>
            <a:off x="4248596" y="3429000"/>
            <a:ext cx="1893700" cy="3211566"/>
          </a:xfrm>
          <a:prstGeom prst="rect">
            <a:avLst/>
          </a:prstGeom>
          <a:ln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C58330B-9512-576C-C130-68FA90E48F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21354" r="25610" b="16309"/>
          <a:stretch/>
        </p:blipFill>
        <p:spPr bwMode="auto">
          <a:xfrm>
            <a:off x="6962996" y="3429000"/>
            <a:ext cx="1845906" cy="3211565"/>
          </a:xfrm>
          <a:prstGeom prst="rect">
            <a:avLst/>
          </a:prstGeom>
          <a:ln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5B81078-AFF3-D813-846A-E7EDE3DDF2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43" t="8351" r="30506" b="23636"/>
          <a:stretch/>
        </p:blipFill>
        <p:spPr>
          <a:xfrm>
            <a:off x="1970791" y="4874612"/>
            <a:ext cx="1457106" cy="176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2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0E60777-A7D8-B668-28A0-2F6EC347D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/>
              <a:t>Vous avez dit long gap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8BD8736-A3CA-6C17-8C7A-F85255017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Définition</a:t>
            </a:r>
          </a:p>
          <a:p>
            <a:r>
              <a:rPr lang="fr-FR" dirty="0"/>
              <a:t>Evaluation préopératoire</a:t>
            </a:r>
          </a:p>
          <a:p>
            <a:r>
              <a:rPr lang="fr-FR" dirty="0"/>
              <a:t>Techniques disponibles :</a:t>
            </a:r>
          </a:p>
          <a:p>
            <a:pPr lvl="1"/>
            <a:r>
              <a:rPr lang="fr-FR" dirty="0"/>
              <a:t>Suture différée : 70% des cas du registre CRACMO</a:t>
            </a:r>
          </a:p>
        </p:txBody>
      </p:sp>
    </p:spTree>
    <p:extLst>
      <p:ext uri="{BB962C8B-B14F-4D97-AF65-F5344CB8AC3E}">
        <p14:creationId xmlns:p14="http://schemas.microsoft.com/office/powerpoint/2010/main" val="140470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0E60777-A7D8-B668-28A0-2F6EC347D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/>
              <a:t>Vous avez dit long gap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8BD8736-A3CA-6C17-8C7A-F85255017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Définition</a:t>
            </a:r>
          </a:p>
          <a:p>
            <a:r>
              <a:rPr lang="fr-FR" dirty="0"/>
              <a:t>Evaluation préopératoire</a:t>
            </a:r>
          </a:p>
          <a:p>
            <a:r>
              <a:rPr lang="fr-FR" dirty="0"/>
              <a:t>Techniques disponibles :</a:t>
            </a:r>
          </a:p>
          <a:p>
            <a:pPr lvl="1"/>
            <a:r>
              <a:rPr lang="fr-FR" dirty="0"/>
              <a:t>Suture différée</a:t>
            </a:r>
          </a:p>
          <a:p>
            <a:pPr lvl="1"/>
            <a:r>
              <a:rPr lang="fr-FR" dirty="0"/>
              <a:t>Allongements</a:t>
            </a:r>
          </a:p>
          <a:p>
            <a:pPr lvl="2"/>
            <a:r>
              <a:rPr lang="fr-FR" sz="1600" dirty="0"/>
              <a:t>Plastie anastomotique</a:t>
            </a:r>
          </a:p>
          <a:p>
            <a:pPr lvl="2"/>
            <a:r>
              <a:rPr lang="fr-FR" sz="1600" dirty="0" err="1"/>
              <a:t>Livaditis</a:t>
            </a:r>
            <a:endParaRPr lang="fr-FR" sz="1600" dirty="0"/>
          </a:p>
          <a:p>
            <a:pPr lvl="2"/>
            <a:r>
              <a:rPr lang="fr-FR" sz="1600" dirty="0" err="1"/>
              <a:t>Collis</a:t>
            </a:r>
            <a:r>
              <a:rPr lang="fr-FR" sz="1600" dirty="0"/>
              <a:t> </a:t>
            </a:r>
            <a:r>
              <a:rPr lang="fr-FR" sz="1600" dirty="0" err="1"/>
              <a:t>Nissen</a:t>
            </a:r>
            <a:endParaRPr lang="fr-FR" sz="16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C100962-D908-49A7-7067-909F872A95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20"/>
          <a:stretch/>
        </p:blipFill>
        <p:spPr>
          <a:xfrm>
            <a:off x="6805373" y="2293231"/>
            <a:ext cx="1958043" cy="1333500"/>
          </a:xfrm>
          <a:prstGeom prst="rect">
            <a:avLst/>
          </a:prstGeom>
        </p:spPr>
      </p:pic>
      <p:pic>
        <p:nvPicPr>
          <p:cNvPr id="1026" name="Picture 2" descr="Open Paraesophageal Hernia Repair - ScienceDirect">
            <a:extLst>
              <a:ext uri="{FF2B5EF4-FFF2-40B4-BE49-F238E27FC236}">
                <a16:creationId xmlns:a16="http://schemas.microsoft.com/office/drawing/2014/main" xmlns="" id="{3134C57B-46CA-0ABC-4578-5BA52AD74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532" y="4094336"/>
            <a:ext cx="3787724" cy="231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ng-Gap Esophageal Atresia | SpringerLink">
            <a:extLst>
              <a:ext uri="{FF2B5EF4-FFF2-40B4-BE49-F238E27FC236}">
                <a16:creationId xmlns:a16="http://schemas.microsoft.com/office/drawing/2014/main" xmlns="" id="{5DA6EE5A-B6FD-B944-B00A-5D5D7577F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3" r="28227"/>
          <a:stretch/>
        </p:blipFill>
        <p:spPr bwMode="auto">
          <a:xfrm>
            <a:off x="3942245" y="4367713"/>
            <a:ext cx="1494994" cy="180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26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0E60777-A7D8-B668-28A0-2F6EC347D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/>
              <a:t>Vous avez dit long gap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8BD8736-A3CA-6C17-8C7A-F85255017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Définition</a:t>
            </a:r>
          </a:p>
          <a:p>
            <a:r>
              <a:rPr lang="fr-FR" dirty="0"/>
              <a:t>Evaluation préopératoire</a:t>
            </a:r>
          </a:p>
          <a:p>
            <a:r>
              <a:rPr lang="fr-FR" dirty="0"/>
              <a:t>Techniques disponibles :</a:t>
            </a:r>
          </a:p>
          <a:p>
            <a:pPr lvl="1"/>
            <a:r>
              <a:rPr lang="fr-FR" dirty="0"/>
              <a:t>Suture différée</a:t>
            </a:r>
          </a:p>
          <a:p>
            <a:pPr lvl="1"/>
            <a:r>
              <a:rPr lang="fr-FR" dirty="0"/>
              <a:t>Allongements</a:t>
            </a:r>
          </a:p>
          <a:p>
            <a:pPr lvl="1"/>
            <a:r>
              <a:rPr lang="fr-FR" dirty="0"/>
              <a:t>Tractions</a:t>
            </a:r>
          </a:p>
          <a:p>
            <a:pPr lvl="2"/>
            <a:r>
              <a:rPr lang="fr-FR" sz="1600" dirty="0" err="1"/>
              <a:t>Foker</a:t>
            </a:r>
            <a:endParaRPr lang="fr-FR" sz="1600" dirty="0"/>
          </a:p>
          <a:p>
            <a:pPr lvl="2"/>
            <a:r>
              <a:rPr lang="fr-FR" sz="1600" dirty="0"/>
              <a:t>Kimura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9DC9979-C0AF-A5F4-4557-310D837F9F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24" t="7127" r="38129"/>
          <a:stretch/>
        </p:blipFill>
        <p:spPr>
          <a:xfrm>
            <a:off x="2912681" y="4554477"/>
            <a:ext cx="1615777" cy="2074924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913D83F4-D404-C615-8E01-E16BB580C6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67" r="16730" b="26581"/>
          <a:stretch/>
        </p:blipFill>
        <p:spPr>
          <a:xfrm>
            <a:off x="6146119" y="1606740"/>
            <a:ext cx="1922045" cy="2666723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3074" name="Picture 2" descr="Thoracoscopic traction technique in long gap esophageal atresia: entering a  new era | SpringerLink">
            <a:extLst>
              <a:ext uri="{FF2B5EF4-FFF2-40B4-BE49-F238E27FC236}">
                <a16:creationId xmlns:a16="http://schemas.microsoft.com/office/drawing/2014/main" xmlns="" id="{F127A396-5480-07BE-D0C1-C42D67067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9846" r="6190" b="16937"/>
          <a:stretch/>
        </p:blipFill>
        <p:spPr bwMode="auto">
          <a:xfrm>
            <a:off x="4849634" y="4545606"/>
            <a:ext cx="2087335" cy="210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F3F8109-F939-E203-B3F8-9134B74DE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219" y="4534556"/>
            <a:ext cx="2287994" cy="211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8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0E60777-A7D8-B668-28A0-2F6EC347D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/>
              <a:t>Vous avez dit long gap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8BD8736-A3CA-6C17-8C7A-F85255017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Définition</a:t>
            </a:r>
          </a:p>
          <a:p>
            <a:r>
              <a:rPr lang="fr-FR" dirty="0"/>
              <a:t>Evaluation préopératoire</a:t>
            </a:r>
          </a:p>
          <a:p>
            <a:r>
              <a:rPr lang="fr-FR" dirty="0"/>
              <a:t>Techniques disponibles :</a:t>
            </a:r>
          </a:p>
          <a:p>
            <a:pPr lvl="1"/>
            <a:r>
              <a:rPr lang="fr-FR" dirty="0"/>
              <a:t>Suture différée</a:t>
            </a:r>
          </a:p>
          <a:p>
            <a:pPr lvl="1"/>
            <a:r>
              <a:rPr lang="fr-FR" dirty="0"/>
              <a:t>Allongements</a:t>
            </a:r>
          </a:p>
          <a:p>
            <a:pPr lvl="1"/>
            <a:r>
              <a:rPr lang="fr-FR" dirty="0"/>
              <a:t>Tractions</a:t>
            </a:r>
          </a:p>
          <a:p>
            <a:pPr lvl="1"/>
            <a:r>
              <a:rPr lang="fr-FR" dirty="0"/>
              <a:t>Remplacements</a:t>
            </a:r>
          </a:p>
          <a:p>
            <a:pPr lvl="2"/>
            <a:r>
              <a:rPr lang="fr-FR" sz="1600" dirty="0"/>
              <a:t>Estomac : transposition, tube</a:t>
            </a:r>
          </a:p>
        </p:txBody>
      </p:sp>
      <p:pic>
        <p:nvPicPr>
          <p:cNvPr id="4098" name="Picture 2" descr="Esophageal replacement: Overcoming the need - Journal of Pediatric Surgery">
            <a:extLst>
              <a:ext uri="{FF2B5EF4-FFF2-40B4-BE49-F238E27FC236}">
                <a16:creationId xmlns:a16="http://schemas.microsoft.com/office/drawing/2014/main" xmlns="" id="{0094ADB3-5858-5AD1-73D1-BC82C5013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" r="57665" b="22222"/>
          <a:stretch/>
        </p:blipFill>
        <p:spPr bwMode="auto">
          <a:xfrm>
            <a:off x="4864556" y="1825625"/>
            <a:ext cx="1911990" cy="392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utcomes for Correction of Long-Gap Esophageal Atresia: A 22-Year  Experience - Journal of Surgical Research">
            <a:extLst>
              <a:ext uri="{FF2B5EF4-FFF2-40B4-BE49-F238E27FC236}">
                <a16:creationId xmlns:a16="http://schemas.microsoft.com/office/drawing/2014/main" xmlns="" id="{4838ED29-A539-9D27-4FBB-EFDEB9FF0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167" y="1825624"/>
            <a:ext cx="1701546" cy="462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5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311</TotalTime>
  <Words>960</Words>
  <Application>Microsoft Office PowerPoint</Application>
  <PresentationFormat>Format A4 (210 x 297 mm)</PresentationFormat>
  <Paragraphs>218</Paragraphs>
  <Slides>30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Times</vt:lpstr>
      <vt:lpstr>Times New Roman</vt:lpstr>
      <vt:lpstr>Thème Office</vt:lpstr>
      <vt:lpstr>Acrobat Document</vt:lpstr>
      <vt:lpstr>Chirurgie des Atrésies de l’oEsophage COmplexes (CALECO)  Évaluation nationale d’un protocole de prise en charge</vt:lpstr>
      <vt:lpstr>Vous avez dit long gap ?</vt:lpstr>
      <vt:lpstr>Vous avez dit long gap ?</vt:lpstr>
      <vt:lpstr>Vous avez dit long gap ?</vt:lpstr>
      <vt:lpstr>Vous avez dit long gap ?</vt:lpstr>
      <vt:lpstr>Vous avez dit long gap ?</vt:lpstr>
      <vt:lpstr>Vous avez dit long gap ?</vt:lpstr>
      <vt:lpstr>Vous avez dit long gap ?</vt:lpstr>
      <vt:lpstr>Vous avez dit long gap ?</vt:lpstr>
      <vt:lpstr>Vous avez dit long gap ?</vt:lpstr>
      <vt:lpstr>Vous avez dit long gap ?</vt:lpstr>
      <vt:lpstr>Vous avez dit long gap ?</vt:lpstr>
      <vt:lpstr>Vous avez dit long gap ?</vt:lpstr>
      <vt:lpstr>CALECO : quésaco ?</vt:lpstr>
      <vt:lpstr>CALECO : Comment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CALECO : Comment</vt:lpstr>
      <vt:lpstr>CALECO : Comment</vt:lpstr>
      <vt:lpstr>Présentation PowerPoint</vt:lpstr>
      <vt:lpstr>CALECO : Comment</vt:lpstr>
      <vt:lpstr>CALECO : Remerciements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Enseignant</cp:lastModifiedBy>
  <cp:revision>25</cp:revision>
  <dcterms:created xsi:type="dcterms:W3CDTF">2022-02-05T14:05:30Z</dcterms:created>
  <dcterms:modified xsi:type="dcterms:W3CDTF">2023-06-13T10:56:09Z</dcterms:modified>
</cp:coreProperties>
</file>