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84" r:id="rId2"/>
    <p:sldId id="400" r:id="rId3"/>
    <p:sldId id="401" r:id="rId4"/>
    <p:sldId id="402" r:id="rId5"/>
    <p:sldId id="403" r:id="rId6"/>
    <p:sldId id="404" r:id="rId7"/>
    <p:sldId id="405" r:id="rId8"/>
    <p:sldId id="395" r:id="rId9"/>
    <p:sldId id="399" r:id="rId10"/>
    <p:sldId id="407" r:id="rId11"/>
    <p:sldId id="408" r:id="rId12"/>
    <p:sldId id="406" r:id="rId13"/>
    <p:sldId id="410" r:id="rId14"/>
    <p:sldId id="422" r:id="rId15"/>
    <p:sldId id="423" r:id="rId16"/>
    <p:sldId id="421" r:id="rId17"/>
    <p:sldId id="424" r:id="rId18"/>
    <p:sldId id="415" r:id="rId19"/>
    <p:sldId id="416" r:id="rId20"/>
    <p:sldId id="417" r:id="rId21"/>
    <p:sldId id="418" r:id="rId22"/>
    <p:sldId id="419" r:id="rId23"/>
    <p:sldId id="420" r:id="rId24"/>
    <p:sldId id="414" r:id="rId25"/>
    <p:sldId id="425" r:id="rId26"/>
    <p:sldId id="409" r:id="rId27"/>
    <p:sldId id="391" r:id="rId28"/>
    <p:sldId id="426" r:id="rId2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Dossiers!$B$172</c:f>
              <c:strCache>
                <c:ptCount val="1"/>
                <c:pt idx="0">
                  <c:v>2017</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Dossiers!$Q$127:$U$127</c:f>
              <c:strCache>
                <c:ptCount val="5"/>
                <c:pt idx="0">
                  <c:v>Coordonnateur</c:v>
                </c:pt>
                <c:pt idx="1">
                  <c:v>Constitutifs et CRC</c:v>
                </c:pt>
                <c:pt idx="2">
                  <c:v>Compétence</c:v>
                </c:pt>
                <c:pt idx="3">
                  <c:v>TOTAL CRMR + CRC</c:v>
                </c:pt>
                <c:pt idx="4">
                  <c:v>TOTAL</c:v>
                </c:pt>
              </c:strCache>
            </c:strRef>
          </c:cat>
          <c:val>
            <c:numRef>
              <c:f>Dossiers!$Q$195:$U$195</c:f>
              <c:numCache>
                <c:formatCode>General</c:formatCode>
                <c:ptCount val="5"/>
                <c:pt idx="0">
                  <c:v>109</c:v>
                </c:pt>
                <c:pt idx="1">
                  <c:v>362</c:v>
                </c:pt>
                <c:pt idx="2">
                  <c:v>1751</c:v>
                </c:pt>
                <c:pt idx="3">
                  <c:v>471</c:v>
                </c:pt>
                <c:pt idx="4">
                  <c:v>2222</c:v>
                </c:pt>
              </c:numCache>
            </c:numRef>
          </c:val>
          <c:extLst>
            <c:ext xmlns:c16="http://schemas.microsoft.com/office/drawing/2014/chart" uri="{C3380CC4-5D6E-409C-BE32-E72D297353CC}">
              <c16:uniqueId val="{00000000-C52E-483B-AEB8-4EAEAC9CF51E}"/>
            </c:ext>
          </c:extLst>
        </c:ser>
        <c:ser>
          <c:idx val="1"/>
          <c:order val="1"/>
          <c:tx>
            <c:strRef>
              <c:f>Dossiers!$B$127</c:f>
              <c:strCache>
                <c:ptCount val="1"/>
                <c:pt idx="0">
                  <c:v>2022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Dossiers!$Q$127:$U$127</c:f>
              <c:strCache>
                <c:ptCount val="5"/>
                <c:pt idx="0">
                  <c:v>Coordonnateur</c:v>
                </c:pt>
                <c:pt idx="1">
                  <c:v>Constitutifs et CRC</c:v>
                </c:pt>
                <c:pt idx="2">
                  <c:v>Compétence</c:v>
                </c:pt>
                <c:pt idx="3">
                  <c:v>TOTAL CRMR + CRC</c:v>
                </c:pt>
                <c:pt idx="4">
                  <c:v>TOTAL</c:v>
                </c:pt>
              </c:strCache>
            </c:strRef>
          </c:cat>
          <c:val>
            <c:numRef>
              <c:f>Dossiers!$Q$170:$U$170</c:f>
              <c:numCache>
                <c:formatCode>General</c:formatCode>
                <c:ptCount val="5"/>
                <c:pt idx="0">
                  <c:v>127</c:v>
                </c:pt>
                <c:pt idx="1">
                  <c:v>550</c:v>
                </c:pt>
                <c:pt idx="2">
                  <c:v>1724</c:v>
                </c:pt>
                <c:pt idx="3">
                  <c:v>677</c:v>
                </c:pt>
                <c:pt idx="4">
                  <c:v>2401</c:v>
                </c:pt>
              </c:numCache>
            </c:numRef>
          </c:val>
          <c:extLst>
            <c:ext xmlns:c16="http://schemas.microsoft.com/office/drawing/2014/chart" uri="{C3380CC4-5D6E-409C-BE32-E72D297353CC}">
              <c16:uniqueId val="{00000001-C52E-483B-AEB8-4EAEAC9CF51E}"/>
            </c:ext>
          </c:extLst>
        </c:ser>
        <c:dLbls>
          <c:dLblPos val="outEnd"/>
          <c:showLegendKey val="0"/>
          <c:showVal val="1"/>
          <c:showCatName val="0"/>
          <c:showSerName val="0"/>
          <c:showPercent val="0"/>
          <c:showBubbleSize val="0"/>
        </c:dLbls>
        <c:gapWidth val="219"/>
        <c:axId val="412388944"/>
        <c:axId val="412391896"/>
      </c:barChart>
      <c:lineChart>
        <c:grouping val="stacked"/>
        <c:varyColors val="0"/>
        <c:ser>
          <c:idx val="2"/>
          <c:order val="2"/>
          <c:tx>
            <c:v>Evolution (%)</c:v>
          </c:tx>
          <c:spPr>
            <a:ln w="28575" cap="rnd">
              <a:solidFill>
                <a:schemeClr val="accent3"/>
              </a:solidFill>
              <a:round/>
            </a:ln>
            <a:effectLst/>
          </c:spPr>
          <c:marker>
            <c:symbol val="none"/>
          </c:marker>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Dossiers!$Q$127:$U$127</c:f>
              <c:strCache>
                <c:ptCount val="5"/>
                <c:pt idx="0">
                  <c:v>Coordonnateur</c:v>
                </c:pt>
                <c:pt idx="1">
                  <c:v>Constitutifs et CRC</c:v>
                </c:pt>
                <c:pt idx="2">
                  <c:v>Compétence</c:v>
                </c:pt>
                <c:pt idx="3">
                  <c:v>TOTAL CRMR + CRC</c:v>
                </c:pt>
                <c:pt idx="4">
                  <c:v>TOTAL</c:v>
                </c:pt>
              </c:strCache>
            </c:strRef>
          </c:cat>
          <c:val>
            <c:numRef>
              <c:f>Dossiers!$Q$171:$U$171</c:f>
              <c:numCache>
                <c:formatCode>0%</c:formatCode>
                <c:ptCount val="5"/>
                <c:pt idx="0">
                  <c:v>0.16513761467889909</c:v>
                </c:pt>
                <c:pt idx="1">
                  <c:v>0.51933701657458564</c:v>
                </c:pt>
                <c:pt idx="2">
                  <c:v>-1.5419760137064534E-2</c:v>
                </c:pt>
                <c:pt idx="3">
                  <c:v>0.43736730360934184</c:v>
                </c:pt>
                <c:pt idx="4">
                  <c:v>8.0558055805580564E-2</c:v>
                </c:pt>
              </c:numCache>
            </c:numRef>
          </c:val>
          <c:smooth val="0"/>
          <c:extLst>
            <c:ext xmlns:c16="http://schemas.microsoft.com/office/drawing/2014/chart" uri="{C3380CC4-5D6E-409C-BE32-E72D297353CC}">
              <c16:uniqueId val="{00000002-C52E-483B-AEB8-4EAEAC9CF51E}"/>
            </c:ext>
          </c:extLst>
        </c:ser>
        <c:dLbls>
          <c:showLegendKey val="0"/>
          <c:showVal val="0"/>
          <c:showCatName val="0"/>
          <c:showSerName val="0"/>
          <c:showPercent val="0"/>
          <c:showBubbleSize val="0"/>
        </c:dLbls>
        <c:marker val="1"/>
        <c:smooth val="0"/>
        <c:axId val="505461072"/>
        <c:axId val="505459104"/>
      </c:lineChart>
      <c:catAx>
        <c:axId val="412388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fr-FR"/>
          </a:p>
        </c:txPr>
        <c:crossAx val="412391896"/>
        <c:crosses val="autoZero"/>
        <c:auto val="1"/>
        <c:lblAlgn val="ctr"/>
        <c:lblOffset val="100"/>
        <c:noMultiLvlLbl val="0"/>
      </c:catAx>
      <c:valAx>
        <c:axId val="4123918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fr-FR"/>
          </a:p>
        </c:txPr>
        <c:crossAx val="412388944"/>
        <c:crosses val="autoZero"/>
        <c:crossBetween val="between"/>
      </c:valAx>
      <c:valAx>
        <c:axId val="505459104"/>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fr-FR"/>
          </a:p>
        </c:txPr>
        <c:crossAx val="505461072"/>
        <c:crosses val="max"/>
        <c:crossBetween val="between"/>
      </c:valAx>
      <c:catAx>
        <c:axId val="505461072"/>
        <c:scaling>
          <c:orientation val="minMax"/>
        </c:scaling>
        <c:delete val="1"/>
        <c:axPos val="b"/>
        <c:numFmt formatCode="General" sourceLinked="1"/>
        <c:majorTickMark val="out"/>
        <c:minorTickMark val="none"/>
        <c:tickLblPos val="nextTo"/>
        <c:crossAx val="505459104"/>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00" b="1" i="0" u="none" strike="noStrike" kern="1200" baseline="0">
                <a:solidFill>
                  <a:schemeClr val="tx1">
                    <a:lumMod val="65000"/>
                    <a:lumOff val="35000"/>
                  </a:schemeClr>
                </a:solidFill>
                <a:latin typeface="+mn-lt"/>
                <a:ea typeface="+mn-ea"/>
                <a:cs typeface="+mn-cs"/>
              </a:defRPr>
            </a:pPr>
            <a:endParaRPr lang="fr-FR"/>
          </a:p>
        </c:txPr>
      </c:dTable>
      <c:spPr>
        <a:noFill/>
        <a:ln>
          <a:noFill/>
        </a:ln>
        <a:effectLst/>
      </c:spPr>
    </c:plotArea>
    <c:plotVisOnly val="1"/>
    <c:dispBlanksAs val="gap"/>
    <c:showDLblsOverMax val="0"/>
  </c:chart>
  <c:spPr>
    <a:noFill/>
    <a:ln>
      <a:noFill/>
    </a:ln>
    <a:effectLst/>
  </c:spPr>
  <c:txPr>
    <a:bodyPr/>
    <a:lstStyle/>
    <a:p>
      <a:pPr>
        <a:defRPr sz="1100" b="1"/>
      </a:pPr>
      <a:endParaRPr lang="fr-F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1" i="0" u="none" strike="noStrike" kern="1200" spc="0" baseline="0">
                <a:solidFill>
                  <a:schemeClr val="tx1">
                    <a:lumMod val="65000"/>
                    <a:lumOff val="35000"/>
                  </a:schemeClr>
                </a:solidFill>
                <a:latin typeface="+mn-lt"/>
                <a:ea typeface="+mn-ea"/>
                <a:cs typeface="+mn-cs"/>
              </a:defRPr>
            </a:pPr>
            <a:r>
              <a:rPr lang="fr-FR"/>
              <a:t>FIMATHO</a:t>
            </a:r>
          </a:p>
        </c:rich>
      </c:tx>
      <c:overlay val="0"/>
      <c:spPr>
        <a:noFill/>
        <a:ln>
          <a:noFill/>
        </a:ln>
        <a:effectLst/>
      </c:spPr>
      <c:txPr>
        <a:bodyPr rot="0" spcFirstLastPara="1" vertOverflow="ellipsis" vert="horz" wrap="square" anchor="ctr" anchorCtr="1"/>
        <a:lstStyle/>
        <a:p>
          <a:pPr>
            <a:defRPr sz="132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Dossiers!$B$172</c:f>
              <c:strCache>
                <c:ptCount val="1"/>
                <c:pt idx="0">
                  <c:v>2017</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Dossiers!$Q$127:$U$127</c:f>
              <c:strCache>
                <c:ptCount val="5"/>
                <c:pt idx="0">
                  <c:v>Coordonnateur</c:v>
                </c:pt>
                <c:pt idx="1">
                  <c:v>Constitutifs</c:v>
                </c:pt>
                <c:pt idx="2">
                  <c:v>Compétence</c:v>
                </c:pt>
                <c:pt idx="3">
                  <c:v>TOTAL CRMR</c:v>
                </c:pt>
                <c:pt idx="4">
                  <c:v>TOTAL</c:v>
                </c:pt>
              </c:strCache>
            </c:strRef>
          </c:cat>
          <c:val>
            <c:numRef>
              <c:f>Dossiers!$Q$182:$U$182</c:f>
              <c:numCache>
                <c:formatCode>General</c:formatCode>
                <c:ptCount val="5"/>
                <c:pt idx="0">
                  <c:v>4</c:v>
                </c:pt>
                <c:pt idx="1">
                  <c:v>9</c:v>
                </c:pt>
                <c:pt idx="2">
                  <c:v>95</c:v>
                </c:pt>
                <c:pt idx="3">
                  <c:v>13</c:v>
                </c:pt>
                <c:pt idx="4">
                  <c:v>108</c:v>
                </c:pt>
              </c:numCache>
            </c:numRef>
          </c:val>
          <c:extLst>
            <c:ext xmlns:c16="http://schemas.microsoft.com/office/drawing/2014/chart" uri="{C3380CC4-5D6E-409C-BE32-E72D297353CC}">
              <c16:uniqueId val="{00000000-EEBA-4792-ADA2-933A02B84B9E}"/>
            </c:ext>
          </c:extLst>
        </c:ser>
        <c:ser>
          <c:idx val="1"/>
          <c:order val="1"/>
          <c:tx>
            <c:strRef>
              <c:f>Dossiers!$B$127</c:f>
              <c:strCache>
                <c:ptCount val="1"/>
                <c:pt idx="0">
                  <c:v>2022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Dossiers!$Q$127:$U$127</c:f>
              <c:strCache>
                <c:ptCount val="5"/>
                <c:pt idx="0">
                  <c:v>Coordonnateur</c:v>
                </c:pt>
                <c:pt idx="1">
                  <c:v>Constitutifs</c:v>
                </c:pt>
                <c:pt idx="2">
                  <c:v>Compétence</c:v>
                </c:pt>
                <c:pt idx="3">
                  <c:v>TOTAL CRMR</c:v>
                </c:pt>
                <c:pt idx="4">
                  <c:v>TOTAL</c:v>
                </c:pt>
              </c:strCache>
            </c:strRef>
          </c:cat>
          <c:val>
            <c:numRef>
              <c:f>Dossiers!$Q$146:$U$146</c:f>
              <c:numCache>
                <c:formatCode>General</c:formatCode>
                <c:ptCount val="5"/>
                <c:pt idx="0">
                  <c:v>5</c:v>
                </c:pt>
                <c:pt idx="1">
                  <c:v>12</c:v>
                </c:pt>
                <c:pt idx="2">
                  <c:v>104</c:v>
                </c:pt>
                <c:pt idx="3">
                  <c:v>17</c:v>
                </c:pt>
                <c:pt idx="4">
                  <c:v>121</c:v>
                </c:pt>
              </c:numCache>
            </c:numRef>
          </c:val>
          <c:extLst>
            <c:ext xmlns:c16="http://schemas.microsoft.com/office/drawing/2014/chart" uri="{C3380CC4-5D6E-409C-BE32-E72D297353CC}">
              <c16:uniqueId val="{00000001-EEBA-4792-ADA2-933A02B84B9E}"/>
            </c:ext>
          </c:extLst>
        </c:ser>
        <c:dLbls>
          <c:dLblPos val="outEnd"/>
          <c:showLegendKey val="0"/>
          <c:showVal val="1"/>
          <c:showCatName val="0"/>
          <c:showSerName val="0"/>
          <c:showPercent val="0"/>
          <c:showBubbleSize val="0"/>
        </c:dLbls>
        <c:gapWidth val="219"/>
        <c:axId val="412388944"/>
        <c:axId val="412391896"/>
      </c:barChart>
      <c:lineChart>
        <c:grouping val="stacked"/>
        <c:varyColors val="0"/>
        <c:ser>
          <c:idx val="2"/>
          <c:order val="2"/>
          <c:tx>
            <c:v>Evolution (%)</c:v>
          </c:tx>
          <c:spPr>
            <a:ln w="28575" cap="rnd">
              <a:solidFill>
                <a:schemeClr val="accent3"/>
              </a:solidFill>
              <a:round/>
            </a:ln>
            <a:effectLst/>
          </c:spPr>
          <c:marker>
            <c:symbol val="none"/>
          </c:marker>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Dossiers!$Q$127:$U$127</c:f>
              <c:strCache>
                <c:ptCount val="5"/>
                <c:pt idx="0">
                  <c:v>Coordonnateur</c:v>
                </c:pt>
                <c:pt idx="1">
                  <c:v>Constitutifs</c:v>
                </c:pt>
                <c:pt idx="2">
                  <c:v>Compétence</c:v>
                </c:pt>
                <c:pt idx="3">
                  <c:v>TOTAL CRMR</c:v>
                </c:pt>
                <c:pt idx="4">
                  <c:v>TOTAL</c:v>
                </c:pt>
              </c:strCache>
            </c:strRef>
          </c:cat>
          <c:val>
            <c:numRef>
              <c:f>Dossiers!$Q$147:$U$147</c:f>
              <c:numCache>
                <c:formatCode>0%</c:formatCode>
                <c:ptCount val="5"/>
                <c:pt idx="0">
                  <c:v>0.25</c:v>
                </c:pt>
                <c:pt idx="1">
                  <c:v>0.33333333333333331</c:v>
                </c:pt>
                <c:pt idx="2">
                  <c:v>9.4736842105263161E-2</c:v>
                </c:pt>
                <c:pt idx="3">
                  <c:v>0.30769230769230771</c:v>
                </c:pt>
                <c:pt idx="4">
                  <c:v>0.12037037037037036</c:v>
                </c:pt>
              </c:numCache>
            </c:numRef>
          </c:val>
          <c:smooth val="0"/>
          <c:extLst>
            <c:ext xmlns:c16="http://schemas.microsoft.com/office/drawing/2014/chart" uri="{C3380CC4-5D6E-409C-BE32-E72D297353CC}">
              <c16:uniqueId val="{00000002-EEBA-4792-ADA2-933A02B84B9E}"/>
            </c:ext>
          </c:extLst>
        </c:ser>
        <c:dLbls>
          <c:showLegendKey val="0"/>
          <c:showVal val="0"/>
          <c:showCatName val="0"/>
          <c:showSerName val="0"/>
          <c:showPercent val="0"/>
          <c:showBubbleSize val="0"/>
        </c:dLbls>
        <c:marker val="1"/>
        <c:smooth val="0"/>
        <c:axId val="505461072"/>
        <c:axId val="505459104"/>
      </c:lineChart>
      <c:catAx>
        <c:axId val="412388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fr-FR"/>
          </a:p>
        </c:txPr>
        <c:crossAx val="412391896"/>
        <c:crosses val="autoZero"/>
        <c:auto val="1"/>
        <c:lblAlgn val="ctr"/>
        <c:lblOffset val="100"/>
        <c:noMultiLvlLbl val="0"/>
      </c:catAx>
      <c:valAx>
        <c:axId val="4123918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fr-FR"/>
          </a:p>
        </c:txPr>
        <c:crossAx val="412388944"/>
        <c:crosses val="autoZero"/>
        <c:crossBetween val="between"/>
      </c:valAx>
      <c:valAx>
        <c:axId val="505459104"/>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fr-FR"/>
          </a:p>
        </c:txPr>
        <c:crossAx val="505461072"/>
        <c:crosses val="max"/>
        <c:crossBetween val="between"/>
      </c:valAx>
      <c:catAx>
        <c:axId val="505461072"/>
        <c:scaling>
          <c:orientation val="minMax"/>
        </c:scaling>
        <c:delete val="1"/>
        <c:axPos val="b"/>
        <c:numFmt formatCode="General" sourceLinked="1"/>
        <c:majorTickMark val="out"/>
        <c:minorTickMark val="none"/>
        <c:tickLblPos val="nextTo"/>
        <c:crossAx val="505459104"/>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00" b="1" i="0" u="none" strike="noStrike" kern="1200" baseline="0">
                <a:solidFill>
                  <a:schemeClr val="tx1">
                    <a:lumMod val="65000"/>
                    <a:lumOff val="35000"/>
                  </a:schemeClr>
                </a:solidFill>
                <a:latin typeface="+mn-lt"/>
                <a:ea typeface="+mn-ea"/>
                <a:cs typeface="+mn-cs"/>
              </a:defRPr>
            </a:pPr>
            <a:endParaRPr lang="fr-FR"/>
          </a:p>
        </c:txPr>
      </c:dTable>
      <c:spPr>
        <a:noFill/>
        <a:ln>
          <a:noFill/>
        </a:ln>
        <a:effectLst/>
      </c:spPr>
    </c:plotArea>
    <c:plotVisOnly val="1"/>
    <c:dispBlanksAs val="gap"/>
    <c:showDLblsOverMax val="0"/>
  </c:chart>
  <c:spPr>
    <a:noFill/>
    <a:ln>
      <a:noFill/>
    </a:ln>
    <a:effectLst/>
  </c:spPr>
  <c:txPr>
    <a:bodyPr/>
    <a:lstStyle/>
    <a:p>
      <a:pPr>
        <a:defRPr sz="1100" b="1"/>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F66F8E-DA9B-4DDE-8764-A1E49061E5BC}"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fr-FR"/>
        </a:p>
      </dgm:t>
    </dgm:pt>
    <dgm:pt modelId="{009C265B-6453-4C88-A38A-6E43B5C8C43F}">
      <dgm:prSet phldrT="[Texte]" custT="1"/>
      <dgm:spPr>
        <a:xfrm>
          <a:off x="1618144" y="2607564"/>
          <a:ext cx="1537740" cy="1738376"/>
        </a:xfrm>
        <a:prstGeom prst="rect">
          <a:avLst/>
        </a:prstGeom>
        <a:noFill/>
        <a:ln>
          <a:noFill/>
        </a:ln>
        <a:effectLst/>
      </dgm:spPr>
      <dgm:t>
        <a:bodyPr/>
        <a:lstStyle/>
        <a:p>
          <a:r>
            <a:rPr lang="fr-FR" sz="1050" b="1"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été 2023</a:t>
          </a:r>
        </a:p>
        <a:p>
          <a:r>
            <a:rPr lang="fr-FR" sz="1050" b="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Validation des candidatures de CRMR par la DGOS, la DGS et la DGRI</a:t>
          </a:r>
        </a:p>
        <a:p>
          <a:r>
            <a:rPr lang="fr-FR" sz="1050" b="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Préparation et publication de l'arrêté de labellisation signé des ministres chargés de la santé, de l'enseignement supérieur et de la recherche</a:t>
          </a:r>
        </a:p>
      </dgm:t>
    </dgm:pt>
    <dgm:pt modelId="{F6802FFF-A44A-4170-8DB8-D5CA8A525D95}" type="parTrans" cxnId="{4F85D9F1-035B-4DF7-BAAA-B60016EB9CE3}">
      <dgm:prSet/>
      <dgm:spPr/>
      <dgm:t>
        <a:bodyPr/>
        <a:lstStyle/>
        <a:p>
          <a:endParaRPr lang="fr-FR" sz="2000"/>
        </a:p>
      </dgm:t>
    </dgm:pt>
    <dgm:pt modelId="{C3E4A09A-68A3-4563-A683-FBB21CF78D46}" type="sibTrans" cxnId="{4F85D9F1-035B-4DF7-BAAA-B60016EB9CE3}">
      <dgm:prSet/>
      <dgm:spPr/>
      <dgm:t>
        <a:bodyPr/>
        <a:lstStyle/>
        <a:p>
          <a:endParaRPr lang="fr-FR" sz="2000"/>
        </a:p>
      </dgm:t>
    </dgm:pt>
    <dgm:pt modelId="{D4BAAC88-B765-4EBC-AC05-30313B756B2E}">
      <dgm:prSet phldrT="[Texte]" custT="1"/>
      <dgm:spPr>
        <a:xfrm>
          <a:off x="4847400" y="2607564"/>
          <a:ext cx="1537740" cy="1738376"/>
        </a:xfrm>
        <a:noFill/>
        <a:ln>
          <a:noFill/>
        </a:ln>
        <a:effectLst/>
      </dgm:spPr>
      <dgm:t>
        <a:bodyPr/>
        <a:lstStyle/>
        <a:p>
          <a:endParaRPr lang="fr-FR" sz="1100" b="1"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r>
            <a:rPr lang="fr-FR" sz="1100" b="1"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Dernier trimestre 2023</a:t>
          </a:r>
        </a:p>
        <a:p>
          <a:r>
            <a:rPr lang="fr-FR" sz="1100" b="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a:t>
          </a:r>
          <a:r>
            <a:rPr lang="fr-FR" sz="1050" b="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Priorisation</a:t>
          </a:r>
          <a:r>
            <a:rPr lang="fr-FR" sz="1100" b="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d'une mesure nouvelle pour l’ONDAM 2024 pour revalorisation des MIG dédiées aux CRMR + financement dédié actions PNMR4</a:t>
          </a:r>
        </a:p>
      </dgm:t>
    </dgm:pt>
    <dgm:pt modelId="{BF030CA5-2204-4EB4-98B4-01506A931067}" type="parTrans" cxnId="{D27E40C0-49C7-4549-9229-39B9DECD8541}">
      <dgm:prSet/>
      <dgm:spPr/>
      <dgm:t>
        <a:bodyPr/>
        <a:lstStyle/>
        <a:p>
          <a:endParaRPr lang="fr-FR" sz="2000"/>
        </a:p>
      </dgm:t>
    </dgm:pt>
    <dgm:pt modelId="{0DD7BA71-172C-44F1-96B8-128BA2E94E34}" type="sibTrans" cxnId="{D27E40C0-49C7-4549-9229-39B9DECD8541}">
      <dgm:prSet/>
      <dgm:spPr/>
      <dgm:t>
        <a:bodyPr/>
        <a:lstStyle/>
        <a:p>
          <a:endParaRPr lang="fr-FR" sz="2000"/>
        </a:p>
      </dgm:t>
    </dgm:pt>
    <dgm:pt modelId="{73F02B2A-43C4-493A-BFB5-B3830681A6C7}">
      <dgm:prSet custT="1"/>
      <dgm:spPr>
        <a:xfrm>
          <a:off x="6462028" y="0"/>
          <a:ext cx="1537740" cy="1738376"/>
        </a:xfrm>
        <a:noFill/>
        <a:ln>
          <a:noFill/>
        </a:ln>
        <a:effectLst/>
      </dgm:spPr>
      <dgm:t>
        <a:bodyPr/>
        <a:lstStyle/>
        <a:p>
          <a:r>
            <a:rPr lang="fr-FR" sz="1100" b="1"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Début 2024</a:t>
          </a:r>
        </a:p>
        <a:p>
          <a:r>
            <a:rPr lang="fr-FR" sz="1100" b="0" i="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Financement des </a:t>
          </a:r>
        </a:p>
        <a:p>
          <a:r>
            <a:rPr lang="fr-FR" sz="1100" b="0" i="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nouveaux </a:t>
          </a:r>
        </a:p>
        <a:p>
          <a:r>
            <a:rPr lang="fr-FR" sz="1100" b="0" i="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CRMR et CRC labellisés en 2023 en C1 2024 avec application de la réforme de la part variable</a:t>
          </a:r>
        </a:p>
        <a:p>
          <a:r>
            <a:rPr lang="fr-FR" sz="1100" b="0" i="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a:t>
          </a:r>
          <a:r>
            <a:rPr lang="fr-FR" sz="1100" b="0" i="1"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Lancement du PNMR4</a:t>
          </a:r>
        </a:p>
      </dgm:t>
    </dgm:pt>
    <dgm:pt modelId="{353ECE42-D0F1-43EB-8537-D04AC648F7AF}" type="parTrans" cxnId="{6E3F1202-5A38-4ADD-B4CA-9FEDEE3716B1}">
      <dgm:prSet/>
      <dgm:spPr/>
      <dgm:t>
        <a:bodyPr/>
        <a:lstStyle/>
        <a:p>
          <a:endParaRPr lang="fr-FR" sz="2000"/>
        </a:p>
      </dgm:t>
    </dgm:pt>
    <dgm:pt modelId="{7971D60E-9F68-4F09-A204-30BDA8866DEE}" type="sibTrans" cxnId="{6E3F1202-5A38-4ADD-B4CA-9FEDEE3716B1}">
      <dgm:prSet/>
      <dgm:spPr/>
      <dgm:t>
        <a:bodyPr/>
        <a:lstStyle/>
        <a:p>
          <a:endParaRPr lang="fr-FR" sz="2000"/>
        </a:p>
      </dgm:t>
    </dgm:pt>
    <dgm:pt modelId="{EB618F51-8D29-4583-8D45-6577127DD454}">
      <dgm:prSet custT="1"/>
      <dgm:spPr>
        <a:xfrm>
          <a:off x="3517" y="0"/>
          <a:ext cx="1537740" cy="1738376"/>
        </a:xfrm>
        <a:prstGeom prst="rect">
          <a:avLst/>
        </a:prstGeom>
        <a:noFill/>
        <a:ln>
          <a:noFill/>
        </a:ln>
        <a:effectLst/>
      </dgm:spPr>
      <dgm:t>
        <a:bodyPr/>
        <a:lstStyle/>
        <a:p>
          <a:r>
            <a:rPr lang="fr-FR" sz="1050" b="1"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Mars 2023</a:t>
          </a:r>
        </a:p>
        <a:p>
          <a:r>
            <a:rPr lang="fr-FR" sz="1050" b="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Financement des CRMR et CRC labellisés en 2017 en C1 2023</a:t>
          </a:r>
        </a:p>
        <a:p>
          <a:r>
            <a:rPr lang="fr-FR" sz="105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Décision finale du jury de labellisation sur les candidatures retenues fin mars 2023</a:t>
          </a:r>
        </a:p>
      </dgm:t>
    </dgm:pt>
    <dgm:pt modelId="{0A051B18-3ED5-459E-BFAA-B922814035A1}" type="parTrans" cxnId="{3668896E-F0B4-41D1-8556-FDF33A6A3E0C}">
      <dgm:prSet/>
      <dgm:spPr/>
      <dgm:t>
        <a:bodyPr/>
        <a:lstStyle/>
        <a:p>
          <a:endParaRPr lang="fr-FR" sz="2000"/>
        </a:p>
      </dgm:t>
    </dgm:pt>
    <dgm:pt modelId="{406E5614-6DE6-4AFB-8B97-7D011A98CDEC}" type="sibTrans" cxnId="{3668896E-F0B4-41D1-8556-FDF33A6A3E0C}">
      <dgm:prSet/>
      <dgm:spPr/>
      <dgm:t>
        <a:bodyPr/>
        <a:lstStyle/>
        <a:p>
          <a:endParaRPr lang="fr-FR" sz="2000"/>
        </a:p>
      </dgm:t>
    </dgm:pt>
    <dgm:pt modelId="{12A52861-BBD2-409B-960F-89D0E6FDC5C8}" type="pres">
      <dgm:prSet presAssocID="{28F66F8E-DA9B-4DDE-8764-A1E49061E5BC}" presName="Name0" presStyleCnt="0">
        <dgm:presLayoutVars>
          <dgm:dir/>
          <dgm:resizeHandles val="exact"/>
        </dgm:presLayoutVars>
      </dgm:prSet>
      <dgm:spPr/>
    </dgm:pt>
    <dgm:pt modelId="{E85B9173-EBF1-4260-BC79-7C268F6A37B7}" type="pres">
      <dgm:prSet presAssocID="{28F66F8E-DA9B-4DDE-8764-A1E49061E5BC}" presName="arrow" presStyleLbl="bgShp" presStyleIdx="0" presStyleCnt="1"/>
      <dgm:spPr>
        <a:xfrm>
          <a:off x="0" y="1303782"/>
          <a:ext cx="8892540" cy="1738376"/>
        </a:xfrm>
        <a:prstGeom prst="notchedRightArrow">
          <a:avLst/>
        </a:prstGeom>
        <a:solidFill>
          <a:srgbClr val="5B9BD5">
            <a:tint val="40000"/>
            <a:hueOff val="0"/>
            <a:satOff val="0"/>
            <a:lumOff val="0"/>
            <a:alphaOff val="0"/>
          </a:srgbClr>
        </a:solidFill>
        <a:ln>
          <a:noFill/>
        </a:ln>
        <a:effectLst/>
      </dgm:spPr>
    </dgm:pt>
    <dgm:pt modelId="{875C8686-F9C0-485F-9964-A39FB7716AB0}" type="pres">
      <dgm:prSet presAssocID="{28F66F8E-DA9B-4DDE-8764-A1E49061E5BC}" presName="points" presStyleCnt="0"/>
      <dgm:spPr/>
    </dgm:pt>
    <dgm:pt modelId="{00D3B245-EC39-4B64-9BC4-E4C7F9FA040E}" type="pres">
      <dgm:prSet presAssocID="{EB618F51-8D29-4583-8D45-6577127DD454}" presName="compositeA" presStyleCnt="0"/>
      <dgm:spPr/>
    </dgm:pt>
    <dgm:pt modelId="{38ECFA27-F315-4ED2-9B93-F96B8798E918}" type="pres">
      <dgm:prSet presAssocID="{EB618F51-8D29-4583-8D45-6577127DD454}" presName="textA" presStyleLbl="revTx" presStyleIdx="0" presStyleCnt="4" custScaleX="111589">
        <dgm:presLayoutVars>
          <dgm:bulletEnabled val="1"/>
        </dgm:presLayoutVars>
      </dgm:prSet>
      <dgm:spPr/>
    </dgm:pt>
    <dgm:pt modelId="{F18993AB-9F6E-448C-97D9-1FB48D5BC6E3}" type="pres">
      <dgm:prSet presAssocID="{EB618F51-8D29-4583-8D45-6577127DD454}" presName="circleA" presStyleLbl="node1" presStyleIdx="0" presStyleCnt="4"/>
      <dgm:spPr>
        <a:xfrm>
          <a:off x="555090" y="1955672"/>
          <a:ext cx="434594" cy="434594"/>
        </a:xfrm>
        <a:prstGeom prst="ellipse">
          <a:avLst/>
        </a:prstGeom>
        <a:solidFill>
          <a:srgbClr val="00B050"/>
        </a:solidFill>
        <a:ln w="28575" cap="flat" cmpd="sng" algn="ctr">
          <a:solidFill>
            <a:sysClr val="window" lastClr="FFFFFF">
              <a:hueOff val="0"/>
              <a:satOff val="0"/>
              <a:lumOff val="0"/>
              <a:alphaOff val="0"/>
            </a:sysClr>
          </a:solidFill>
          <a:prstDash val="solid"/>
          <a:miter lim="800000"/>
        </a:ln>
        <a:effectLst/>
      </dgm:spPr>
    </dgm:pt>
    <dgm:pt modelId="{8A4B42EC-2F13-4773-8C10-AC757E656654}" type="pres">
      <dgm:prSet presAssocID="{EB618F51-8D29-4583-8D45-6577127DD454}" presName="spaceA" presStyleCnt="0"/>
      <dgm:spPr/>
    </dgm:pt>
    <dgm:pt modelId="{905CE3AD-09DD-4085-9409-2BC750CA2E89}" type="pres">
      <dgm:prSet presAssocID="{406E5614-6DE6-4AFB-8B97-7D011A98CDEC}" presName="space" presStyleCnt="0"/>
      <dgm:spPr/>
    </dgm:pt>
    <dgm:pt modelId="{2ADA0757-1CC9-4DA9-A14D-4323F85444DB}" type="pres">
      <dgm:prSet presAssocID="{009C265B-6453-4C88-A38A-6E43B5C8C43F}" presName="compositeB" presStyleCnt="0"/>
      <dgm:spPr/>
    </dgm:pt>
    <dgm:pt modelId="{A74F435E-5F72-455A-92D2-57E03B43FF73}" type="pres">
      <dgm:prSet presAssocID="{009C265B-6453-4C88-A38A-6E43B5C8C43F}" presName="textB" presStyleLbl="revTx" presStyleIdx="1" presStyleCnt="4" custScaleX="148315">
        <dgm:presLayoutVars>
          <dgm:bulletEnabled val="1"/>
        </dgm:presLayoutVars>
      </dgm:prSet>
      <dgm:spPr/>
    </dgm:pt>
    <dgm:pt modelId="{25F68412-02FB-4131-8569-1A7E08EBD2F1}" type="pres">
      <dgm:prSet presAssocID="{009C265B-6453-4C88-A38A-6E43B5C8C43F}" presName="circleB" presStyleLbl="node1" presStyleIdx="1" presStyleCnt="4"/>
      <dgm:spPr>
        <a:xfrm>
          <a:off x="2169718" y="1955672"/>
          <a:ext cx="434594" cy="434594"/>
        </a:xfrm>
        <a:prstGeom prst="ellipse">
          <a:avLst/>
        </a:prstGeom>
        <a:solidFill>
          <a:srgbClr val="00B050"/>
        </a:solidFill>
        <a:ln w="28575" cap="flat" cmpd="sng" algn="ctr">
          <a:solidFill>
            <a:sysClr val="window" lastClr="FFFFFF">
              <a:hueOff val="0"/>
              <a:satOff val="0"/>
              <a:lumOff val="0"/>
              <a:alphaOff val="0"/>
            </a:sysClr>
          </a:solidFill>
          <a:prstDash val="solid"/>
          <a:miter lim="800000"/>
        </a:ln>
        <a:effectLst/>
      </dgm:spPr>
    </dgm:pt>
    <dgm:pt modelId="{F81B3847-F298-4C3C-A1E2-C97CB78B32A8}" type="pres">
      <dgm:prSet presAssocID="{009C265B-6453-4C88-A38A-6E43B5C8C43F}" presName="spaceB" presStyleCnt="0"/>
      <dgm:spPr/>
    </dgm:pt>
    <dgm:pt modelId="{5EE2F42D-9433-4EA1-B0A6-6A1F82F58B2B}" type="pres">
      <dgm:prSet presAssocID="{C3E4A09A-68A3-4563-A683-FBB21CF78D46}" presName="space" presStyleCnt="0"/>
      <dgm:spPr/>
    </dgm:pt>
    <dgm:pt modelId="{15C278EE-3328-4EDB-AF4C-9EE0A792BBBC}" type="pres">
      <dgm:prSet presAssocID="{D4BAAC88-B765-4EBC-AC05-30313B756B2E}" presName="compositeA" presStyleCnt="0"/>
      <dgm:spPr/>
    </dgm:pt>
    <dgm:pt modelId="{A1813622-8DC2-4E83-9353-00EB2439E9E7}" type="pres">
      <dgm:prSet presAssocID="{D4BAAC88-B765-4EBC-AC05-30313B756B2E}" presName="textA" presStyleLbl="revTx" presStyleIdx="2" presStyleCnt="4" custScaleX="121119">
        <dgm:presLayoutVars>
          <dgm:bulletEnabled val="1"/>
        </dgm:presLayoutVars>
      </dgm:prSet>
      <dgm:spPr>
        <a:prstGeom prst="rect">
          <a:avLst/>
        </a:prstGeom>
      </dgm:spPr>
    </dgm:pt>
    <dgm:pt modelId="{AEF53546-7AFA-4655-9A38-ACF4B5B8288F}" type="pres">
      <dgm:prSet presAssocID="{D4BAAC88-B765-4EBC-AC05-30313B756B2E}" presName="circleA" presStyleLbl="node1" presStyleIdx="2" presStyleCnt="4"/>
      <dgm:spPr>
        <a:solidFill>
          <a:srgbClr val="00B050"/>
        </a:solidFill>
      </dgm:spPr>
    </dgm:pt>
    <dgm:pt modelId="{F0CB1610-6E3A-4D1F-9FD9-8FF9207CB1F8}" type="pres">
      <dgm:prSet presAssocID="{D4BAAC88-B765-4EBC-AC05-30313B756B2E}" presName="spaceA" presStyleCnt="0"/>
      <dgm:spPr/>
    </dgm:pt>
    <dgm:pt modelId="{7487E2EA-23CC-4EAF-8A68-8EE32CD37D8C}" type="pres">
      <dgm:prSet presAssocID="{0DD7BA71-172C-44F1-96B8-128BA2E94E34}" presName="space" presStyleCnt="0"/>
      <dgm:spPr/>
    </dgm:pt>
    <dgm:pt modelId="{0CA0620A-DAAC-4A82-9C8B-2BD16A3416D4}" type="pres">
      <dgm:prSet presAssocID="{73F02B2A-43C4-493A-BFB5-B3830681A6C7}" presName="compositeB" presStyleCnt="0"/>
      <dgm:spPr/>
    </dgm:pt>
    <dgm:pt modelId="{084CB9A2-5132-410D-A9FD-37D260C190CE}" type="pres">
      <dgm:prSet presAssocID="{73F02B2A-43C4-493A-BFB5-B3830681A6C7}" presName="textB" presStyleLbl="revTx" presStyleIdx="3" presStyleCnt="4" custScaleX="199031" custLinFactNeighborX="36563">
        <dgm:presLayoutVars>
          <dgm:bulletEnabled val="1"/>
        </dgm:presLayoutVars>
      </dgm:prSet>
      <dgm:spPr>
        <a:prstGeom prst="rect">
          <a:avLst/>
        </a:prstGeom>
      </dgm:spPr>
    </dgm:pt>
    <dgm:pt modelId="{80319ABD-64B5-43B6-B988-F374E11240C8}" type="pres">
      <dgm:prSet presAssocID="{73F02B2A-43C4-493A-BFB5-B3830681A6C7}" presName="circleB" presStyleLbl="node1" presStyleIdx="3" presStyleCnt="4" custLinFactNeighborX="13310" custLinFactNeighborY="7744"/>
      <dgm:spPr>
        <a:solidFill>
          <a:srgbClr val="00B050"/>
        </a:solidFill>
      </dgm:spPr>
    </dgm:pt>
    <dgm:pt modelId="{DE92EA1C-45D3-4A89-B056-1ECF1F726BDD}" type="pres">
      <dgm:prSet presAssocID="{73F02B2A-43C4-493A-BFB5-B3830681A6C7}" presName="spaceB" presStyleCnt="0"/>
      <dgm:spPr/>
    </dgm:pt>
  </dgm:ptLst>
  <dgm:cxnLst>
    <dgm:cxn modelId="{6E3F1202-5A38-4ADD-B4CA-9FEDEE3716B1}" srcId="{28F66F8E-DA9B-4DDE-8764-A1E49061E5BC}" destId="{73F02B2A-43C4-493A-BFB5-B3830681A6C7}" srcOrd="3" destOrd="0" parTransId="{353ECE42-D0F1-43EB-8537-D04AC648F7AF}" sibTransId="{7971D60E-9F68-4F09-A204-30BDA8866DEE}"/>
    <dgm:cxn modelId="{05B4F402-FEAD-47CC-8197-53E486978BB8}" type="presOf" srcId="{73F02B2A-43C4-493A-BFB5-B3830681A6C7}" destId="{084CB9A2-5132-410D-A9FD-37D260C190CE}" srcOrd="0" destOrd="0" presId="urn:microsoft.com/office/officeart/2005/8/layout/hProcess11"/>
    <dgm:cxn modelId="{CE3EE46B-7D91-413A-AEC0-263F9080DEFD}" type="presOf" srcId="{28F66F8E-DA9B-4DDE-8764-A1E49061E5BC}" destId="{12A52861-BBD2-409B-960F-89D0E6FDC5C8}" srcOrd="0" destOrd="0" presId="urn:microsoft.com/office/officeart/2005/8/layout/hProcess11"/>
    <dgm:cxn modelId="{3668896E-F0B4-41D1-8556-FDF33A6A3E0C}" srcId="{28F66F8E-DA9B-4DDE-8764-A1E49061E5BC}" destId="{EB618F51-8D29-4583-8D45-6577127DD454}" srcOrd="0" destOrd="0" parTransId="{0A051B18-3ED5-459E-BFAA-B922814035A1}" sibTransId="{406E5614-6DE6-4AFB-8B97-7D011A98CDEC}"/>
    <dgm:cxn modelId="{A3D05D7B-2A8F-41CB-A055-0F0013F6D3F9}" type="presOf" srcId="{009C265B-6453-4C88-A38A-6E43B5C8C43F}" destId="{A74F435E-5F72-455A-92D2-57E03B43FF73}" srcOrd="0" destOrd="0" presId="urn:microsoft.com/office/officeart/2005/8/layout/hProcess11"/>
    <dgm:cxn modelId="{D9285CBA-0D2D-4FF9-9992-F2042FF926FC}" type="presOf" srcId="{D4BAAC88-B765-4EBC-AC05-30313B756B2E}" destId="{A1813622-8DC2-4E83-9353-00EB2439E9E7}" srcOrd="0" destOrd="0" presId="urn:microsoft.com/office/officeart/2005/8/layout/hProcess11"/>
    <dgm:cxn modelId="{D27E40C0-49C7-4549-9229-39B9DECD8541}" srcId="{28F66F8E-DA9B-4DDE-8764-A1E49061E5BC}" destId="{D4BAAC88-B765-4EBC-AC05-30313B756B2E}" srcOrd="2" destOrd="0" parTransId="{BF030CA5-2204-4EB4-98B4-01506A931067}" sibTransId="{0DD7BA71-172C-44F1-96B8-128BA2E94E34}"/>
    <dgm:cxn modelId="{07DC89D0-237C-46BE-906C-AD4183F60D13}" type="presOf" srcId="{EB618F51-8D29-4583-8D45-6577127DD454}" destId="{38ECFA27-F315-4ED2-9B93-F96B8798E918}" srcOrd="0" destOrd="0" presId="urn:microsoft.com/office/officeart/2005/8/layout/hProcess11"/>
    <dgm:cxn modelId="{4F85D9F1-035B-4DF7-BAAA-B60016EB9CE3}" srcId="{28F66F8E-DA9B-4DDE-8764-A1E49061E5BC}" destId="{009C265B-6453-4C88-A38A-6E43B5C8C43F}" srcOrd="1" destOrd="0" parTransId="{F6802FFF-A44A-4170-8DB8-D5CA8A525D95}" sibTransId="{C3E4A09A-68A3-4563-A683-FBB21CF78D46}"/>
    <dgm:cxn modelId="{049FC8D3-7C43-40C2-96B2-9DF8AB6A6112}" type="presParOf" srcId="{12A52861-BBD2-409B-960F-89D0E6FDC5C8}" destId="{E85B9173-EBF1-4260-BC79-7C268F6A37B7}" srcOrd="0" destOrd="0" presId="urn:microsoft.com/office/officeart/2005/8/layout/hProcess11"/>
    <dgm:cxn modelId="{F1993563-AFE3-4CDA-B19E-BC5CDC1FD7EE}" type="presParOf" srcId="{12A52861-BBD2-409B-960F-89D0E6FDC5C8}" destId="{875C8686-F9C0-485F-9964-A39FB7716AB0}" srcOrd="1" destOrd="0" presId="urn:microsoft.com/office/officeart/2005/8/layout/hProcess11"/>
    <dgm:cxn modelId="{DD888654-7067-4AFF-B484-CB0322E74506}" type="presParOf" srcId="{875C8686-F9C0-485F-9964-A39FB7716AB0}" destId="{00D3B245-EC39-4B64-9BC4-E4C7F9FA040E}" srcOrd="0" destOrd="0" presId="urn:microsoft.com/office/officeart/2005/8/layout/hProcess11"/>
    <dgm:cxn modelId="{2DDEB6A4-B415-48F7-AFDB-1F0B97E25C73}" type="presParOf" srcId="{00D3B245-EC39-4B64-9BC4-E4C7F9FA040E}" destId="{38ECFA27-F315-4ED2-9B93-F96B8798E918}" srcOrd="0" destOrd="0" presId="urn:microsoft.com/office/officeart/2005/8/layout/hProcess11"/>
    <dgm:cxn modelId="{A3F3FCCE-3E60-4006-AF07-F478E7C6493D}" type="presParOf" srcId="{00D3B245-EC39-4B64-9BC4-E4C7F9FA040E}" destId="{F18993AB-9F6E-448C-97D9-1FB48D5BC6E3}" srcOrd="1" destOrd="0" presId="urn:microsoft.com/office/officeart/2005/8/layout/hProcess11"/>
    <dgm:cxn modelId="{A7221BF5-3A52-4D31-B5D9-595D8BF03A05}" type="presParOf" srcId="{00D3B245-EC39-4B64-9BC4-E4C7F9FA040E}" destId="{8A4B42EC-2F13-4773-8C10-AC757E656654}" srcOrd="2" destOrd="0" presId="urn:microsoft.com/office/officeart/2005/8/layout/hProcess11"/>
    <dgm:cxn modelId="{1286A559-E182-4FBC-97A9-77D940DE8B4C}" type="presParOf" srcId="{875C8686-F9C0-485F-9964-A39FB7716AB0}" destId="{905CE3AD-09DD-4085-9409-2BC750CA2E89}" srcOrd="1" destOrd="0" presId="urn:microsoft.com/office/officeart/2005/8/layout/hProcess11"/>
    <dgm:cxn modelId="{078F9838-9DF3-47A3-9C86-828963B326BA}" type="presParOf" srcId="{875C8686-F9C0-485F-9964-A39FB7716AB0}" destId="{2ADA0757-1CC9-4DA9-A14D-4323F85444DB}" srcOrd="2" destOrd="0" presId="urn:microsoft.com/office/officeart/2005/8/layout/hProcess11"/>
    <dgm:cxn modelId="{FED1E25D-CA0E-4F4E-B441-36056401FEE0}" type="presParOf" srcId="{2ADA0757-1CC9-4DA9-A14D-4323F85444DB}" destId="{A74F435E-5F72-455A-92D2-57E03B43FF73}" srcOrd="0" destOrd="0" presId="urn:microsoft.com/office/officeart/2005/8/layout/hProcess11"/>
    <dgm:cxn modelId="{0EE38B84-F123-44A2-858E-17A8F1B92DCD}" type="presParOf" srcId="{2ADA0757-1CC9-4DA9-A14D-4323F85444DB}" destId="{25F68412-02FB-4131-8569-1A7E08EBD2F1}" srcOrd="1" destOrd="0" presId="urn:microsoft.com/office/officeart/2005/8/layout/hProcess11"/>
    <dgm:cxn modelId="{74F84A03-804A-409A-A80F-B157EABDDD72}" type="presParOf" srcId="{2ADA0757-1CC9-4DA9-A14D-4323F85444DB}" destId="{F81B3847-F298-4C3C-A1E2-C97CB78B32A8}" srcOrd="2" destOrd="0" presId="urn:microsoft.com/office/officeart/2005/8/layout/hProcess11"/>
    <dgm:cxn modelId="{5EA7483B-3F4C-4E5C-AD20-19E0284BD05E}" type="presParOf" srcId="{875C8686-F9C0-485F-9964-A39FB7716AB0}" destId="{5EE2F42D-9433-4EA1-B0A6-6A1F82F58B2B}" srcOrd="3" destOrd="0" presId="urn:microsoft.com/office/officeart/2005/8/layout/hProcess11"/>
    <dgm:cxn modelId="{B35533EA-CB39-4262-A96D-6762EBDC34E6}" type="presParOf" srcId="{875C8686-F9C0-485F-9964-A39FB7716AB0}" destId="{15C278EE-3328-4EDB-AF4C-9EE0A792BBBC}" srcOrd="4" destOrd="0" presId="urn:microsoft.com/office/officeart/2005/8/layout/hProcess11"/>
    <dgm:cxn modelId="{FAB2E52A-A874-4FFE-AFF2-7D05A2E7454A}" type="presParOf" srcId="{15C278EE-3328-4EDB-AF4C-9EE0A792BBBC}" destId="{A1813622-8DC2-4E83-9353-00EB2439E9E7}" srcOrd="0" destOrd="0" presId="urn:microsoft.com/office/officeart/2005/8/layout/hProcess11"/>
    <dgm:cxn modelId="{10F91CE3-C1EA-45BD-9E1E-B4A1018D5075}" type="presParOf" srcId="{15C278EE-3328-4EDB-AF4C-9EE0A792BBBC}" destId="{AEF53546-7AFA-4655-9A38-ACF4B5B8288F}" srcOrd="1" destOrd="0" presId="urn:microsoft.com/office/officeart/2005/8/layout/hProcess11"/>
    <dgm:cxn modelId="{47476803-141A-4F9D-8E50-8E9393988FB1}" type="presParOf" srcId="{15C278EE-3328-4EDB-AF4C-9EE0A792BBBC}" destId="{F0CB1610-6E3A-4D1F-9FD9-8FF9207CB1F8}" srcOrd="2" destOrd="0" presId="urn:microsoft.com/office/officeart/2005/8/layout/hProcess11"/>
    <dgm:cxn modelId="{E3BAA9B3-69E1-4EC4-8F3F-EFF6B054DFC3}" type="presParOf" srcId="{875C8686-F9C0-485F-9964-A39FB7716AB0}" destId="{7487E2EA-23CC-4EAF-8A68-8EE32CD37D8C}" srcOrd="5" destOrd="0" presId="urn:microsoft.com/office/officeart/2005/8/layout/hProcess11"/>
    <dgm:cxn modelId="{EAD6D7E2-87B2-4B75-9D09-9248A02BDBF3}" type="presParOf" srcId="{875C8686-F9C0-485F-9964-A39FB7716AB0}" destId="{0CA0620A-DAAC-4A82-9C8B-2BD16A3416D4}" srcOrd="6" destOrd="0" presId="urn:microsoft.com/office/officeart/2005/8/layout/hProcess11"/>
    <dgm:cxn modelId="{60C74D06-654A-46D4-8040-AC6FB22AE680}" type="presParOf" srcId="{0CA0620A-DAAC-4A82-9C8B-2BD16A3416D4}" destId="{084CB9A2-5132-410D-A9FD-37D260C190CE}" srcOrd="0" destOrd="0" presId="urn:microsoft.com/office/officeart/2005/8/layout/hProcess11"/>
    <dgm:cxn modelId="{5A089948-547D-4873-851F-709B362A338E}" type="presParOf" srcId="{0CA0620A-DAAC-4A82-9C8B-2BD16A3416D4}" destId="{80319ABD-64B5-43B6-B988-F374E11240C8}" srcOrd="1" destOrd="0" presId="urn:microsoft.com/office/officeart/2005/8/layout/hProcess11"/>
    <dgm:cxn modelId="{F10ECA21-63F5-4B36-AFBC-AB79AAEFFB44}" type="presParOf" srcId="{0CA0620A-DAAC-4A82-9C8B-2BD16A3416D4}" destId="{DE92EA1C-45D3-4A89-B056-1ECF1F726BDD}"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F66F8E-DA9B-4DDE-8764-A1E49061E5BC}"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fr-FR"/>
        </a:p>
      </dgm:t>
    </dgm:pt>
    <dgm:pt modelId="{009C265B-6453-4C88-A38A-6E43B5C8C43F}">
      <dgm:prSet phldrT="[Texte]" custT="1"/>
      <dgm:spPr>
        <a:xfrm>
          <a:off x="1618144" y="2607564"/>
          <a:ext cx="1537740" cy="1738376"/>
        </a:xfrm>
        <a:prstGeom prst="rect">
          <a:avLst/>
        </a:prstGeom>
        <a:noFill/>
        <a:ln>
          <a:noFill/>
        </a:ln>
        <a:effectLst/>
      </dgm:spPr>
      <dgm:t>
        <a:bodyPr/>
        <a:lstStyle/>
        <a:p>
          <a:r>
            <a:rPr lang="fr-FR" sz="1200" b="1">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été </a:t>
          </a:r>
          <a:r>
            <a:rPr lang="fr-FR" sz="1200" b="1"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2023</a:t>
          </a:r>
        </a:p>
        <a:p>
          <a:r>
            <a:rPr lang="fr-FR" sz="1200" b="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Validation des candidatures de CRMR par la DGOS, la DGS et la DGRI</a:t>
          </a:r>
        </a:p>
        <a:p>
          <a:r>
            <a:rPr lang="fr-FR" sz="1200" b="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Préparation et publication de l'arrêté de labellisation signé des ministres chargés de la santé, de l'enseignement supérieur et de la recherche</a:t>
          </a:r>
        </a:p>
      </dgm:t>
    </dgm:pt>
    <dgm:pt modelId="{F6802FFF-A44A-4170-8DB8-D5CA8A525D95}" type="parTrans" cxnId="{4F85D9F1-035B-4DF7-BAAA-B60016EB9CE3}">
      <dgm:prSet/>
      <dgm:spPr/>
      <dgm:t>
        <a:bodyPr/>
        <a:lstStyle/>
        <a:p>
          <a:endParaRPr lang="fr-FR" sz="4000"/>
        </a:p>
      </dgm:t>
    </dgm:pt>
    <dgm:pt modelId="{C3E4A09A-68A3-4563-A683-FBB21CF78D46}" type="sibTrans" cxnId="{4F85D9F1-035B-4DF7-BAAA-B60016EB9CE3}">
      <dgm:prSet/>
      <dgm:spPr/>
      <dgm:t>
        <a:bodyPr/>
        <a:lstStyle/>
        <a:p>
          <a:endParaRPr lang="fr-FR" sz="4000"/>
        </a:p>
      </dgm:t>
    </dgm:pt>
    <dgm:pt modelId="{D4BAAC88-B765-4EBC-AC05-30313B756B2E}">
      <dgm:prSet phldrT="[Texte]" custT="1"/>
      <dgm:spPr>
        <a:xfrm>
          <a:off x="4847400" y="2607564"/>
          <a:ext cx="1537740" cy="1738376"/>
        </a:xfrm>
        <a:noFill/>
        <a:ln>
          <a:noFill/>
        </a:ln>
        <a:effectLst/>
      </dgm:spPr>
      <dgm:t>
        <a:bodyPr/>
        <a:lstStyle/>
        <a:p>
          <a:r>
            <a:rPr lang="fr-FR" sz="1200" b="1"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Dernier trimestre 2023</a:t>
          </a:r>
        </a:p>
        <a:p>
          <a:r>
            <a:rPr lang="fr-FR" sz="1200" b="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Priorisation d'une mesure nouvelle pour l’ONDAM 2024 pour revalorisation des MIG dédiées aux CRMR</a:t>
          </a:r>
        </a:p>
      </dgm:t>
    </dgm:pt>
    <dgm:pt modelId="{BF030CA5-2204-4EB4-98B4-01506A931067}" type="parTrans" cxnId="{D27E40C0-49C7-4549-9229-39B9DECD8541}">
      <dgm:prSet/>
      <dgm:spPr/>
      <dgm:t>
        <a:bodyPr/>
        <a:lstStyle/>
        <a:p>
          <a:endParaRPr lang="fr-FR" sz="4000"/>
        </a:p>
      </dgm:t>
    </dgm:pt>
    <dgm:pt modelId="{0DD7BA71-172C-44F1-96B8-128BA2E94E34}" type="sibTrans" cxnId="{D27E40C0-49C7-4549-9229-39B9DECD8541}">
      <dgm:prSet/>
      <dgm:spPr/>
      <dgm:t>
        <a:bodyPr/>
        <a:lstStyle/>
        <a:p>
          <a:endParaRPr lang="fr-FR" sz="4000"/>
        </a:p>
      </dgm:t>
    </dgm:pt>
    <dgm:pt modelId="{73F02B2A-43C4-493A-BFB5-B3830681A6C7}">
      <dgm:prSet custT="1"/>
      <dgm:spPr>
        <a:xfrm>
          <a:off x="6462028" y="0"/>
          <a:ext cx="1537740" cy="1738376"/>
        </a:xfrm>
        <a:noFill/>
        <a:ln>
          <a:noFill/>
        </a:ln>
        <a:effectLst/>
      </dgm:spPr>
      <dgm:t>
        <a:bodyPr/>
        <a:lstStyle/>
        <a:p>
          <a:r>
            <a:rPr lang="fr-FR" sz="1200" b="1"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Début 2024</a:t>
          </a:r>
        </a:p>
        <a:p>
          <a:r>
            <a:rPr lang="fr-FR" sz="1200" b="0" i="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Financement des nouveaux CRMR et CRC labellisés en 2023 en C1 2024 avec application de la réforme de la part variable</a:t>
          </a:r>
        </a:p>
        <a:p>
          <a:r>
            <a:rPr lang="fr-FR" sz="1200" b="0" i="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a:t>
          </a:r>
          <a:r>
            <a:rPr lang="fr-FR" sz="1200" b="0" i="1"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Lancement du PNMR4</a:t>
          </a:r>
        </a:p>
      </dgm:t>
    </dgm:pt>
    <dgm:pt modelId="{353ECE42-D0F1-43EB-8537-D04AC648F7AF}" type="parTrans" cxnId="{6E3F1202-5A38-4ADD-B4CA-9FEDEE3716B1}">
      <dgm:prSet/>
      <dgm:spPr/>
      <dgm:t>
        <a:bodyPr/>
        <a:lstStyle/>
        <a:p>
          <a:endParaRPr lang="fr-FR" sz="4000"/>
        </a:p>
      </dgm:t>
    </dgm:pt>
    <dgm:pt modelId="{7971D60E-9F68-4F09-A204-30BDA8866DEE}" type="sibTrans" cxnId="{6E3F1202-5A38-4ADD-B4CA-9FEDEE3716B1}">
      <dgm:prSet/>
      <dgm:spPr/>
      <dgm:t>
        <a:bodyPr/>
        <a:lstStyle/>
        <a:p>
          <a:endParaRPr lang="fr-FR" sz="4000"/>
        </a:p>
      </dgm:t>
    </dgm:pt>
    <dgm:pt modelId="{EB618F51-8D29-4583-8D45-6577127DD454}">
      <dgm:prSet custT="1"/>
      <dgm:spPr>
        <a:xfrm>
          <a:off x="3517" y="0"/>
          <a:ext cx="1537740" cy="1738376"/>
        </a:xfrm>
        <a:prstGeom prst="rect">
          <a:avLst/>
        </a:prstGeom>
        <a:noFill/>
        <a:ln>
          <a:noFill/>
        </a:ln>
        <a:effectLst/>
      </dgm:spPr>
      <dgm:t>
        <a:bodyPr/>
        <a:lstStyle/>
        <a:p>
          <a:r>
            <a:rPr lang="fr-FR" sz="1200" b="1"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Mars 2023</a:t>
          </a:r>
        </a:p>
        <a:p>
          <a:r>
            <a:rPr lang="fr-FR" sz="1200" b="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Financement des CRMR et CRC labellisés en 2017 en C1 2023</a:t>
          </a:r>
        </a:p>
        <a:p>
          <a:r>
            <a:rPr lang="fr-FR" sz="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Décision finale du jury de labellisation sur les candidatures retenues fin mars 2023</a:t>
          </a:r>
        </a:p>
      </dgm:t>
    </dgm:pt>
    <dgm:pt modelId="{0A051B18-3ED5-459E-BFAA-B922814035A1}" type="parTrans" cxnId="{3668896E-F0B4-41D1-8556-FDF33A6A3E0C}">
      <dgm:prSet/>
      <dgm:spPr/>
      <dgm:t>
        <a:bodyPr/>
        <a:lstStyle/>
        <a:p>
          <a:endParaRPr lang="fr-FR" sz="3600"/>
        </a:p>
      </dgm:t>
    </dgm:pt>
    <dgm:pt modelId="{406E5614-6DE6-4AFB-8B97-7D011A98CDEC}" type="sibTrans" cxnId="{3668896E-F0B4-41D1-8556-FDF33A6A3E0C}">
      <dgm:prSet/>
      <dgm:spPr/>
      <dgm:t>
        <a:bodyPr/>
        <a:lstStyle/>
        <a:p>
          <a:endParaRPr lang="fr-FR" sz="3600"/>
        </a:p>
      </dgm:t>
    </dgm:pt>
    <dgm:pt modelId="{12A52861-BBD2-409B-960F-89D0E6FDC5C8}" type="pres">
      <dgm:prSet presAssocID="{28F66F8E-DA9B-4DDE-8764-A1E49061E5BC}" presName="Name0" presStyleCnt="0">
        <dgm:presLayoutVars>
          <dgm:dir/>
          <dgm:resizeHandles val="exact"/>
        </dgm:presLayoutVars>
      </dgm:prSet>
      <dgm:spPr/>
    </dgm:pt>
    <dgm:pt modelId="{E85B9173-EBF1-4260-BC79-7C268F6A37B7}" type="pres">
      <dgm:prSet presAssocID="{28F66F8E-DA9B-4DDE-8764-A1E49061E5BC}" presName="arrow" presStyleLbl="bgShp" presStyleIdx="0" presStyleCnt="1"/>
      <dgm:spPr>
        <a:xfrm>
          <a:off x="0" y="1303782"/>
          <a:ext cx="8892540" cy="1738376"/>
        </a:xfrm>
        <a:prstGeom prst="notchedRightArrow">
          <a:avLst/>
        </a:prstGeom>
        <a:solidFill>
          <a:srgbClr val="5B9BD5">
            <a:tint val="40000"/>
            <a:hueOff val="0"/>
            <a:satOff val="0"/>
            <a:lumOff val="0"/>
            <a:alphaOff val="0"/>
          </a:srgbClr>
        </a:solidFill>
        <a:ln>
          <a:noFill/>
        </a:ln>
        <a:effectLst/>
      </dgm:spPr>
    </dgm:pt>
    <dgm:pt modelId="{875C8686-F9C0-485F-9964-A39FB7716AB0}" type="pres">
      <dgm:prSet presAssocID="{28F66F8E-DA9B-4DDE-8764-A1E49061E5BC}" presName="points" presStyleCnt="0"/>
      <dgm:spPr/>
    </dgm:pt>
    <dgm:pt modelId="{00D3B245-EC39-4B64-9BC4-E4C7F9FA040E}" type="pres">
      <dgm:prSet presAssocID="{EB618F51-8D29-4583-8D45-6577127DD454}" presName="compositeA" presStyleCnt="0"/>
      <dgm:spPr/>
    </dgm:pt>
    <dgm:pt modelId="{38ECFA27-F315-4ED2-9B93-F96B8798E918}" type="pres">
      <dgm:prSet presAssocID="{EB618F51-8D29-4583-8D45-6577127DD454}" presName="textA" presStyleLbl="revTx" presStyleIdx="0" presStyleCnt="4">
        <dgm:presLayoutVars>
          <dgm:bulletEnabled val="1"/>
        </dgm:presLayoutVars>
      </dgm:prSet>
      <dgm:spPr/>
    </dgm:pt>
    <dgm:pt modelId="{F18993AB-9F6E-448C-97D9-1FB48D5BC6E3}" type="pres">
      <dgm:prSet presAssocID="{EB618F51-8D29-4583-8D45-6577127DD454}" presName="circleA" presStyleLbl="node1" presStyleIdx="0" presStyleCnt="4"/>
      <dgm:spPr>
        <a:xfrm>
          <a:off x="555090" y="1955672"/>
          <a:ext cx="434594" cy="434594"/>
        </a:xfrm>
        <a:prstGeom prst="ellipse">
          <a:avLst/>
        </a:prstGeom>
        <a:solidFill>
          <a:srgbClr val="00B050"/>
        </a:solidFill>
        <a:ln w="28575" cap="flat" cmpd="sng" algn="ctr">
          <a:solidFill>
            <a:sysClr val="window" lastClr="FFFFFF">
              <a:hueOff val="0"/>
              <a:satOff val="0"/>
              <a:lumOff val="0"/>
              <a:alphaOff val="0"/>
            </a:sysClr>
          </a:solidFill>
          <a:prstDash val="solid"/>
          <a:miter lim="800000"/>
        </a:ln>
        <a:effectLst/>
      </dgm:spPr>
    </dgm:pt>
    <dgm:pt modelId="{8A4B42EC-2F13-4773-8C10-AC757E656654}" type="pres">
      <dgm:prSet presAssocID="{EB618F51-8D29-4583-8D45-6577127DD454}" presName="spaceA" presStyleCnt="0"/>
      <dgm:spPr/>
    </dgm:pt>
    <dgm:pt modelId="{905CE3AD-09DD-4085-9409-2BC750CA2E89}" type="pres">
      <dgm:prSet presAssocID="{406E5614-6DE6-4AFB-8B97-7D011A98CDEC}" presName="space" presStyleCnt="0"/>
      <dgm:spPr/>
    </dgm:pt>
    <dgm:pt modelId="{2ADA0757-1CC9-4DA9-A14D-4323F85444DB}" type="pres">
      <dgm:prSet presAssocID="{009C265B-6453-4C88-A38A-6E43B5C8C43F}" presName="compositeB" presStyleCnt="0"/>
      <dgm:spPr/>
    </dgm:pt>
    <dgm:pt modelId="{A74F435E-5F72-455A-92D2-57E03B43FF73}" type="pres">
      <dgm:prSet presAssocID="{009C265B-6453-4C88-A38A-6E43B5C8C43F}" presName="textB" presStyleLbl="revTx" presStyleIdx="1" presStyleCnt="4" custScaleX="148315">
        <dgm:presLayoutVars>
          <dgm:bulletEnabled val="1"/>
        </dgm:presLayoutVars>
      </dgm:prSet>
      <dgm:spPr/>
    </dgm:pt>
    <dgm:pt modelId="{25F68412-02FB-4131-8569-1A7E08EBD2F1}" type="pres">
      <dgm:prSet presAssocID="{009C265B-6453-4C88-A38A-6E43B5C8C43F}" presName="circleB" presStyleLbl="node1" presStyleIdx="1" presStyleCnt="4"/>
      <dgm:spPr>
        <a:xfrm>
          <a:off x="2169718" y="1955672"/>
          <a:ext cx="434594" cy="434594"/>
        </a:xfrm>
        <a:prstGeom prst="ellipse">
          <a:avLst/>
        </a:prstGeom>
        <a:solidFill>
          <a:srgbClr val="00B050"/>
        </a:solidFill>
        <a:ln w="28575" cap="flat" cmpd="sng" algn="ctr">
          <a:solidFill>
            <a:sysClr val="window" lastClr="FFFFFF">
              <a:hueOff val="0"/>
              <a:satOff val="0"/>
              <a:lumOff val="0"/>
              <a:alphaOff val="0"/>
            </a:sysClr>
          </a:solidFill>
          <a:prstDash val="solid"/>
          <a:miter lim="800000"/>
        </a:ln>
        <a:effectLst/>
      </dgm:spPr>
    </dgm:pt>
    <dgm:pt modelId="{F81B3847-F298-4C3C-A1E2-C97CB78B32A8}" type="pres">
      <dgm:prSet presAssocID="{009C265B-6453-4C88-A38A-6E43B5C8C43F}" presName="spaceB" presStyleCnt="0"/>
      <dgm:spPr/>
    </dgm:pt>
    <dgm:pt modelId="{5EE2F42D-9433-4EA1-B0A6-6A1F82F58B2B}" type="pres">
      <dgm:prSet presAssocID="{C3E4A09A-68A3-4563-A683-FBB21CF78D46}" presName="space" presStyleCnt="0"/>
      <dgm:spPr/>
    </dgm:pt>
    <dgm:pt modelId="{15C278EE-3328-4EDB-AF4C-9EE0A792BBBC}" type="pres">
      <dgm:prSet presAssocID="{D4BAAC88-B765-4EBC-AC05-30313B756B2E}" presName="compositeA" presStyleCnt="0"/>
      <dgm:spPr/>
    </dgm:pt>
    <dgm:pt modelId="{A1813622-8DC2-4E83-9353-00EB2439E9E7}" type="pres">
      <dgm:prSet presAssocID="{D4BAAC88-B765-4EBC-AC05-30313B756B2E}" presName="textA" presStyleLbl="revTx" presStyleIdx="2" presStyleCnt="4">
        <dgm:presLayoutVars>
          <dgm:bulletEnabled val="1"/>
        </dgm:presLayoutVars>
      </dgm:prSet>
      <dgm:spPr>
        <a:prstGeom prst="rect">
          <a:avLst/>
        </a:prstGeom>
      </dgm:spPr>
    </dgm:pt>
    <dgm:pt modelId="{AEF53546-7AFA-4655-9A38-ACF4B5B8288F}" type="pres">
      <dgm:prSet presAssocID="{D4BAAC88-B765-4EBC-AC05-30313B756B2E}" presName="circleA" presStyleLbl="node1" presStyleIdx="2" presStyleCnt="4"/>
      <dgm:spPr>
        <a:solidFill>
          <a:srgbClr val="00B050"/>
        </a:solidFill>
      </dgm:spPr>
    </dgm:pt>
    <dgm:pt modelId="{F0CB1610-6E3A-4D1F-9FD9-8FF9207CB1F8}" type="pres">
      <dgm:prSet presAssocID="{D4BAAC88-B765-4EBC-AC05-30313B756B2E}" presName="spaceA" presStyleCnt="0"/>
      <dgm:spPr/>
    </dgm:pt>
    <dgm:pt modelId="{7487E2EA-23CC-4EAF-8A68-8EE32CD37D8C}" type="pres">
      <dgm:prSet presAssocID="{0DD7BA71-172C-44F1-96B8-128BA2E94E34}" presName="space" presStyleCnt="0"/>
      <dgm:spPr/>
    </dgm:pt>
    <dgm:pt modelId="{0CA0620A-DAAC-4A82-9C8B-2BD16A3416D4}" type="pres">
      <dgm:prSet presAssocID="{73F02B2A-43C4-493A-BFB5-B3830681A6C7}" presName="compositeB" presStyleCnt="0"/>
      <dgm:spPr/>
    </dgm:pt>
    <dgm:pt modelId="{084CB9A2-5132-410D-A9FD-37D260C190CE}" type="pres">
      <dgm:prSet presAssocID="{73F02B2A-43C4-493A-BFB5-B3830681A6C7}" presName="textB" presStyleLbl="revTx" presStyleIdx="3" presStyleCnt="4" custScaleX="116143">
        <dgm:presLayoutVars>
          <dgm:bulletEnabled val="1"/>
        </dgm:presLayoutVars>
      </dgm:prSet>
      <dgm:spPr>
        <a:prstGeom prst="rect">
          <a:avLst/>
        </a:prstGeom>
      </dgm:spPr>
    </dgm:pt>
    <dgm:pt modelId="{80319ABD-64B5-43B6-B988-F374E11240C8}" type="pres">
      <dgm:prSet presAssocID="{73F02B2A-43C4-493A-BFB5-B3830681A6C7}" presName="circleB" presStyleLbl="node1" presStyleIdx="3" presStyleCnt="4" custLinFactNeighborX="0"/>
      <dgm:spPr>
        <a:solidFill>
          <a:srgbClr val="00B050"/>
        </a:solidFill>
      </dgm:spPr>
    </dgm:pt>
    <dgm:pt modelId="{DE92EA1C-45D3-4A89-B056-1ECF1F726BDD}" type="pres">
      <dgm:prSet presAssocID="{73F02B2A-43C4-493A-BFB5-B3830681A6C7}" presName="spaceB" presStyleCnt="0"/>
      <dgm:spPr/>
    </dgm:pt>
  </dgm:ptLst>
  <dgm:cxnLst>
    <dgm:cxn modelId="{6E3F1202-5A38-4ADD-B4CA-9FEDEE3716B1}" srcId="{28F66F8E-DA9B-4DDE-8764-A1E49061E5BC}" destId="{73F02B2A-43C4-493A-BFB5-B3830681A6C7}" srcOrd="3" destOrd="0" parTransId="{353ECE42-D0F1-43EB-8537-D04AC648F7AF}" sibTransId="{7971D60E-9F68-4F09-A204-30BDA8866DEE}"/>
    <dgm:cxn modelId="{05B4F402-FEAD-47CC-8197-53E486978BB8}" type="presOf" srcId="{73F02B2A-43C4-493A-BFB5-B3830681A6C7}" destId="{084CB9A2-5132-410D-A9FD-37D260C190CE}" srcOrd="0" destOrd="0" presId="urn:microsoft.com/office/officeart/2005/8/layout/hProcess11"/>
    <dgm:cxn modelId="{CE3EE46B-7D91-413A-AEC0-263F9080DEFD}" type="presOf" srcId="{28F66F8E-DA9B-4DDE-8764-A1E49061E5BC}" destId="{12A52861-BBD2-409B-960F-89D0E6FDC5C8}" srcOrd="0" destOrd="0" presId="urn:microsoft.com/office/officeart/2005/8/layout/hProcess11"/>
    <dgm:cxn modelId="{3668896E-F0B4-41D1-8556-FDF33A6A3E0C}" srcId="{28F66F8E-DA9B-4DDE-8764-A1E49061E5BC}" destId="{EB618F51-8D29-4583-8D45-6577127DD454}" srcOrd="0" destOrd="0" parTransId="{0A051B18-3ED5-459E-BFAA-B922814035A1}" sibTransId="{406E5614-6DE6-4AFB-8B97-7D011A98CDEC}"/>
    <dgm:cxn modelId="{A3D05D7B-2A8F-41CB-A055-0F0013F6D3F9}" type="presOf" srcId="{009C265B-6453-4C88-A38A-6E43B5C8C43F}" destId="{A74F435E-5F72-455A-92D2-57E03B43FF73}" srcOrd="0" destOrd="0" presId="urn:microsoft.com/office/officeart/2005/8/layout/hProcess11"/>
    <dgm:cxn modelId="{D9285CBA-0D2D-4FF9-9992-F2042FF926FC}" type="presOf" srcId="{D4BAAC88-B765-4EBC-AC05-30313B756B2E}" destId="{A1813622-8DC2-4E83-9353-00EB2439E9E7}" srcOrd="0" destOrd="0" presId="urn:microsoft.com/office/officeart/2005/8/layout/hProcess11"/>
    <dgm:cxn modelId="{D27E40C0-49C7-4549-9229-39B9DECD8541}" srcId="{28F66F8E-DA9B-4DDE-8764-A1E49061E5BC}" destId="{D4BAAC88-B765-4EBC-AC05-30313B756B2E}" srcOrd="2" destOrd="0" parTransId="{BF030CA5-2204-4EB4-98B4-01506A931067}" sibTransId="{0DD7BA71-172C-44F1-96B8-128BA2E94E34}"/>
    <dgm:cxn modelId="{07DC89D0-237C-46BE-906C-AD4183F60D13}" type="presOf" srcId="{EB618F51-8D29-4583-8D45-6577127DD454}" destId="{38ECFA27-F315-4ED2-9B93-F96B8798E918}" srcOrd="0" destOrd="0" presId="urn:microsoft.com/office/officeart/2005/8/layout/hProcess11"/>
    <dgm:cxn modelId="{4F85D9F1-035B-4DF7-BAAA-B60016EB9CE3}" srcId="{28F66F8E-DA9B-4DDE-8764-A1E49061E5BC}" destId="{009C265B-6453-4C88-A38A-6E43B5C8C43F}" srcOrd="1" destOrd="0" parTransId="{F6802FFF-A44A-4170-8DB8-D5CA8A525D95}" sibTransId="{C3E4A09A-68A3-4563-A683-FBB21CF78D46}"/>
    <dgm:cxn modelId="{049FC8D3-7C43-40C2-96B2-9DF8AB6A6112}" type="presParOf" srcId="{12A52861-BBD2-409B-960F-89D0E6FDC5C8}" destId="{E85B9173-EBF1-4260-BC79-7C268F6A37B7}" srcOrd="0" destOrd="0" presId="urn:microsoft.com/office/officeart/2005/8/layout/hProcess11"/>
    <dgm:cxn modelId="{F1993563-AFE3-4CDA-B19E-BC5CDC1FD7EE}" type="presParOf" srcId="{12A52861-BBD2-409B-960F-89D0E6FDC5C8}" destId="{875C8686-F9C0-485F-9964-A39FB7716AB0}" srcOrd="1" destOrd="0" presId="urn:microsoft.com/office/officeart/2005/8/layout/hProcess11"/>
    <dgm:cxn modelId="{DD888654-7067-4AFF-B484-CB0322E74506}" type="presParOf" srcId="{875C8686-F9C0-485F-9964-A39FB7716AB0}" destId="{00D3B245-EC39-4B64-9BC4-E4C7F9FA040E}" srcOrd="0" destOrd="0" presId="urn:microsoft.com/office/officeart/2005/8/layout/hProcess11"/>
    <dgm:cxn modelId="{2DDEB6A4-B415-48F7-AFDB-1F0B97E25C73}" type="presParOf" srcId="{00D3B245-EC39-4B64-9BC4-E4C7F9FA040E}" destId="{38ECFA27-F315-4ED2-9B93-F96B8798E918}" srcOrd="0" destOrd="0" presId="urn:microsoft.com/office/officeart/2005/8/layout/hProcess11"/>
    <dgm:cxn modelId="{A3F3FCCE-3E60-4006-AF07-F478E7C6493D}" type="presParOf" srcId="{00D3B245-EC39-4B64-9BC4-E4C7F9FA040E}" destId="{F18993AB-9F6E-448C-97D9-1FB48D5BC6E3}" srcOrd="1" destOrd="0" presId="urn:microsoft.com/office/officeart/2005/8/layout/hProcess11"/>
    <dgm:cxn modelId="{A7221BF5-3A52-4D31-B5D9-595D8BF03A05}" type="presParOf" srcId="{00D3B245-EC39-4B64-9BC4-E4C7F9FA040E}" destId="{8A4B42EC-2F13-4773-8C10-AC757E656654}" srcOrd="2" destOrd="0" presId="urn:microsoft.com/office/officeart/2005/8/layout/hProcess11"/>
    <dgm:cxn modelId="{1286A559-E182-4FBC-97A9-77D940DE8B4C}" type="presParOf" srcId="{875C8686-F9C0-485F-9964-A39FB7716AB0}" destId="{905CE3AD-09DD-4085-9409-2BC750CA2E89}" srcOrd="1" destOrd="0" presId="urn:microsoft.com/office/officeart/2005/8/layout/hProcess11"/>
    <dgm:cxn modelId="{078F9838-9DF3-47A3-9C86-828963B326BA}" type="presParOf" srcId="{875C8686-F9C0-485F-9964-A39FB7716AB0}" destId="{2ADA0757-1CC9-4DA9-A14D-4323F85444DB}" srcOrd="2" destOrd="0" presId="urn:microsoft.com/office/officeart/2005/8/layout/hProcess11"/>
    <dgm:cxn modelId="{FED1E25D-CA0E-4F4E-B441-36056401FEE0}" type="presParOf" srcId="{2ADA0757-1CC9-4DA9-A14D-4323F85444DB}" destId="{A74F435E-5F72-455A-92D2-57E03B43FF73}" srcOrd="0" destOrd="0" presId="urn:microsoft.com/office/officeart/2005/8/layout/hProcess11"/>
    <dgm:cxn modelId="{0EE38B84-F123-44A2-858E-17A8F1B92DCD}" type="presParOf" srcId="{2ADA0757-1CC9-4DA9-A14D-4323F85444DB}" destId="{25F68412-02FB-4131-8569-1A7E08EBD2F1}" srcOrd="1" destOrd="0" presId="urn:microsoft.com/office/officeart/2005/8/layout/hProcess11"/>
    <dgm:cxn modelId="{74F84A03-804A-409A-A80F-B157EABDDD72}" type="presParOf" srcId="{2ADA0757-1CC9-4DA9-A14D-4323F85444DB}" destId="{F81B3847-F298-4C3C-A1E2-C97CB78B32A8}" srcOrd="2" destOrd="0" presId="urn:microsoft.com/office/officeart/2005/8/layout/hProcess11"/>
    <dgm:cxn modelId="{5EA7483B-3F4C-4E5C-AD20-19E0284BD05E}" type="presParOf" srcId="{875C8686-F9C0-485F-9964-A39FB7716AB0}" destId="{5EE2F42D-9433-4EA1-B0A6-6A1F82F58B2B}" srcOrd="3" destOrd="0" presId="urn:microsoft.com/office/officeart/2005/8/layout/hProcess11"/>
    <dgm:cxn modelId="{B35533EA-CB39-4262-A96D-6762EBDC34E6}" type="presParOf" srcId="{875C8686-F9C0-485F-9964-A39FB7716AB0}" destId="{15C278EE-3328-4EDB-AF4C-9EE0A792BBBC}" srcOrd="4" destOrd="0" presId="urn:microsoft.com/office/officeart/2005/8/layout/hProcess11"/>
    <dgm:cxn modelId="{FAB2E52A-A874-4FFE-AFF2-7D05A2E7454A}" type="presParOf" srcId="{15C278EE-3328-4EDB-AF4C-9EE0A792BBBC}" destId="{A1813622-8DC2-4E83-9353-00EB2439E9E7}" srcOrd="0" destOrd="0" presId="urn:microsoft.com/office/officeart/2005/8/layout/hProcess11"/>
    <dgm:cxn modelId="{10F91CE3-C1EA-45BD-9E1E-B4A1018D5075}" type="presParOf" srcId="{15C278EE-3328-4EDB-AF4C-9EE0A792BBBC}" destId="{AEF53546-7AFA-4655-9A38-ACF4B5B8288F}" srcOrd="1" destOrd="0" presId="urn:microsoft.com/office/officeart/2005/8/layout/hProcess11"/>
    <dgm:cxn modelId="{47476803-141A-4F9D-8E50-8E9393988FB1}" type="presParOf" srcId="{15C278EE-3328-4EDB-AF4C-9EE0A792BBBC}" destId="{F0CB1610-6E3A-4D1F-9FD9-8FF9207CB1F8}" srcOrd="2" destOrd="0" presId="urn:microsoft.com/office/officeart/2005/8/layout/hProcess11"/>
    <dgm:cxn modelId="{E3BAA9B3-69E1-4EC4-8F3F-EFF6B054DFC3}" type="presParOf" srcId="{875C8686-F9C0-485F-9964-A39FB7716AB0}" destId="{7487E2EA-23CC-4EAF-8A68-8EE32CD37D8C}" srcOrd="5" destOrd="0" presId="urn:microsoft.com/office/officeart/2005/8/layout/hProcess11"/>
    <dgm:cxn modelId="{EAD6D7E2-87B2-4B75-9D09-9248A02BDBF3}" type="presParOf" srcId="{875C8686-F9C0-485F-9964-A39FB7716AB0}" destId="{0CA0620A-DAAC-4A82-9C8B-2BD16A3416D4}" srcOrd="6" destOrd="0" presId="urn:microsoft.com/office/officeart/2005/8/layout/hProcess11"/>
    <dgm:cxn modelId="{60C74D06-654A-46D4-8040-AC6FB22AE680}" type="presParOf" srcId="{0CA0620A-DAAC-4A82-9C8B-2BD16A3416D4}" destId="{084CB9A2-5132-410D-A9FD-37D260C190CE}" srcOrd="0" destOrd="0" presId="urn:microsoft.com/office/officeart/2005/8/layout/hProcess11"/>
    <dgm:cxn modelId="{5A089948-547D-4873-851F-709B362A338E}" type="presParOf" srcId="{0CA0620A-DAAC-4A82-9C8B-2BD16A3416D4}" destId="{80319ABD-64B5-43B6-B988-F374E11240C8}" srcOrd="1" destOrd="0" presId="urn:microsoft.com/office/officeart/2005/8/layout/hProcess11"/>
    <dgm:cxn modelId="{F10ECA21-63F5-4B36-AFBC-AB79AAEFFB44}" type="presParOf" srcId="{0CA0620A-DAAC-4A82-9C8B-2BD16A3416D4}" destId="{DE92EA1C-45D3-4A89-B056-1ECF1F726BDD}"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F66F8E-DA9B-4DDE-8764-A1E49061E5BC}"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fr-FR"/>
        </a:p>
      </dgm:t>
    </dgm:pt>
    <dgm:pt modelId="{009C265B-6453-4C88-A38A-6E43B5C8C43F}">
      <dgm:prSet phldrT="[Texte]" custT="1"/>
      <dgm:spPr>
        <a:xfrm>
          <a:off x="1618144" y="2607564"/>
          <a:ext cx="1537740" cy="1738376"/>
        </a:xfrm>
        <a:prstGeom prst="rect">
          <a:avLst/>
        </a:prstGeom>
        <a:noFill/>
        <a:ln>
          <a:noFill/>
        </a:ln>
        <a:effectLst/>
      </dgm:spPr>
      <dgm:t>
        <a:bodyPr/>
        <a:lstStyle/>
        <a:p>
          <a:r>
            <a:rPr lang="fr-FR" sz="1200" b="1"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Année 2023</a:t>
          </a:r>
        </a:p>
        <a:p>
          <a:r>
            <a:rPr lang="fr-FR" sz="1200" b="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Mise en place d’un comité mixte soin et recherche (experts) </a:t>
          </a:r>
        </a:p>
        <a:p>
          <a:r>
            <a:rPr lang="fr-FR" sz="1200" b="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Réunions des groupes de travail pour l’évaluation du PNMR3</a:t>
          </a:r>
        </a:p>
      </dgm:t>
    </dgm:pt>
    <dgm:pt modelId="{F6802FFF-A44A-4170-8DB8-D5CA8A525D95}" type="parTrans" cxnId="{4F85D9F1-035B-4DF7-BAAA-B60016EB9CE3}">
      <dgm:prSet/>
      <dgm:spPr/>
      <dgm:t>
        <a:bodyPr/>
        <a:lstStyle/>
        <a:p>
          <a:endParaRPr lang="fr-FR" sz="2800"/>
        </a:p>
      </dgm:t>
    </dgm:pt>
    <dgm:pt modelId="{C3E4A09A-68A3-4563-A683-FBB21CF78D46}" type="sibTrans" cxnId="{4F85D9F1-035B-4DF7-BAAA-B60016EB9CE3}">
      <dgm:prSet/>
      <dgm:spPr/>
      <dgm:t>
        <a:bodyPr/>
        <a:lstStyle/>
        <a:p>
          <a:endParaRPr lang="fr-FR" sz="2800"/>
        </a:p>
      </dgm:t>
    </dgm:pt>
    <dgm:pt modelId="{D4BAAC88-B765-4EBC-AC05-30313B756B2E}">
      <dgm:prSet phldrT="[Texte]" custT="1"/>
      <dgm:spPr>
        <a:xfrm>
          <a:off x="4847400" y="2607564"/>
          <a:ext cx="1537740" cy="1738376"/>
        </a:xfrm>
        <a:noFill/>
        <a:ln>
          <a:noFill/>
        </a:ln>
        <a:effectLst/>
      </dgm:spPr>
      <dgm:t>
        <a:bodyPr/>
        <a:lstStyle/>
        <a:p>
          <a:r>
            <a:rPr lang="fr-FR" sz="1200" b="1"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Dernier semestre 2023</a:t>
          </a:r>
        </a:p>
        <a:p>
          <a:r>
            <a:rPr lang="fr-FR" sz="1200" b="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Remise du rapport conjoint d’évaluation du PNMR3 par le HCSP et le HCERES</a:t>
          </a:r>
        </a:p>
      </dgm:t>
    </dgm:pt>
    <dgm:pt modelId="{BF030CA5-2204-4EB4-98B4-01506A931067}" type="parTrans" cxnId="{D27E40C0-49C7-4549-9229-39B9DECD8541}">
      <dgm:prSet/>
      <dgm:spPr/>
      <dgm:t>
        <a:bodyPr/>
        <a:lstStyle/>
        <a:p>
          <a:endParaRPr lang="fr-FR" sz="2800"/>
        </a:p>
      </dgm:t>
    </dgm:pt>
    <dgm:pt modelId="{0DD7BA71-172C-44F1-96B8-128BA2E94E34}" type="sibTrans" cxnId="{D27E40C0-49C7-4549-9229-39B9DECD8541}">
      <dgm:prSet/>
      <dgm:spPr/>
      <dgm:t>
        <a:bodyPr/>
        <a:lstStyle/>
        <a:p>
          <a:endParaRPr lang="fr-FR" sz="2800"/>
        </a:p>
      </dgm:t>
    </dgm:pt>
    <dgm:pt modelId="{73F02B2A-43C4-493A-BFB5-B3830681A6C7}">
      <dgm:prSet custT="1"/>
      <dgm:spPr>
        <a:xfrm>
          <a:off x="6462028" y="0"/>
          <a:ext cx="1537740" cy="1738376"/>
        </a:xfrm>
        <a:noFill/>
        <a:ln>
          <a:noFill/>
        </a:ln>
        <a:effectLst/>
      </dgm:spPr>
      <dgm:t>
        <a:bodyPr/>
        <a:lstStyle/>
        <a:p>
          <a:r>
            <a:rPr lang="fr-FR" sz="1200" b="1"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2024</a:t>
          </a:r>
        </a:p>
        <a:p>
          <a:r>
            <a:rPr lang="fr-FR" sz="1200" b="0" i="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a:t>
          </a:r>
          <a:r>
            <a:rPr lang="fr-FR" sz="1200" b="0" i="1"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Lancement du PNMR4</a:t>
          </a:r>
        </a:p>
      </dgm:t>
    </dgm:pt>
    <dgm:pt modelId="{353ECE42-D0F1-43EB-8537-D04AC648F7AF}" type="parTrans" cxnId="{6E3F1202-5A38-4ADD-B4CA-9FEDEE3716B1}">
      <dgm:prSet/>
      <dgm:spPr/>
      <dgm:t>
        <a:bodyPr/>
        <a:lstStyle/>
        <a:p>
          <a:endParaRPr lang="fr-FR" sz="2800"/>
        </a:p>
      </dgm:t>
    </dgm:pt>
    <dgm:pt modelId="{7971D60E-9F68-4F09-A204-30BDA8866DEE}" type="sibTrans" cxnId="{6E3F1202-5A38-4ADD-B4CA-9FEDEE3716B1}">
      <dgm:prSet/>
      <dgm:spPr/>
      <dgm:t>
        <a:bodyPr/>
        <a:lstStyle/>
        <a:p>
          <a:endParaRPr lang="fr-FR" sz="2800"/>
        </a:p>
      </dgm:t>
    </dgm:pt>
    <dgm:pt modelId="{EB618F51-8D29-4583-8D45-6577127DD454}">
      <dgm:prSet custT="1"/>
      <dgm:spPr>
        <a:xfrm>
          <a:off x="3517" y="0"/>
          <a:ext cx="1537740" cy="1738376"/>
        </a:xfrm>
        <a:prstGeom prst="rect">
          <a:avLst/>
        </a:prstGeom>
        <a:noFill/>
        <a:ln>
          <a:noFill/>
        </a:ln>
        <a:effectLst/>
      </dgm:spPr>
      <dgm:t>
        <a:bodyPr/>
        <a:lstStyle/>
        <a:p>
          <a:r>
            <a:rPr lang="fr-FR" sz="1200" b="1"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Octobre 2022</a:t>
          </a:r>
        </a:p>
        <a:p>
          <a:r>
            <a:rPr lang="fr-FR" sz="1200" b="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Saisine du HCSP et du HCERES pour évaluation du PNMR3</a:t>
          </a:r>
          <a:endParaRPr lang="fr-FR" sz="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0A051B18-3ED5-459E-BFAA-B922814035A1}" type="parTrans" cxnId="{3668896E-F0B4-41D1-8556-FDF33A6A3E0C}">
      <dgm:prSet/>
      <dgm:spPr/>
      <dgm:t>
        <a:bodyPr/>
        <a:lstStyle/>
        <a:p>
          <a:endParaRPr lang="fr-FR" sz="2400"/>
        </a:p>
      </dgm:t>
    </dgm:pt>
    <dgm:pt modelId="{406E5614-6DE6-4AFB-8B97-7D011A98CDEC}" type="sibTrans" cxnId="{3668896E-F0B4-41D1-8556-FDF33A6A3E0C}">
      <dgm:prSet/>
      <dgm:spPr/>
      <dgm:t>
        <a:bodyPr/>
        <a:lstStyle/>
        <a:p>
          <a:endParaRPr lang="fr-FR" sz="2400"/>
        </a:p>
      </dgm:t>
    </dgm:pt>
    <dgm:pt modelId="{12A52861-BBD2-409B-960F-89D0E6FDC5C8}" type="pres">
      <dgm:prSet presAssocID="{28F66F8E-DA9B-4DDE-8764-A1E49061E5BC}" presName="Name0" presStyleCnt="0">
        <dgm:presLayoutVars>
          <dgm:dir/>
          <dgm:resizeHandles val="exact"/>
        </dgm:presLayoutVars>
      </dgm:prSet>
      <dgm:spPr/>
    </dgm:pt>
    <dgm:pt modelId="{E85B9173-EBF1-4260-BC79-7C268F6A37B7}" type="pres">
      <dgm:prSet presAssocID="{28F66F8E-DA9B-4DDE-8764-A1E49061E5BC}" presName="arrow" presStyleLbl="bgShp" presStyleIdx="0" presStyleCnt="1"/>
      <dgm:spPr>
        <a:xfrm>
          <a:off x="0" y="1303782"/>
          <a:ext cx="8892540" cy="1738376"/>
        </a:xfrm>
        <a:prstGeom prst="notchedRightArrow">
          <a:avLst/>
        </a:prstGeom>
        <a:solidFill>
          <a:srgbClr val="5B9BD5">
            <a:tint val="40000"/>
            <a:hueOff val="0"/>
            <a:satOff val="0"/>
            <a:lumOff val="0"/>
            <a:alphaOff val="0"/>
          </a:srgbClr>
        </a:solidFill>
        <a:ln>
          <a:noFill/>
        </a:ln>
        <a:effectLst/>
      </dgm:spPr>
    </dgm:pt>
    <dgm:pt modelId="{875C8686-F9C0-485F-9964-A39FB7716AB0}" type="pres">
      <dgm:prSet presAssocID="{28F66F8E-DA9B-4DDE-8764-A1E49061E5BC}" presName="points" presStyleCnt="0"/>
      <dgm:spPr/>
    </dgm:pt>
    <dgm:pt modelId="{00D3B245-EC39-4B64-9BC4-E4C7F9FA040E}" type="pres">
      <dgm:prSet presAssocID="{EB618F51-8D29-4583-8D45-6577127DD454}" presName="compositeA" presStyleCnt="0"/>
      <dgm:spPr/>
    </dgm:pt>
    <dgm:pt modelId="{38ECFA27-F315-4ED2-9B93-F96B8798E918}" type="pres">
      <dgm:prSet presAssocID="{EB618F51-8D29-4583-8D45-6577127DD454}" presName="textA" presStyleLbl="revTx" presStyleIdx="0" presStyleCnt="4">
        <dgm:presLayoutVars>
          <dgm:bulletEnabled val="1"/>
        </dgm:presLayoutVars>
      </dgm:prSet>
      <dgm:spPr/>
    </dgm:pt>
    <dgm:pt modelId="{F18993AB-9F6E-448C-97D9-1FB48D5BC6E3}" type="pres">
      <dgm:prSet presAssocID="{EB618F51-8D29-4583-8D45-6577127DD454}" presName="circleA" presStyleLbl="node1" presStyleIdx="0" presStyleCnt="4"/>
      <dgm:spPr>
        <a:xfrm>
          <a:off x="555090" y="1955672"/>
          <a:ext cx="434594" cy="434594"/>
        </a:xfrm>
        <a:prstGeom prst="ellipse">
          <a:avLst/>
        </a:prstGeom>
        <a:solidFill>
          <a:srgbClr val="00B050"/>
        </a:solidFill>
        <a:ln w="28575" cap="flat" cmpd="sng" algn="ctr">
          <a:solidFill>
            <a:sysClr val="window" lastClr="FFFFFF">
              <a:hueOff val="0"/>
              <a:satOff val="0"/>
              <a:lumOff val="0"/>
              <a:alphaOff val="0"/>
            </a:sysClr>
          </a:solidFill>
          <a:prstDash val="solid"/>
          <a:miter lim="800000"/>
        </a:ln>
        <a:effectLst/>
      </dgm:spPr>
    </dgm:pt>
    <dgm:pt modelId="{8A4B42EC-2F13-4773-8C10-AC757E656654}" type="pres">
      <dgm:prSet presAssocID="{EB618F51-8D29-4583-8D45-6577127DD454}" presName="spaceA" presStyleCnt="0"/>
      <dgm:spPr/>
    </dgm:pt>
    <dgm:pt modelId="{905CE3AD-09DD-4085-9409-2BC750CA2E89}" type="pres">
      <dgm:prSet presAssocID="{406E5614-6DE6-4AFB-8B97-7D011A98CDEC}" presName="space" presStyleCnt="0"/>
      <dgm:spPr/>
    </dgm:pt>
    <dgm:pt modelId="{2ADA0757-1CC9-4DA9-A14D-4323F85444DB}" type="pres">
      <dgm:prSet presAssocID="{009C265B-6453-4C88-A38A-6E43B5C8C43F}" presName="compositeB" presStyleCnt="0"/>
      <dgm:spPr/>
    </dgm:pt>
    <dgm:pt modelId="{A74F435E-5F72-455A-92D2-57E03B43FF73}" type="pres">
      <dgm:prSet presAssocID="{009C265B-6453-4C88-A38A-6E43B5C8C43F}" presName="textB" presStyleLbl="revTx" presStyleIdx="1" presStyleCnt="4" custLinFactNeighborX="-239" custLinFactNeighborY="-2562">
        <dgm:presLayoutVars>
          <dgm:bulletEnabled val="1"/>
        </dgm:presLayoutVars>
      </dgm:prSet>
      <dgm:spPr/>
    </dgm:pt>
    <dgm:pt modelId="{25F68412-02FB-4131-8569-1A7E08EBD2F1}" type="pres">
      <dgm:prSet presAssocID="{009C265B-6453-4C88-A38A-6E43B5C8C43F}" presName="circleB" presStyleLbl="node1" presStyleIdx="1" presStyleCnt="4"/>
      <dgm:spPr>
        <a:xfrm>
          <a:off x="2169718" y="1955672"/>
          <a:ext cx="434594" cy="434594"/>
        </a:xfrm>
        <a:prstGeom prst="ellipse">
          <a:avLst/>
        </a:prstGeom>
        <a:solidFill>
          <a:srgbClr val="00B050"/>
        </a:solidFill>
        <a:ln w="28575" cap="flat" cmpd="sng" algn="ctr">
          <a:solidFill>
            <a:sysClr val="window" lastClr="FFFFFF">
              <a:hueOff val="0"/>
              <a:satOff val="0"/>
              <a:lumOff val="0"/>
              <a:alphaOff val="0"/>
            </a:sysClr>
          </a:solidFill>
          <a:prstDash val="solid"/>
          <a:miter lim="800000"/>
        </a:ln>
        <a:effectLst/>
      </dgm:spPr>
    </dgm:pt>
    <dgm:pt modelId="{F81B3847-F298-4C3C-A1E2-C97CB78B32A8}" type="pres">
      <dgm:prSet presAssocID="{009C265B-6453-4C88-A38A-6E43B5C8C43F}" presName="spaceB" presStyleCnt="0"/>
      <dgm:spPr/>
    </dgm:pt>
    <dgm:pt modelId="{5EE2F42D-9433-4EA1-B0A6-6A1F82F58B2B}" type="pres">
      <dgm:prSet presAssocID="{C3E4A09A-68A3-4563-A683-FBB21CF78D46}" presName="space" presStyleCnt="0"/>
      <dgm:spPr/>
    </dgm:pt>
    <dgm:pt modelId="{15C278EE-3328-4EDB-AF4C-9EE0A792BBBC}" type="pres">
      <dgm:prSet presAssocID="{D4BAAC88-B765-4EBC-AC05-30313B756B2E}" presName="compositeA" presStyleCnt="0"/>
      <dgm:spPr/>
    </dgm:pt>
    <dgm:pt modelId="{A1813622-8DC2-4E83-9353-00EB2439E9E7}" type="pres">
      <dgm:prSet presAssocID="{D4BAAC88-B765-4EBC-AC05-30313B756B2E}" presName="textA" presStyleLbl="revTx" presStyleIdx="2" presStyleCnt="4">
        <dgm:presLayoutVars>
          <dgm:bulletEnabled val="1"/>
        </dgm:presLayoutVars>
      </dgm:prSet>
      <dgm:spPr>
        <a:prstGeom prst="rect">
          <a:avLst/>
        </a:prstGeom>
      </dgm:spPr>
    </dgm:pt>
    <dgm:pt modelId="{AEF53546-7AFA-4655-9A38-ACF4B5B8288F}" type="pres">
      <dgm:prSet presAssocID="{D4BAAC88-B765-4EBC-AC05-30313B756B2E}" presName="circleA" presStyleLbl="node1" presStyleIdx="2" presStyleCnt="4"/>
      <dgm:spPr>
        <a:solidFill>
          <a:srgbClr val="00B050"/>
        </a:solidFill>
      </dgm:spPr>
    </dgm:pt>
    <dgm:pt modelId="{F0CB1610-6E3A-4D1F-9FD9-8FF9207CB1F8}" type="pres">
      <dgm:prSet presAssocID="{D4BAAC88-B765-4EBC-AC05-30313B756B2E}" presName="spaceA" presStyleCnt="0"/>
      <dgm:spPr/>
    </dgm:pt>
    <dgm:pt modelId="{7487E2EA-23CC-4EAF-8A68-8EE32CD37D8C}" type="pres">
      <dgm:prSet presAssocID="{0DD7BA71-172C-44F1-96B8-128BA2E94E34}" presName="space" presStyleCnt="0"/>
      <dgm:spPr/>
    </dgm:pt>
    <dgm:pt modelId="{0CA0620A-DAAC-4A82-9C8B-2BD16A3416D4}" type="pres">
      <dgm:prSet presAssocID="{73F02B2A-43C4-493A-BFB5-B3830681A6C7}" presName="compositeB" presStyleCnt="0"/>
      <dgm:spPr/>
    </dgm:pt>
    <dgm:pt modelId="{084CB9A2-5132-410D-A9FD-37D260C190CE}" type="pres">
      <dgm:prSet presAssocID="{73F02B2A-43C4-493A-BFB5-B3830681A6C7}" presName="textB" presStyleLbl="revTx" presStyleIdx="3" presStyleCnt="4">
        <dgm:presLayoutVars>
          <dgm:bulletEnabled val="1"/>
        </dgm:presLayoutVars>
      </dgm:prSet>
      <dgm:spPr>
        <a:prstGeom prst="rect">
          <a:avLst/>
        </a:prstGeom>
      </dgm:spPr>
    </dgm:pt>
    <dgm:pt modelId="{80319ABD-64B5-43B6-B988-F374E11240C8}" type="pres">
      <dgm:prSet presAssocID="{73F02B2A-43C4-493A-BFB5-B3830681A6C7}" presName="circleB" presStyleLbl="node1" presStyleIdx="3" presStyleCnt="4"/>
      <dgm:spPr>
        <a:solidFill>
          <a:srgbClr val="00B050"/>
        </a:solidFill>
      </dgm:spPr>
    </dgm:pt>
    <dgm:pt modelId="{DE92EA1C-45D3-4A89-B056-1ECF1F726BDD}" type="pres">
      <dgm:prSet presAssocID="{73F02B2A-43C4-493A-BFB5-B3830681A6C7}" presName="spaceB" presStyleCnt="0"/>
      <dgm:spPr/>
    </dgm:pt>
  </dgm:ptLst>
  <dgm:cxnLst>
    <dgm:cxn modelId="{6E3F1202-5A38-4ADD-B4CA-9FEDEE3716B1}" srcId="{28F66F8E-DA9B-4DDE-8764-A1E49061E5BC}" destId="{73F02B2A-43C4-493A-BFB5-B3830681A6C7}" srcOrd="3" destOrd="0" parTransId="{353ECE42-D0F1-43EB-8537-D04AC648F7AF}" sibTransId="{7971D60E-9F68-4F09-A204-30BDA8866DEE}"/>
    <dgm:cxn modelId="{05B4F402-FEAD-47CC-8197-53E486978BB8}" type="presOf" srcId="{73F02B2A-43C4-493A-BFB5-B3830681A6C7}" destId="{084CB9A2-5132-410D-A9FD-37D260C190CE}" srcOrd="0" destOrd="0" presId="urn:microsoft.com/office/officeart/2005/8/layout/hProcess11"/>
    <dgm:cxn modelId="{CE3EE46B-7D91-413A-AEC0-263F9080DEFD}" type="presOf" srcId="{28F66F8E-DA9B-4DDE-8764-A1E49061E5BC}" destId="{12A52861-BBD2-409B-960F-89D0E6FDC5C8}" srcOrd="0" destOrd="0" presId="urn:microsoft.com/office/officeart/2005/8/layout/hProcess11"/>
    <dgm:cxn modelId="{3668896E-F0B4-41D1-8556-FDF33A6A3E0C}" srcId="{28F66F8E-DA9B-4DDE-8764-A1E49061E5BC}" destId="{EB618F51-8D29-4583-8D45-6577127DD454}" srcOrd="0" destOrd="0" parTransId="{0A051B18-3ED5-459E-BFAA-B922814035A1}" sibTransId="{406E5614-6DE6-4AFB-8B97-7D011A98CDEC}"/>
    <dgm:cxn modelId="{A3D05D7B-2A8F-41CB-A055-0F0013F6D3F9}" type="presOf" srcId="{009C265B-6453-4C88-A38A-6E43B5C8C43F}" destId="{A74F435E-5F72-455A-92D2-57E03B43FF73}" srcOrd="0" destOrd="0" presId="urn:microsoft.com/office/officeart/2005/8/layout/hProcess11"/>
    <dgm:cxn modelId="{D9285CBA-0D2D-4FF9-9992-F2042FF926FC}" type="presOf" srcId="{D4BAAC88-B765-4EBC-AC05-30313B756B2E}" destId="{A1813622-8DC2-4E83-9353-00EB2439E9E7}" srcOrd="0" destOrd="0" presId="urn:microsoft.com/office/officeart/2005/8/layout/hProcess11"/>
    <dgm:cxn modelId="{D27E40C0-49C7-4549-9229-39B9DECD8541}" srcId="{28F66F8E-DA9B-4DDE-8764-A1E49061E5BC}" destId="{D4BAAC88-B765-4EBC-AC05-30313B756B2E}" srcOrd="2" destOrd="0" parTransId="{BF030CA5-2204-4EB4-98B4-01506A931067}" sibTransId="{0DD7BA71-172C-44F1-96B8-128BA2E94E34}"/>
    <dgm:cxn modelId="{07DC89D0-237C-46BE-906C-AD4183F60D13}" type="presOf" srcId="{EB618F51-8D29-4583-8D45-6577127DD454}" destId="{38ECFA27-F315-4ED2-9B93-F96B8798E918}" srcOrd="0" destOrd="0" presId="urn:microsoft.com/office/officeart/2005/8/layout/hProcess11"/>
    <dgm:cxn modelId="{4F85D9F1-035B-4DF7-BAAA-B60016EB9CE3}" srcId="{28F66F8E-DA9B-4DDE-8764-A1E49061E5BC}" destId="{009C265B-6453-4C88-A38A-6E43B5C8C43F}" srcOrd="1" destOrd="0" parTransId="{F6802FFF-A44A-4170-8DB8-D5CA8A525D95}" sibTransId="{C3E4A09A-68A3-4563-A683-FBB21CF78D46}"/>
    <dgm:cxn modelId="{049FC8D3-7C43-40C2-96B2-9DF8AB6A6112}" type="presParOf" srcId="{12A52861-BBD2-409B-960F-89D0E6FDC5C8}" destId="{E85B9173-EBF1-4260-BC79-7C268F6A37B7}" srcOrd="0" destOrd="0" presId="urn:microsoft.com/office/officeart/2005/8/layout/hProcess11"/>
    <dgm:cxn modelId="{F1993563-AFE3-4CDA-B19E-BC5CDC1FD7EE}" type="presParOf" srcId="{12A52861-BBD2-409B-960F-89D0E6FDC5C8}" destId="{875C8686-F9C0-485F-9964-A39FB7716AB0}" srcOrd="1" destOrd="0" presId="urn:microsoft.com/office/officeart/2005/8/layout/hProcess11"/>
    <dgm:cxn modelId="{DD888654-7067-4AFF-B484-CB0322E74506}" type="presParOf" srcId="{875C8686-F9C0-485F-9964-A39FB7716AB0}" destId="{00D3B245-EC39-4B64-9BC4-E4C7F9FA040E}" srcOrd="0" destOrd="0" presId="urn:microsoft.com/office/officeart/2005/8/layout/hProcess11"/>
    <dgm:cxn modelId="{2DDEB6A4-B415-48F7-AFDB-1F0B97E25C73}" type="presParOf" srcId="{00D3B245-EC39-4B64-9BC4-E4C7F9FA040E}" destId="{38ECFA27-F315-4ED2-9B93-F96B8798E918}" srcOrd="0" destOrd="0" presId="urn:microsoft.com/office/officeart/2005/8/layout/hProcess11"/>
    <dgm:cxn modelId="{A3F3FCCE-3E60-4006-AF07-F478E7C6493D}" type="presParOf" srcId="{00D3B245-EC39-4B64-9BC4-E4C7F9FA040E}" destId="{F18993AB-9F6E-448C-97D9-1FB48D5BC6E3}" srcOrd="1" destOrd="0" presId="urn:microsoft.com/office/officeart/2005/8/layout/hProcess11"/>
    <dgm:cxn modelId="{A7221BF5-3A52-4D31-B5D9-595D8BF03A05}" type="presParOf" srcId="{00D3B245-EC39-4B64-9BC4-E4C7F9FA040E}" destId="{8A4B42EC-2F13-4773-8C10-AC757E656654}" srcOrd="2" destOrd="0" presId="urn:microsoft.com/office/officeart/2005/8/layout/hProcess11"/>
    <dgm:cxn modelId="{1286A559-E182-4FBC-97A9-77D940DE8B4C}" type="presParOf" srcId="{875C8686-F9C0-485F-9964-A39FB7716AB0}" destId="{905CE3AD-09DD-4085-9409-2BC750CA2E89}" srcOrd="1" destOrd="0" presId="urn:microsoft.com/office/officeart/2005/8/layout/hProcess11"/>
    <dgm:cxn modelId="{078F9838-9DF3-47A3-9C86-828963B326BA}" type="presParOf" srcId="{875C8686-F9C0-485F-9964-A39FB7716AB0}" destId="{2ADA0757-1CC9-4DA9-A14D-4323F85444DB}" srcOrd="2" destOrd="0" presId="urn:microsoft.com/office/officeart/2005/8/layout/hProcess11"/>
    <dgm:cxn modelId="{FED1E25D-CA0E-4F4E-B441-36056401FEE0}" type="presParOf" srcId="{2ADA0757-1CC9-4DA9-A14D-4323F85444DB}" destId="{A74F435E-5F72-455A-92D2-57E03B43FF73}" srcOrd="0" destOrd="0" presId="urn:microsoft.com/office/officeart/2005/8/layout/hProcess11"/>
    <dgm:cxn modelId="{0EE38B84-F123-44A2-858E-17A8F1B92DCD}" type="presParOf" srcId="{2ADA0757-1CC9-4DA9-A14D-4323F85444DB}" destId="{25F68412-02FB-4131-8569-1A7E08EBD2F1}" srcOrd="1" destOrd="0" presId="urn:microsoft.com/office/officeart/2005/8/layout/hProcess11"/>
    <dgm:cxn modelId="{74F84A03-804A-409A-A80F-B157EABDDD72}" type="presParOf" srcId="{2ADA0757-1CC9-4DA9-A14D-4323F85444DB}" destId="{F81B3847-F298-4C3C-A1E2-C97CB78B32A8}" srcOrd="2" destOrd="0" presId="urn:microsoft.com/office/officeart/2005/8/layout/hProcess11"/>
    <dgm:cxn modelId="{5EA7483B-3F4C-4E5C-AD20-19E0284BD05E}" type="presParOf" srcId="{875C8686-F9C0-485F-9964-A39FB7716AB0}" destId="{5EE2F42D-9433-4EA1-B0A6-6A1F82F58B2B}" srcOrd="3" destOrd="0" presId="urn:microsoft.com/office/officeart/2005/8/layout/hProcess11"/>
    <dgm:cxn modelId="{B35533EA-CB39-4262-A96D-6762EBDC34E6}" type="presParOf" srcId="{875C8686-F9C0-485F-9964-A39FB7716AB0}" destId="{15C278EE-3328-4EDB-AF4C-9EE0A792BBBC}" srcOrd="4" destOrd="0" presId="urn:microsoft.com/office/officeart/2005/8/layout/hProcess11"/>
    <dgm:cxn modelId="{FAB2E52A-A874-4FFE-AFF2-7D05A2E7454A}" type="presParOf" srcId="{15C278EE-3328-4EDB-AF4C-9EE0A792BBBC}" destId="{A1813622-8DC2-4E83-9353-00EB2439E9E7}" srcOrd="0" destOrd="0" presId="urn:microsoft.com/office/officeart/2005/8/layout/hProcess11"/>
    <dgm:cxn modelId="{10F91CE3-C1EA-45BD-9E1E-B4A1018D5075}" type="presParOf" srcId="{15C278EE-3328-4EDB-AF4C-9EE0A792BBBC}" destId="{AEF53546-7AFA-4655-9A38-ACF4B5B8288F}" srcOrd="1" destOrd="0" presId="urn:microsoft.com/office/officeart/2005/8/layout/hProcess11"/>
    <dgm:cxn modelId="{47476803-141A-4F9D-8E50-8E9393988FB1}" type="presParOf" srcId="{15C278EE-3328-4EDB-AF4C-9EE0A792BBBC}" destId="{F0CB1610-6E3A-4D1F-9FD9-8FF9207CB1F8}" srcOrd="2" destOrd="0" presId="urn:microsoft.com/office/officeart/2005/8/layout/hProcess11"/>
    <dgm:cxn modelId="{E3BAA9B3-69E1-4EC4-8F3F-EFF6B054DFC3}" type="presParOf" srcId="{875C8686-F9C0-485F-9964-A39FB7716AB0}" destId="{7487E2EA-23CC-4EAF-8A68-8EE32CD37D8C}" srcOrd="5" destOrd="0" presId="urn:microsoft.com/office/officeart/2005/8/layout/hProcess11"/>
    <dgm:cxn modelId="{EAD6D7E2-87B2-4B75-9D09-9248A02BDBF3}" type="presParOf" srcId="{875C8686-F9C0-485F-9964-A39FB7716AB0}" destId="{0CA0620A-DAAC-4A82-9C8B-2BD16A3416D4}" srcOrd="6" destOrd="0" presId="urn:microsoft.com/office/officeart/2005/8/layout/hProcess11"/>
    <dgm:cxn modelId="{60C74D06-654A-46D4-8040-AC6FB22AE680}" type="presParOf" srcId="{0CA0620A-DAAC-4A82-9C8B-2BD16A3416D4}" destId="{084CB9A2-5132-410D-A9FD-37D260C190CE}" srcOrd="0" destOrd="0" presId="urn:microsoft.com/office/officeart/2005/8/layout/hProcess11"/>
    <dgm:cxn modelId="{5A089948-547D-4873-851F-709B362A338E}" type="presParOf" srcId="{0CA0620A-DAAC-4A82-9C8B-2BD16A3416D4}" destId="{80319ABD-64B5-43B6-B988-F374E11240C8}" srcOrd="1" destOrd="0" presId="urn:microsoft.com/office/officeart/2005/8/layout/hProcess11"/>
    <dgm:cxn modelId="{F10ECA21-63F5-4B36-AFBC-AB79AAEFFB44}" type="presParOf" srcId="{0CA0620A-DAAC-4A82-9C8B-2BD16A3416D4}" destId="{DE92EA1C-45D3-4A89-B056-1ECF1F726BDD}"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5B9173-EBF1-4260-BC79-7C268F6A37B7}">
      <dsp:nvSpPr>
        <dsp:cNvPr id="0" name=""/>
        <dsp:cNvSpPr/>
      </dsp:nvSpPr>
      <dsp:spPr>
        <a:xfrm>
          <a:off x="0" y="1480565"/>
          <a:ext cx="10049861" cy="1974088"/>
        </a:xfrm>
        <a:prstGeom prst="notchedRightArrow">
          <a:avLst/>
        </a:prstGeom>
        <a:solidFill>
          <a:srgbClr val="5B9BD5">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38ECFA27-F315-4ED2-9B93-F96B8798E918}">
      <dsp:nvSpPr>
        <dsp:cNvPr id="0" name=""/>
        <dsp:cNvSpPr/>
      </dsp:nvSpPr>
      <dsp:spPr>
        <a:xfrm>
          <a:off x="2239" y="0"/>
          <a:ext cx="1695323" cy="1974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66725">
            <a:lnSpc>
              <a:spcPct val="90000"/>
            </a:lnSpc>
            <a:spcBef>
              <a:spcPct val="0"/>
            </a:spcBef>
            <a:spcAft>
              <a:spcPct val="35000"/>
            </a:spcAft>
            <a:buNone/>
          </a:pPr>
          <a:r>
            <a:rPr lang="fr-FR" sz="1050" b="1"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Mars 2023</a:t>
          </a:r>
        </a:p>
        <a:p>
          <a:pPr marL="0" lvl="0" indent="0" algn="ctr" defTabSz="466725">
            <a:lnSpc>
              <a:spcPct val="90000"/>
            </a:lnSpc>
            <a:spcBef>
              <a:spcPct val="0"/>
            </a:spcBef>
            <a:spcAft>
              <a:spcPct val="35000"/>
            </a:spcAft>
            <a:buNone/>
          </a:pPr>
          <a:r>
            <a:rPr lang="fr-FR" sz="1050" b="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Financement des CRMR et CRC labellisés en 2017 en C1 2023</a:t>
          </a:r>
        </a:p>
        <a:p>
          <a:pPr marL="0" lvl="0" indent="0" algn="ctr" defTabSz="466725">
            <a:lnSpc>
              <a:spcPct val="90000"/>
            </a:lnSpc>
            <a:spcBef>
              <a:spcPct val="0"/>
            </a:spcBef>
            <a:spcAft>
              <a:spcPct val="35000"/>
            </a:spcAft>
            <a:buNone/>
          </a:pPr>
          <a:r>
            <a:rPr lang="fr-FR" sz="105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Décision finale du jury de labellisation sur les candidatures retenues fin mars 2023</a:t>
          </a:r>
        </a:p>
      </dsp:txBody>
      <dsp:txXfrm>
        <a:off x="2239" y="0"/>
        <a:ext cx="1695323" cy="1974088"/>
      </dsp:txXfrm>
    </dsp:sp>
    <dsp:sp modelId="{F18993AB-9F6E-448C-97D9-1FB48D5BC6E3}">
      <dsp:nvSpPr>
        <dsp:cNvPr id="0" name=""/>
        <dsp:cNvSpPr/>
      </dsp:nvSpPr>
      <dsp:spPr>
        <a:xfrm>
          <a:off x="603140" y="2220849"/>
          <a:ext cx="493522" cy="493522"/>
        </a:xfrm>
        <a:prstGeom prst="ellipse">
          <a:avLst/>
        </a:prstGeom>
        <a:solidFill>
          <a:srgbClr val="00B050"/>
        </a:solidFill>
        <a:ln w="28575"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4F435E-5F72-455A-92D2-57E03B43FF73}">
      <dsp:nvSpPr>
        <dsp:cNvPr id="0" name=""/>
        <dsp:cNvSpPr/>
      </dsp:nvSpPr>
      <dsp:spPr>
        <a:xfrm>
          <a:off x="1773525" y="2961131"/>
          <a:ext cx="2253285" cy="1974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66725">
            <a:lnSpc>
              <a:spcPct val="90000"/>
            </a:lnSpc>
            <a:spcBef>
              <a:spcPct val="0"/>
            </a:spcBef>
            <a:spcAft>
              <a:spcPct val="35000"/>
            </a:spcAft>
            <a:buNone/>
          </a:pPr>
          <a:r>
            <a:rPr lang="fr-FR" sz="1050" b="1"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été 2023</a:t>
          </a:r>
        </a:p>
        <a:p>
          <a:pPr marL="0" lvl="0" indent="0" algn="ctr" defTabSz="466725">
            <a:lnSpc>
              <a:spcPct val="90000"/>
            </a:lnSpc>
            <a:spcBef>
              <a:spcPct val="0"/>
            </a:spcBef>
            <a:spcAft>
              <a:spcPct val="35000"/>
            </a:spcAft>
            <a:buNone/>
          </a:pPr>
          <a:r>
            <a:rPr lang="fr-FR" sz="1050" b="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Validation des candidatures de CRMR par la DGOS, la DGS et la DGRI</a:t>
          </a:r>
        </a:p>
        <a:p>
          <a:pPr marL="0" lvl="0" indent="0" algn="ctr" defTabSz="466725">
            <a:lnSpc>
              <a:spcPct val="90000"/>
            </a:lnSpc>
            <a:spcBef>
              <a:spcPct val="0"/>
            </a:spcBef>
            <a:spcAft>
              <a:spcPct val="35000"/>
            </a:spcAft>
            <a:buNone/>
          </a:pPr>
          <a:r>
            <a:rPr lang="fr-FR" sz="1050" b="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Préparation et publication de l'arrêté de labellisation signé des ministres chargés de la santé, de l'enseignement supérieur et de la recherche</a:t>
          </a:r>
        </a:p>
      </dsp:txBody>
      <dsp:txXfrm>
        <a:off x="1773525" y="2961131"/>
        <a:ext cx="2253285" cy="1974088"/>
      </dsp:txXfrm>
    </dsp:sp>
    <dsp:sp modelId="{25F68412-02FB-4131-8569-1A7E08EBD2F1}">
      <dsp:nvSpPr>
        <dsp:cNvPr id="0" name=""/>
        <dsp:cNvSpPr/>
      </dsp:nvSpPr>
      <dsp:spPr>
        <a:xfrm>
          <a:off x="2653407" y="2220849"/>
          <a:ext cx="493522" cy="493522"/>
        </a:xfrm>
        <a:prstGeom prst="ellipse">
          <a:avLst/>
        </a:prstGeom>
        <a:solidFill>
          <a:srgbClr val="00B050"/>
        </a:solidFill>
        <a:ln w="28575"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813622-8DC2-4E83-9353-00EB2439E9E7}">
      <dsp:nvSpPr>
        <dsp:cNvPr id="0" name=""/>
        <dsp:cNvSpPr/>
      </dsp:nvSpPr>
      <dsp:spPr>
        <a:xfrm>
          <a:off x="4102773" y="0"/>
          <a:ext cx="1840108" cy="1974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endParaRPr lang="fr-FR" sz="1100" b="1"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0" lvl="0" indent="0" algn="ctr" defTabSz="488950">
            <a:lnSpc>
              <a:spcPct val="90000"/>
            </a:lnSpc>
            <a:spcBef>
              <a:spcPct val="0"/>
            </a:spcBef>
            <a:spcAft>
              <a:spcPct val="35000"/>
            </a:spcAft>
            <a:buNone/>
          </a:pPr>
          <a:r>
            <a:rPr lang="fr-FR" sz="1100" b="1"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Dernier trimestre 2023</a:t>
          </a:r>
        </a:p>
        <a:p>
          <a:pPr marL="0" lvl="0" indent="0" algn="ctr" defTabSz="488950">
            <a:lnSpc>
              <a:spcPct val="90000"/>
            </a:lnSpc>
            <a:spcBef>
              <a:spcPct val="0"/>
            </a:spcBef>
            <a:spcAft>
              <a:spcPct val="35000"/>
            </a:spcAft>
            <a:buNone/>
          </a:pPr>
          <a:r>
            <a:rPr lang="fr-FR" sz="1100" b="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a:t>
          </a:r>
          <a:r>
            <a:rPr lang="fr-FR" sz="1050" b="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Priorisation</a:t>
          </a:r>
          <a:r>
            <a:rPr lang="fr-FR" sz="1100" b="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d'une mesure nouvelle pour l’ONDAM 2024 pour revalorisation des MIG dédiées aux CRMR + financement dédié actions PNMR4</a:t>
          </a:r>
        </a:p>
      </dsp:txBody>
      <dsp:txXfrm>
        <a:off x="4102773" y="0"/>
        <a:ext cx="1840108" cy="1974088"/>
      </dsp:txXfrm>
    </dsp:sp>
    <dsp:sp modelId="{AEF53546-7AFA-4655-9A38-ACF4B5B8288F}">
      <dsp:nvSpPr>
        <dsp:cNvPr id="0" name=""/>
        <dsp:cNvSpPr/>
      </dsp:nvSpPr>
      <dsp:spPr>
        <a:xfrm>
          <a:off x="4776066" y="2220849"/>
          <a:ext cx="493522" cy="493522"/>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4CB9A2-5132-410D-A9FD-37D260C190CE}">
      <dsp:nvSpPr>
        <dsp:cNvPr id="0" name=""/>
        <dsp:cNvSpPr/>
      </dsp:nvSpPr>
      <dsp:spPr>
        <a:xfrm>
          <a:off x="6574330" y="2961131"/>
          <a:ext cx="3023791" cy="1974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fr-FR" sz="1100" b="1"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Début 2024</a:t>
          </a:r>
        </a:p>
        <a:p>
          <a:pPr marL="0" lvl="0" indent="0" algn="ctr" defTabSz="488950">
            <a:lnSpc>
              <a:spcPct val="90000"/>
            </a:lnSpc>
            <a:spcBef>
              <a:spcPct val="0"/>
            </a:spcBef>
            <a:spcAft>
              <a:spcPct val="35000"/>
            </a:spcAft>
            <a:buNone/>
          </a:pPr>
          <a:r>
            <a:rPr lang="fr-FR" sz="1100" b="0" i="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Financement des </a:t>
          </a:r>
        </a:p>
        <a:p>
          <a:pPr marL="0" lvl="0" indent="0" algn="ctr" defTabSz="488950">
            <a:lnSpc>
              <a:spcPct val="90000"/>
            </a:lnSpc>
            <a:spcBef>
              <a:spcPct val="0"/>
            </a:spcBef>
            <a:spcAft>
              <a:spcPct val="35000"/>
            </a:spcAft>
            <a:buNone/>
          </a:pPr>
          <a:r>
            <a:rPr lang="fr-FR" sz="1100" b="0" i="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nouveaux </a:t>
          </a:r>
        </a:p>
        <a:p>
          <a:pPr marL="0" lvl="0" indent="0" algn="ctr" defTabSz="488950">
            <a:lnSpc>
              <a:spcPct val="90000"/>
            </a:lnSpc>
            <a:spcBef>
              <a:spcPct val="0"/>
            </a:spcBef>
            <a:spcAft>
              <a:spcPct val="35000"/>
            </a:spcAft>
            <a:buNone/>
          </a:pPr>
          <a:r>
            <a:rPr lang="fr-FR" sz="1100" b="0" i="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CRMR et CRC labellisés en 2023 en C1 2024 avec application de la réforme de la part variable</a:t>
          </a:r>
        </a:p>
        <a:p>
          <a:pPr marL="0" lvl="0" indent="0" algn="ctr" defTabSz="488950">
            <a:lnSpc>
              <a:spcPct val="90000"/>
            </a:lnSpc>
            <a:spcBef>
              <a:spcPct val="0"/>
            </a:spcBef>
            <a:spcAft>
              <a:spcPct val="35000"/>
            </a:spcAft>
            <a:buNone/>
          </a:pPr>
          <a:r>
            <a:rPr lang="fr-FR" sz="1100" b="0" i="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a:t>
          </a:r>
          <a:r>
            <a:rPr lang="fr-FR" sz="1100" b="0" i="1"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Lancement du PNMR4</a:t>
          </a:r>
        </a:p>
      </dsp:txBody>
      <dsp:txXfrm>
        <a:off x="6574330" y="2961131"/>
        <a:ext cx="3023791" cy="1974088"/>
      </dsp:txXfrm>
    </dsp:sp>
    <dsp:sp modelId="{80319ABD-64B5-43B6-B988-F374E11240C8}">
      <dsp:nvSpPr>
        <dsp:cNvPr id="0" name=""/>
        <dsp:cNvSpPr/>
      </dsp:nvSpPr>
      <dsp:spPr>
        <a:xfrm>
          <a:off x="7349667" y="2259067"/>
          <a:ext cx="493522" cy="493522"/>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5B9173-EBF1-4260-BC79-7C268F6A37B7}">
      <dsp:nvSpPr>
        <dsp:cNvPr id="0" name=""/>
        <dsp:cNvSpPr/>
      </dsp:nvSpPr>
      <dsp:spPr>
        <a:xfrm>
          <a:off x="0" y="1480565"/>
          <a:ext cx="10049861" cy="1974088"/>
        </a:xfrm>
        <a:prstGeom prst="notchedRightArrow">
          <a:avLst/>
        </a:prstGeom>
        <a:solidFill>
          <a:srgbClr val="5B9BD5">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38ECFA27-F315-4ED2-9B93-F96B8798E918}">
      <dsp:nvSpPr>
        <dsp:cNvPr id="0" name=""/>
        <dsp:cNvSpPr/>
      </dsp:nvSpPr>
      <dsp:spPr>
        <a:xfrm>
          <a:off x="1577" y="0"/>
          <a:ext cx="1885821" cy="1974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fr-FR" sz="1200" b="1"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Mars 2023</a:t>
          </a:r>
        </a:p>
        <a:p>
          <a:pPr marL="0" lvl="0" indent="0" algn="ctr" defTabSz="533400">
            <a:lnSpc>
              <a:spcPct val="90000"/>
            </a:lnSpc>
            <a:spcBef>
              <a:spcPct val="0"/>
            </a:spcBef>
            <a:spcAft>
              <a:spcPct val="35000"/>
            </a:spcAft>
            <a:buNone/>
          </a:pPr>
          <a:r>
            <a:rPr lang="fr-FR" sz="1200" b="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Financement des CRMR et CRC labellisés en 2017 en C1 2023</a:t>
          </a:r>
        </a:p>
        <a:p>
          <a:pPr marL="0" lvl="0" indent="0" algn="ctr" defTabSz="533400">
            <a:lnSpc>
              <a:spcPct val="90000"/>
            </a:lnSpc>
            <a:spcBef>
              <a:spcPct val="0"/>
            </a:spcBef>
            <a:spcAft>
              <a:spcPct val="35000"/>
            </a:spcAft>
            <a:buNone/>
          </a:pPr>
          <a:r>
            <a:rPr lang="fr-FR" sz="12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Décision finale du jury de labellisation sur les candidatures retenues fin mars 2023</a:t>
          </a:r>
        </a:p>
      </dsp:txBody>
      <dsp:txXfrm>
        <a:off x="1577" y="0"/>
        <a:ext cx="1885821" cy="1974088"/>
      </dsp:txXfrm>
    </dsp:sp>
    <dsp:sp modelId="{F18993AB-9F6E-448C-97D9-1FB48D5BC6E3}">
      <dsp:nvSpPr>
        <dsp:cNvPr id="0" name=""/>
        <dsp:cNvSpPr/>
      </dsp:nvSpPr>
      <dsp:spPr>
        <a:xfrm>
          <a:off x="697727" y="2220849"/>
          <a:ext cx="493522" cy="493522"/>
        </a:xfrm>
        <a:prstGeom prst="ellipse">
          <a:avLst/>
        </a:prstGeom>
        <a:solidFill>
          <a:srgbClr val="00B050"/>
        </a:solidFill>
        <a:ln w="28575"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4F435E-5F72-455A-92D2-57E03B43FF73}">
      <dsp:nvSpPr>
        <dsp:cNvPr id="0" name=""/>
        <dsp:cNvSpPr/>
      </dsp:nvSpPr>
      <dsp:spPr>
        <a:xfrm>
          <a:off x="1981689" y="2961131"/>
          <a:ext cx="2796955" cy="1974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fr-FR" sz="1200" b="1"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été </a:t>
          </a:r>
          <a:r>
            <a:rPr lang="fr-FR" sz="1200" b="1"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2023</a:t>
          </a:r>
        </a:p>
        <a:p>
          <a:pPr marL="0" lvl="0" indent="0" algn="ctr" defTabSz="533400">
            <a:lnSpc>
              <a:spcPct val="90000"/>
            </a:lnSpc>
            <a:spcBef>
              <a:spcPct val="0"/>
            </a:spcBef>
            <a:spcAft>
              <a:spcPct val="35000"/>
            </a:spcAft>
            <a:buNone/>
          </a:pPr>
          <a:r>
            <a:rPr lang="fr-FR" sz="1200" b="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Validation des candidatures de CRMR par la DGOS, la DGS et la DGRI</a:t>
          </a:r>
        </a:p>
        <a:p>
          <a:pPr marL="0" lvl="0" indent="0" algn="ctr" defTabSz="533400">
            <a:lnSpc>
              <a:spcPct val="90000"/>
            </a:lnSpc>
            <a:spcBef>
              <a:spcPct val="0"/>
            </a:spcBef>
            <a:spcAft>
              <a:spcPct val="35000"/>
            </a:spcAft>
            <a:buNone/>
          </a:pPr>
          <a:r>
            <a:rPr lang="fr-FR" sz="1200" b="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Préparation et publication de l'arrêté de labellisation signé des ministres chargés de la santé, de l'enseignement supérieur et de la recherche</a:t>
          </a:r>
        </a:p>
      </dsp:txBody>
      <dsp:txXfrm>
        <a:off x="1981689" y="2961131"/>
        <a:ext cx="2796955" cy="1974088"/>
      </dsp:txXfrm>
    </dsp:sp>
    <dsp:sp modelId="{25F68412-02FB-4131-8569-1A7E08EBD2F1}">
      <dsp:nvSpPr>
        <dsp:cNvPr id="0" name=""/>
        <dsp:cNvSpPr/>
      </dsp:nvSpPr>
      <dsp:spPr>
        <a:xfrm>
          <a:off x="3133406" y="2220849"/>
          <a:ext cx="493522" cy="493522"/>
        </a:xfrm>
        <a:prstGeom prst="ellipse">
          <a:avLst/>
        </a:prstGeom>
        <a:solidFill>
          <a:srgbClr val="00B050"/>
        </a:solidFill>
        <a:ln w="28575"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813622-8DC2-4E83-9353-00EB2439E9E7}">
      <dsp:nvSpPr>
        <dsp:cNvPr id="0" name=""/>
        <dsp:cNvSpPr/>
      </dsp:nvSpPr>
      <dsp:spPr>
        <a:xfrm>
          <a:off x="4872936" y="0"/>
          <a:ext cx="1885821" cy="1974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fr-FR" sz="1200" b="1"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Dernier trimestre 2023</a:t>
          </a:r>
        </a:p>
        <a:p>
          <a:pPr marL="0" lvl="0" indent="0" algn="ctr" defTabSz="533400">
            <a:lnSpc>
              <a:spcPct val="90000"/>
            </a:lnSpc>
            <a:spcBef>
              <a:spcPct val="0"/>
            </a:spcBef>
            <a:spcAft>
              <a:spcPct val="35000"/>
            </a:spcAft>
            <a:buNone/>
          </a:pPr>
          <a:r>
            <a:rPr lang="fr-FR" sz="1200" b="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Priorisation d'une mesure nouvelle pour l’ONDAM 2024 pour revalorisation des MIG dédiées aux CRMR</a:t>
          </a:r>
        </a:p>
      </dsp:txBody>
      <dsp:txXfrm>
        <a:off x="4872936" y="0"/>
        <a:ext cx="1885821" cy="1974088"/>
      </dsp:txXfrm>
    </dsp:sp>
    <dsp:sp modelId="{AEF53546-7AFA-4655-9A38-ACF4B5B8288F}">
      <dsp:nvSpPr>
        <dsp:cNvPr id="0" name=""/>
        <dsp:cNvSpPr/>
      </dsp:nvSpPr>
      <dsp:spPr>
        <a:xfrm>
          <a:off x="5569086" y="2220849"/>
          <a:ext cx="493522" cy="493522"/>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4CB9A2-5132-410D-A9FD-37D260C190CE}">
      <dsp:nvSpPr>
        <dsp:cNvPr id="0" name=""/>
        <dsp:cNvSpPr/>
      </dsp:nvSpPr>
      <dsp:spPr>
        <a:xfrm>
          <a:off x="6853048" y="2961131"/>
          <a:ext cx="2190249" cy="1974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fr-FR" sz="1200" b="1"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Début 2024</a:t>
          </a:r>
        </a:p>
        <a:p>
          <a:pPr marL="0" lvl="0" indent="0" algn="ctr" defTabSz="533400">
            <a:lnSpc>
              <a:spcPct val="90000"/>
            </a:lnSpc>
            <a:spcBef>
              <a:spcPct val="0"/>
            </a:spcBef>
            <a:spcAft>
              <a:spcPct val="35000"/>
            </a:spcAft>
            <a:buNone/>
          </a:pPr>
          <a:r>
            <a:rPr lang="fr-FR" sz="1200" b="0" i="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Financement des nouveaux CRMR et CRC labellisés en 2023 en C1 2024 avec application de la réforme de la part variable</a:t>
          </a:r>
        </a:p>
        <a:p>
          <a:pPr marL="0" lvl="0" indent="0" algn="ctr" defTabSz="533400">
            <a:lnSpc>
              <a:spcPct val="90000"/>
            </a:lnSpc>
            <a:spcBef>
              <a:spcPct val="0"/>
            </a:spcBef>
            <a:spcAft>
              <a:spcPct val="35000"/>
            </a:spcAft>
            <a:buNone/>
          </a:pPr>
          <a:r>
            <a:rPr lang="fr-FR" sz="1200" b="0" i="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a:t>
          </a:r>
          <a:r>
            <a:rPr lang="fr-FR" sz="1200" b="0" i="1"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Lancement du PNMR4</a:t>
          </a:r>
        </a:p>
      </dsp:txBody>
      <dsp:txXfrm>
        <a:off x="6853048" y="2961131"/>
        <a:ext cx="2190249" cy="1974088"/>
      </dsp:txXfrm>
    </dsp:sp>
    <dsp:sp modelId="{80319ABD-64B5-43B6-B988-F374E11240C8}">
      <dsp:nvSpPr>
        <dsp:cNvPr id="0" name=""/>
        <dsp:cNvSpPr/>
      </dsp:nvSpPr>
      <dsp:spPr>
        <a:xfrm>
          <a:off x="7701412" y="2220849"/>
          <a:ext cx="493522" cy="493522"/>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5B9173-EBF1-4260-BC79-7C268F6A37B7}">
      <dsp:nvSpPr>
        <dsp:cNvPr id="0" name=""/>
        <dsp:cNvSpPr/>
      </dsp:nvSpPr>
      <dsp:spPr>
        <a:xfrm>
          <a:off x="0" y="1473529"/>
          <a:ext cx="10050314" cy="1964706"/>
        </a:xfrm>
        <a:prstGeom prst="notchedRightArrow">
          <a:avLst/>
        </a:prstGeom>
        <a:solidFill>
          <a:srgbClr val="5B9BD5">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38ECFA27-F315-4ED2-9B93-F96B8798E918}">
      <dsp:nvSpPr>
        <dsp:cNvPr id="0" name=""/>
        <dsp:cNvSpPr/>
      </dsp:nvSpPr>
      <dsp:spPr>
        <a:xfrm>
          <a:off x="4527" y="0"/>
          <a:ext cx="2177404" cy="1964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fr-FR" sz="1200" b="1"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Octobre 2022</a:t>
          </a:r>
        </a:p>
        <a:p>
          <a:pPr marL="0" lvl="0" indent="0" algn="ctr" defTabSz="533400">
            <a:lnSpc>
              <a:spcPct val="90000"/>
            </a:lnSpc>
            <a:spcBef>
              <a:spcPct val="0"/>
            </a:spcBef>
            <a:spcAft>
              <a:spcPct val="35000"/>
            </a:spcAft>
            <a:buNone/>
          </a:pPr>
          <a:r>
            <a:rPr lang="fr-FR" sz="1200" b="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Saisine du HCSP et du HCERES pour évaluation du PNMR3</a:t>
          </a:r>
          <a:endParaRPr lang="fr-FR" sz="12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4527" y="0"/>
        <a:ext cx="2177404" cy="1964706"/>
      </dsp:txXfrm>
    </dsp:sp>
    <dsp:sp modelId="{F18993AB-9F6E-448C-97D9-1FB48D5BC6E3}">
      <dsp:nvSpPr>
        <dsp:cNvPr id="0" name=""/>
        <dsp:cNvSpPr/>
      </dsp:nvSpPr>
      <dsp:spPr>
        <a:xfrm>
          <a:off x="847641" y="2210294"/>
          <a:ext cx="491176" cy="491176"/>
        </a:xfrm>
        <a:prstGeom prst="ellipse">
          <a:avLst/>
        </a:prstGeom>
        <a:solidFill>
          <a:srgbClr val="00B050"/>
        </a:solidFill>
        <a:ln w="28575"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4F435E-5F72-455A-92D2-57E03B43FF73}">
      <dsp:nvSpPr>
        <dsp:cNvPr id="0" name=""/>
        <dsp:cNvSpPr/>
      </dsp:nvSpPr>
      <dsp:spPr>
        <a:xfrm>
          <a:off x="2285597" y="2896723"/>
          <a:ext cx="2177404" cy="1964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fr-FR" sz="1200" b="1"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Année 2023</a:t>
          </a:r>
        </a:p>
        <a:p>
          <a:pPr marL="0" lvl="0" indent="0" algn="ctr" defTabSz="533400">
            <a:lnSpc>
              <a:spcPct val="90000"/>
            </a:lnSpc>
            <a:spcBef>
              <a:spcPct val="0"/>
            </a:spcBef>
            <a:spcAft>
              <a:spcPct val="35000"/>
            </a:spcAft>
            <a:buNone/>
          </a:pPr>
          <a:r>
            <a:rPr lang="fr-FR" sz="1200" b="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Mise en place d’un comité mixte soin et recherche (experts) </a:t>
          </a:r>
        </a:p>
        <a:p>
          <a:pPr marL="0" lvl="0" indent="0" algn="ctr" defTabSz="533400">
            <a:lnSpc>
              <a:spcPct val="90000"/>
            </a:lnSpc>
            <a:spcBef>
              <a:spcPct val="0"/>
            </a:spcBef>
            <a:spcAft>
              <a:spcPct val="35000"/>
            </a:spcAft>
            <a:buNone/>
          </a:pPr>
          <a:r>
            <a:rPr lang="fr-FR" sz="1200" b="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Réunions des groupes de travail pour l’évaluation du PNMR3</a:t>
          </a:r>
        </a:p>
      </dsp:txBody>
      <dsp:txXfrm>
        <a:off x="2285597" y="2896723"/>
        <a:ext cx="2177404" cy="1964706"/>
      </dsp:txXfrm>
    </dsp:sp>
    <dsp:sp modelId="{25F68412-02FB-4131-8569-1A7E08EBD2F1}">
      <dsp:nvSpPr>
        <dsp:cNvPr id="0" name=""/>
        <dsp:cNvSpPr/>
      </dsp:nvSpPr>
      <dsp:spPr>
        <a:xfrm>
          <a:off x="3133915" y="2210294"/>
          <a:ext cx="491176" cy="491176"/>
        </a:xfrm>
        <a:prstGeom prst="ellipse">
          <a:avLst/>
        </a:prstGeom>
        <a:solidFill>
          <a:srgbClr val="00B050"/>
        </a:solidFill>
        <a:ln w="28575"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813622-8DC2-4E83-9353-00EB2439E9E7}">
      <dsp:nvSpPr>
        <dsp:cNvPr id="0" name=""/>
        <dsp:cNvSpPr/>
      </dsp:nvSpPr>
      <dsp:spPr>
        <a:xfrm>
          <a:off x="4577076" y="0"/>
          <a:ext cx="2177404" cy="1964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fr-FR" sz="1200" b="1"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Dernier semestre 2023</a:t>
          </a:r>
        </a:p>
        <a:p>
          <a:pPr marL="0" lvl="0" indent="0" algn="ctr" defTabSz="533400">
            <a:lnSpc>
              <a:spcPct val="90000"/>
            </a:lnSpc>
            <a:spcBef>
              <a:spcPct val="0"/>
            </a:spcBef>
            <a:spcAft>
              <a:spcPct val="35000"/>
            </a:spcAft>
            <a:buNone/>
          </a:pPr>
          <a:r>
            <a:rPr lang="fr-FR" sz="1200" b="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Remise du rapport conjoint d’évaluation du PNMR3 par le HCSP et le HCERES</a:t>
          </a:r>
        </a:p>
      </dsp:txBody>
      <dsp:txXfrm>
        <a:off x="4577076" y="0"/>
        <a:ext cx="2177404" cy="1964706"/>
      </dsp:txXfrm>
    </dsp:sp>
    <dsp:sp modelId="{AEF53546-7AFA-4655-9A38-ACF4B5B8288F}">
      <dsp:nvSpPr>
        <dsp:cNvPr id="0" name=""/>
        <dsp:cNvSpPr/>
      </dsp:nvSpPr>
      <dsp:spPr>
        <a:xfrm>
          <a:off x="5420190" y="2210294"/>
          <a:ext cx="491176" cy="491176"/>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4CB9A2-5132-410D-A9FD-37D260C190CE}">
      <dsp:nvSpPr>
        <dsp:cNvPr id="0" name=""/>
        <dsp:cNvSpPr/>
      </dsp:nvSpPr>
      <dsp:spPr>
        <a:xfrm>
          <a:off x="6863351" y="2947059"/>
          <a:ext cx="2177404" cy="1964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fr-FR" sz="1200" b="1"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2024</a:t>
          </a:r>
        </a:p>
        <a:p>
          <a:pPr marL="0" lvl="0" indent="0" algn="ctr" defTabSz="533400">
            <a:lnSpc>
              <a:spcPct val="90000"/>
            </a:lnSpc>
            <a:spcBef>
              <a:spcPct val="0"/>
            </a:spcBef>
            <a:spcAft>
              <a:spcPct val="35000"/>
            </a:spcAft>
            <a:buNone/>
          </a:pPr>
          <a:r>
            <a:rPr lang="fr-FR" sz="1200" b="0" i="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a:t>
          </a:r>
          <a:r>
            <a:rPr lang="fr-FR" sz="1200" b="0" i="1"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Lancement du PNMR4</a:t>
          </a:r>
        </a:p>
      </dsp:txBody>
      <dsp:txXfrm>
        <a:off x="6863351" y="2947059"/>
        <a:ext cx="2177404" cy="1964706"/>
      </dsp:txXfrm>
    </dsp:sp>
    <dsp:sp modelId="{80319ABD-64B5-43B6-B988-F374E11240C8}">
      <dsp:nvSpPr>
        <dsp:cNvPr id="0" name=""/>
        <dsp:cNvSpPr/>
      </dsp:nvSpPr>
      <dsp:spPr>
        <a:xfrm>
          <a:off x="7706465" y="2210294"/>
          <a:ext cx="491176" cy="491176"/>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815603-6D9B-470F-88E3-27795802361B}" type="datetimeFigureOut">
              <a:rPr lang="fr-FR" smtClean="0"/>
              <a:t>03/07/2023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517291-A23D-42A2-8F96-371DEA8B359C}" type="slidenum">
              <a:rPr lang="fr-FR" smtClean="0"/>
              <a:t>‹N°›</a:t>
            </a:fld>
            <a:endParaRPr lang="fr-FR"/>
          </a:p>
        </p:txBody>
      </p:sp>
    </p:spTree>
    <p:extLst>
      <p:ext uri="{BB962C8B-B14F-4D97-AF65-F5344CB8AC3E}">
        <p14:creationId xmlns:p14="http://schemas.microsoft.com/office/powerpoint/2010/main" val="1709125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sym typeface="Martel Sans Bold"/>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sym typeface="Martel Sans Bold"/>
            </a:endParaRPr>
          </a:p>
        </p:txBody>
      </p:sp>
    </p:spTree>
    <p:extLst>
      <p:ext uri="{BB962C8B-B14F-4D97-AF65-F5344CB8AC3E}">
        <p14:creationId xmlns:p14="http://schemas.microsoft.com/office/powerpoint/2010/main" val="3904563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F7F260-B875-4809-B311-200FB136DFB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3567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0663" y="812800"/>
            <a:ext cx="7105650" cy="3997325"/>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566992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sym typeface="Martel Sans Bold"/>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sym typeface="Martel Sans Bold"/>
            </a:endParaRPr>
          </a:p>
        </p:txBody>
      </p:sp>
    </p:spTree>
    <p:extLst>
      <p:ext uri="{BB962C8B-B14F-4D97-AF65-F5344CB8AC3E}">
        <p14:creationId xmlns:p14="http://schemas.microsoft.com/office/powerpoint/2010/main" val="1011223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1241425"/>
            <a:ext cx="5953125" cy="3349625"/>
          </a:xfrm>
        </p:spPr>
      </p:sp>
      <p:sp>
        <p:nvSpPr>
          <p:cNvPr id="3" name="Espace réservé des commentaires 2"/>
          <p:cNvSpPr>
            <a:spLocks noGrp="1"/>
          </p:cNvSpPr>
          <p:nvPr>
            <p:ph type="body" idx="1"/>
          </p:nvPr>
        </p:nvSpPr>
        <p:spPr/>
        <p:txBody>
          <a:bodyPr/>
          <a:lstStyle/>
          <a:p>
            <a:r>
              <a:rPr lang="fr-FR" dirty="0"/>
              <a:t>VV</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4F3ECF-7E23-4419-99F8-4035A4AC72F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sym typeface="Martel Sans Bold"/>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sym typeface="Martel Sans Bold"/>
            </a:endParaRPr>
          </a:p>
        </p:txBody>
      </p:sp>
    </p:spTree>
    <p:extLst>
      <p:ext uri="{BB962C8B-B14F-4D97-AF65-F5344CB8AC3E}">
        <p14:creationId xmlns:p14="http://schemas.microsoft.com/office/powerpoint/2010/main" val="407763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dirty="0"/>
              <a:t>VV</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sym typeface="Martel Sans Bold"/>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sym typeface="Martel Sans Bold"/>
            </a:endParaRPr>
          </a:p>
        </p:txBody>
      </p:sp>
    </p:spTree>
    <p:extLst>
      <p:ext uri="{BB962C8B-B14F-4D97-AF65-F5344CB8AC3E}">
        <p14:creationId xmlns:p14="http://schemas.microsoft.com/office/powerpoint/2010/main" val="3111826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0995FE-CE20-4061-92AD-6D65806E4BE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8628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F7F260-B875-4809-B311-200FB136DFB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2268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LILLE CHU : chirurgie infantile et urologique</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F7F260-B875-4809-B311-200FB136DFB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7214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F7F260-B875-4809-B311-200FB136DFB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122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F7F260-B875-4809-B311-200FB136DFB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5341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C052BD-124F-4A02-8F5C-47E4F4F806F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7AFF616-BF95-47AB-854D-2205F65D6C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2EDB80CC-AFC7-40BC-A56B-DF418B11D144}"/>
              </a:ext>
            </a:extLst>
          </p:cNvPr>
          <p:cNvSpPr>
            <a:spLocks noGrp="1"/>
          </p:cNvSpPr>
          <p:nvPr>
            <p:ph type="dt" sz="half" idx="10"/>
          </p:nvPr>
        </p:nvSpPr>
        <p:spPr/>
        <p:txBody>
          <a:bodyPr/>
          <a:lstStyle/>
          <a:p>
            <a:fld id="{2FEA08FE-61B5-4431-9097-880165C990F4}" type="datetimeFigureOut">
              <a:rPr lang="fr-FR" smtClean="0"/>
              <a:t>03/07/2023</a:t>
            </a:fld>
            <a:endParaRPr lang="fr-FR"/>
          </a:p>
        </p:txBody>
      </p:sp>
      <p:sp>
        <p:nvSpPr>
          <p:cNvPr id="5" name="Espace réservé du pied de page 4">
            <a:extLst>
              <a:ext uri="{FF2B5EF4-FFF2-40B4-BE49-F238E27FC236}">
                <a16:creationId xmlns:a16="http://schemas.microsoft.com/office/drawing/2014/main" id="{E7A4DC69-1EA6-4CCE-86B4-335B4694141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A128ACC-FF81-4809-9986-821D635D43E1}"/>
              </a:ext>
            </a:extLst>
          </p:cNvPr>
          <p:cNvSpPr>
            <a:spLocks noGrp="1"/>
          </p:cNvSpPr>
          <p:nvPr>
            <p:ph type="sldNum" sz="quarter" idx="12"/>
          </p:nvPr>
        </p:nvSpPr>
        <p:spPr/>
        <p:txBody>
          <a:bodyPr/>
          <a:lstStyle/>
          <a:p>
            <a:fld id="{59C496B4-83E6-4E89-A728-26DAD63E693D}" type="slidenum">
              <a:rPr lang="fr-FR" smtClean="0"/>
              <a:t>‹N°›</a:t>
            </a:fld>
            <a:endParaRPr lang="fr-FR"/>
          </a:p>
        </p:txBody>
      </p:sp>
    </p:spTree>
    <p:extLst>
      <p:ext uri="{BB962C8B-B14F-4D97-AF65-F5344CB8AC3E}">
        <p14:creationId xmlns:p14="http://schemas.microsoft.com/office/powerpoint/2010/main" val="2256000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5AD5ED-C0FF-4CB8-BCD5-FCB71D6BC36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AA78FA7-B1EB-4C02-98BA-378B08949D83}"/>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1FE00AA-4C91-4569-926A-F3C85EBB14DC}"/>
              </a:ext>
            </a:extLst>
          </p:cNvPr>
          <p:cNvSpPr>
            <a:spLocks noGrp="1"/>
          </p:cNvSpPr>
          <p:nvPr>
            <p:ph type="dt" sz="half" idx="10"/>
          </p:nvPr>
        </p:nvSpPr>
        <p:spPr/>
        <p:txBody>
          <a:bodyPr/>
          <a:lstStyle/>
          <a:p>
            <a:fld id="{2FEA08FE-61B5-4431-9097-880165C990F4}" type="datetimeFigureOut">
              <a:rPr lang="fr-FR" smtClean="0"/>
              <a:t>03/07/2023</a:t>
            </a:fld>
            <a:endParaRPr lang="fr-FR"/>
          </a:p>
        </p:txBody>
      </p:sp>
      <p:sp>
        <p:nvSpPr>
          <p:cNvPr id="5" name="Espace réservé du pied de page 4">
            <a:extLst>
              <a:ext uri="{FF2B5EF4-FFF2-40B4-BE49-F238E27FC236}">
                <a16:creationId xmlns:a16="http://schemas.microsoft.com/office/drawing/2014/main" id="{490BAEDB-1155-4E5C-AA42-8EA88E88033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07AC8F0-5F92-4746-A89B-BE52515C7498}"/>
              </a:ext>
            </a:extLst>
          </p:cNvPr>
          <p:cNvSpPr>
            <a:spLocks noGrp="1"/>
          </p:cNvSpPr>
          <p:nvPr>
            <p:ph type="sldNum" sz="quarter" idx="12"/>
          </p:nvPr>
        </p:nvSpPr>
        <p:spPr/>
        <p:txBody>
          <a:bodyPr/>
          <a:lstStyle/>
          <a:p>
            <a:fld id="{59C496B4-83E6-4E89-A728-26DAD63E693D}" type="slidenum">
              <a:rPr lang="fr-FR" smtClean="0"/>
              <a:t>‹N°›</a:t>
            </a:fld>
            <a:endParaRPr lang="fr-FR"/>
          </a:p>
        </p:txBody>
      </p:sp>
    </p:spTree>
    <p:extLst>
      <p:ext uri="{BB962C8B-B14F-4D97-AF65-F5344CB8AC3E}">
        <p14:creationId xmlns:p14="http://schemas.microsoft.com/office/powerpoint/2010/main" val="458186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414644E-2330-4EED-A78B-A9A4A258CAE2}"/>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434262CC-F500-427F-808F-307F794BAED1}"/>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A91BC23-6534-4496-BC2B-1B5C3B6035EE}"/>
              </a:ext>
            </a:extLst>
          </p:cNvPr>
          <p:cNvSpPr>
            <a:spLocks noGrp="1"/>
          </p:cNvSpPr>
          <p:nvPr>
            <p:ph type="dt" sz="half" idx="10"/>
          </p:nvPr>
        </p:nvSpPr>
        <p:spPr/>
        <p:txBody>
          <a:bodyPr/>
          <a:lstStyle/>
          <a:p>
            <a:fld id="{2FEA08FE-61B5-4431-9097-880165C990F4}" type="datetimeFigureOut">
              <a:rPr lang="fr-FR" smtClean="0"/>
              <a:t>03/07/2023</a:t>
            </a:fld>
            <a:endParaRPr lang="fr-FR"/>
          </a:p>
        </p:txBody>
      </p:sp>
      <p:sp>
        <p:nvSpPr>
          <p:cNvPr id="5" name="Espace réservé du pied de page 4">
            <a:extLst>
              <a:ext uri="{FF2B5EF4-FFF2-40B4-BE49-F238E27FC236}">
                <a16:creationId xmlns:a16="http://schemas.microsoft.com/office/drawing/2014/main" id="{18D696B2-E871-4CF2-A6E2-C55FDFDB149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122D36A-C6E2-43B6-B0DD-6FBD89AE2A98}"/>
              </a:ext>
            </a:extLst>
          </p:cNvPr>
          <p:cNvSpPr>
            <a:spLocks noGrp="1"/>
          </p:cNvSpPr>
          <p:nvPr>
            <p:ph type="sldNum" sz="quarter" idx="12"/>
          </p:nvPr>
        </p:nvSpPr>
        <p:spPr/>
        <p:txBody>
          <a:bodyPr/>
          <a:lstStyle/>
          <a:p>
            <a:fld id="{59C496B4-83E6-4E89-A728-26DAD63E693D}" type="slidenum">
              <a:rPr lang="fr-FR" smtClean="0"/>
              <a:t>‹N°›</a:t>
            </a:fld>
            <a:endParaRPr lang="fr-FR"/>
          </a:p>
        </p:txBody>
      </p:sp>
    </p:spTree>
    <p:extLst>
      <p:ext uri="{BB962C8B-B14F-4D97-AF65-F5344CB8AC3E}">
        <p14:creationId xmlns:p14="http://schemas.microsoft.com/office/powerpoint/2010/main" val="858538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re et sous-titre">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bwMode="gray">
          <a:xfrm>
            <a:off x="431800" y="3140968"/>
            <a:ext cx="11232000" cy="2769600"/>
          </a:xfrm>
        </p:spPr>
        <p:txBody>
          <a:bodyPr/>
          <a:lstStyle>
            <a:lvl1pPr>
              <a:lnSpc>
                <a:spcPct val="90000"/>
              </a:lnSpc>
              <a:spcAft>
                <a:spcPts val="0"/>
              </a:spcAft>
              <a:defRPr sz="3448" b="1" cap="all" baseline="0"/>
            </a:lvl1pPr>
            <a:lvl2pPr marL="97659" indent="0">
              <a:spcBef>
                <a:spcPts val="531"/>
              </a:spcBef>
              <a:spcAft>
                <a:spcPts val="0"/>
              </a:spcAft>
              <a:buNone/>
              <a:tabLst/>
              <a:defRPr sz="1962"/>
            </a:lvl2pPr>
          </a:lstStyle>
          <a:p>
            <a:pPr lvl="0"/>
            <a:r>
              <a:rPr lang="fr-FR" dirty="0"/>
              <a:t>Titre</a:t>
            </a:r>
          </a:p>
          <a:p>
            <a:pPr lvl="1"/>
            <a:r>
              <a:rPr lang="fr-FR" dirty="0"/>
              <a:t>Sous-titre</a:t>
            </a:r>
          </a:p>
        </p:txBody>
      </p:sp>
      <p:cxnSp>
        <p:nvCxnSpPr>
          <p:cNvPr id="12" name="Connecteur droit 11"/>
          <p:cNvCxnSpPr>
            <a:cxnSpLocks/>
          </p:cNvCxnSpPr>
          <p:nvPr/>
        </p:nvCxnSpPr>
        <p:spPr bwMode="gray">
          <a:xfrm>
            <a:off x="431800" y="6379200"/>
            <a:ext cx="11232819"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e la date 3">
            <a:extLst>
              <a:ext uri="{FF2B5EF4-FFF2-40B4-BE49-F238E27FC236}">
                <a16:creationId xmlns:a16="http://schemas.microsoft.com/office/drawing/2014/main" id="{C192E6B1-2CEB-FB47-B10B-D25D43DF8D96}"/>
              </a:ext>
            </a:extLst>
          </p:cNvPr>
          <p:cNvSpPr>
            <a:spLocks noGrp="1"/>
          </p:cNvSpPr>
          <p:nvPr>
            <p:ph type="dt" sz="half" idx="2"/>
          </p:nvPr>
        </p:nvSpPr>
        <p:spPr bwMode="gray">
          <a:xfrm>
            <a:off x="431800" y="6396842"/>
            <a:ext cx="1613913" cy="461159"/>
          </a:xfrm>
          <a:prstGeom prst="rect">
            <a:avLst/>
          </a:prstGeom>
        </p:spPr>
        <p:txBody>
          <a:bodyPr vert="horz" lIns="0" tIns="0" rIns="0" bIns="0" rtlCol="0" anchor="ctr" anchorCtr="0">
            <a:noAutofit/>
          </a:bodyPr>
          <a:lstStyle>
            <a:lvl1pPr algn="l">
              <a:defRPr sz="795" b="1">
                <a:solidFill>
                  <a:schemeClr val="tx1"/>
                </a:solidFill>
              </a:defRPr>
            </a:lvl1pPr>
          </a:lstStyle>
          <a:p>
            <a:fld id="{D7698221-35EF-134F-B87A-568DECC70F29}" type="datetime1">
              <a:rPr lang="fr-FR" cap="all" smtClean="0"/>
              <a:pPr/>
              <a:t>03/07/2023</a:t>
            </a:fld>
            <a:endParaRPr lang="fr-FR" cap="all" dirty="0"/>
          </a:p>
        </p:txBody>
      </p:sp>
      <p:sp>
        <p:nvSpPr>
          <p:cNvPr id="14" name="Espace réservé du numéro de diapositive 5">
            <a:extLst>
              <a:ext uri="{FF2B5EF4-FFF2-40B4-BE49-F238E27FC236}">
                <a16:creationId xmlns:a16="http://schemas.microsoft.com/office/drawing/2014/main" id="{0593ECE3-ACEF-7441-BABB-08F519CCE72F}"/>
              </a:ext>
            </a:extLst>
          </p:cNvPr>
          <p:cNvSpPr>
            <a:spLocks noGrp="1"/>
          </p:cNvSpPr>
          <p:nvPr>
            <p:ph type="sldNum" sz="quarter" idx="4"/>
          </p:nvPr>
        </p:nvSpPr>
        <p:spPr bwMode="gray">
          <a:xfrm>
            <a:off x="9864951" y="6378000"/>
            <a:ext cx="1800000" cy="480000"/>
          </a:xfrm>
          <a:prstGeom prst="rect">
            <a:avLst/>
          </a:prstGeom>
        </p:spPr>
        <p:txBody>
          <a:bodyPr vert="horz" lIns="0" tIns="0" rIns="0" bIns="0" rtlCol="0" anchor="ctr" anchorCtr="0">
            <a:noAutofit/>
          </a:bodyPr>
          <a:lstStyle>
            <a:lvl1pPr algn="r">
              <a:defRPr sz="795" b="1">
                <a:solidFill>
                  <a:schemeClr val="tx1"/>
                </a:solidFill>
              </a:defRPr>
            </a:lvl1pPr>
          </a:lstStyle>
          <a:p>
            <a:fld id="{733122C9-A0B9-462F-8757-0847AD287B63}" type="slidenum">
              <a:rPr lang="fr-FR" smtClean="0"/>
              <a:pPr/>
              <a:t>‹N°›</a:t>
            </a:fld>
            <a:endParaRPr lang="fr-FR" dirty="0"/>
          </a:p>
        </p:txBody>
      </p:sp>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302" y="260648"/>
            <a:ext cx="3088618" cy="1949768"/>
          </a:xfrm>
          <a:prstGeom prst="rect">
            <a:avLst/>
          </a:prstGeom>
        </p:spPr>
      </p:pic>
    </p:spTree>
    <p:extLst>
      <p:ext uri="{BB962C8B-B14F-4D97-AF65-F5344CB8AC3E}">
        <p14:creationId xmlns:p14="http://schemas.microsoft.com/office/powerpoint/2010/main" val="3857222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re / sous-titre / text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A4F0766-6309-644C-9BCE-2E607A270B78}"/>
              </a:ext>
            </a:extLst>
          </p:cNvPr>
          <p:cNvSpPr>
            <a:spLocks noGrp="1"/>
          </p:cNvSpPr>
          <p:nvPr>
            <p:ph type="sldNum" sz="quarter" idx="12"/>
          </p:nvPr>
        </p:nvSpPr>
        <p:spPr/>
        <p:txBody>
          <a:bodyPr/>
          <a:lstStyle/>
          <a:p>
            <a:fld id="{733122C9-A0B9-462F-8757-0847AD287B63}" type="slidenum">
              <a:rPr lang="fr-FR" smtClean="0"/>
              <a:pPr/>
              <a:t>‹N°›</a:t>
            </a:fld>
            <a:endParaRPr lang="fr-FR" dirty="0"/>
          </a:p>
        </p:txBody>
      </p:sp>
      <p:sp>
        <p:nvSpPr>
          <p:cNvPr id="9" name="Espace réservé de la date 3">
            <a:extLst>
              <a:ext uri="{FF2B5EF4-FFF2-40B4-BE49-F238E27FC236}">
                <a16:creationId xmlns:a16="http://schemas.microsoft.com/office/drawing/2014/main" id="{E9918C01-3017-D749-B811-9FCBA8038409}"/>
              </a:ext>
            </a:extLst>
          </p:cNvPr>
          <p:cNvSpPr>
            <a:spLocks noGrp="1"/>
          </p:cNvSpPr>
          <p:nvPr>
            <p:ph type="dt" sz="half" idx="2"/>
          </p:nvPr>
        </p:nvSpPr>
        <p:spPr bwMode="gray">
          <a:xfrm>
            <a:off x="431802" y="6396846"/>
            <a:ext cx="1560000" cy="461159"/>
          </a:xfrm>
          <a:prstGeom prst="rect">
            <a:avLst/>
          </a:prstGeom>
        </p:spPr>
        <p:txBody>
          <a:bodyPr vert="horz" lIns="0" tIns="0" rIns="0" bIns="0" rtlCol="0" anchor="ctr" anchorCtr="0">
            <a:noAutofit/>
          </a:bodyPr>
          <a:lstStyle>
            <a:lvl1pPr algn="l">
              <a:defRPr sz="796" b="1">
                <a:solidFill>
                  <a:schemeClr val="tx1"/>
                </a:solidFill>
              </a:defRPr>
            </a:lvl1pPr>
          </a:lstStyle>
          <a:p>
            <a:fld id="{6A4A60EE-9D13-3442-9796-E718C6343EC1}" type="datetime1">
              <a:rPr lang="fr-FR" cap="all" smtClean="0"/>
              <a:pPr/>
              <a:t>03/07/2023</a:t>
            </a:fld>
            <a:endParaRPr lang="fr-FR" cap="all" dirty="0"/>
          </a:p>
        </p:txBody>
      </p:sp>
      <p:sp>
        <p:nvSpPr>
          <p:cNvPr id="16" name="Espace réservé du texte 7">
            <a:extLst>
              <a:ext uri="{FF2B5EF4-FFF2-40B4-BE49-F238E27FC236}">
                <a16:creationId xmlns:a16="http://schemas.microsoft.com/office/drawing/2014/main" id="{EB9C9A62-C54B-3841-9346-5A54D3715808}"/>
              </a:ext>
            </a:extLst>
          </p:cNvPr>
          <p:cNvSpPr>
            <a:spLocks noGrp="1"/>
          </p:cNvSpPr>
          <p:nvPr>
            <p:ph type="body" sz="quarter" idx="13" hasCustomPrompt="1"/>
          </p:nvPr>
        </p:nvSpPr>
        <p:spPr bwMode="gray">
          <a:xfrm>
            <a:off x="431804" y="1664910"/>
            <a:ext cx="11232820" cy="323935"/>
          </a:xfrm>
        </p:spPr>
        <p:txBody>
          <a:bodyPr/>
          <a:lstStyle>
            <a:lvl1pPr marL="10103" indent="90923">
              <a:spcBef>
                <a:spcPts val="424"/>
              </a:spcBef>
              <a:spcAft>
                <a:spcPts val="849"/>
              </a:spcAft>
              <a:buFont typeface="+mj-lt"/>
              <a:buNone/>
              <a:tabLst/>
              <a:defRPr sz="1591" b="1">
                <a:solidFill>
                  <a:schemeClr val="tx1">
                    <a:lumMod val="50000"/>
                    <a:lumOff val="50000"/>
                  </a:schemeClr>
                </a:solidFill>
              </a:defRPr>
            </a:lvl1pPr>
            <a:lvl2pPr marL="343645" indent="-152731">
              <a:spcBef>
                <a:spcPts val="637"/>
              </a:spcBef>
              <a:spcAft>
                <a:spcPts val="849"/>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p:txBody>
          <a:bodyPr/>
          <a:lstStyle/>
          <a:p>
            <a:r>
              <a:rPr lang="fr-FR" dirty="0"/>
              <a:t>Titre</a:t>
            </a:r>
          </a:p>
        </p:txBody>
      </p:sp>
      <p:sp>
        <p:nvSpPr>
          <p:cNvPr id="8" name="Espace réservé du texte 11">
            <a:extLst>
              <a:ext uri="{FF2B5EF4-FFF2-40B4-BE49-F238E27FC236}">
                <a16:creationId xmlns:a16="http://schemas.microsoft.com/office/drawing/2014/main" id="{0AF74C14-DE22-FE4D-B865-03FBE975D57C}"/>
              </a:ext>
            </a:extLst>
          </p:cNvPr>
          <p:cNvSpPr>
            <a:spLocks noGrp="1"/>
          </p:cNvSpPr>
          <p:nvPr>
            <p:ph type="body" sz="quarter" idx="14" hasCustomPrompt="1"/>
          </p:nvPr>
        </p:nvSpPr>
        <p:spPr bwMode="gray">
          <a:xfrm>
            <a:off x="431802" y="2276872"/>
            <a:ext cx="11232447" cy="3840426"/>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0"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5046" y="260648"/>
            <a:ext cx="7839908" cy="480000"/>
          </a:xfrm>
          <a:prstGeom prst="rect">
            <a:avLst/>
          </a:prstGeom>
        </p:spPr>
        <p:txBody>
          <a:bodyPr vert="horz" lIns="0" tIns="0" rIns="0" bIns="0" rtlCol="0" anchor="ctr" anchorCtr="0">
            <a:noAutofit/>
          </a:bodyPr>
          <a:lstStyle>
            <a:lvl1pPr algn="r">
              <a:defRPr sz="796" b="1">
                <a:solidFill>
                  <a:schemeClr val="tx1"/>
                </a:solidFill>
              </a:defRPr>
            </a:lvl1pPr>
          </a:lstStyle>
          <a:p>
            <a:r>
              <a:rPr lang="fr-FR" dirty="0"/>
              <a:t>Direction générale de l’offre de soins</a:t>
            </a:r>
          </a:p>
        </p:txBody>
      </p:sp>
    </p:spTree>
    <p:extLst>
      <p:ext uri="{BB962C8B-B14F-4D97-AF65-F5344CB8AC3E}">
        <p14:creationId xmlns:p14="http://schemas.microsoft.com/office/powerpoint/2010/main" val="578559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a:extLst>
              <a:ext uri="{FF2B5EF4-FFF2-40B4-BE49-F238E27FC236}">
                <a16:creationId xmlns:a16="http://schemas.microsoft.com/office/drawing/2014/main" id="{CF4559A2-CBBB-4CDE-B01D-B6F257F0AD8F}"/>
              </a:ext>
            </a:extLst>
          </p:cNvPr>
          <p:cNvSpPr>
            <a:spLocks noGrp="1"/>
          </p:cNvSpPr>
          <p:nvPr>
            <p:ph type="body" sz="quarter" idx="12"/>
          </p:nvPr>
        </p:nvSpPr>
        <p:spPr>
          <a:xfrm>
            <a:off x="838200" y="720000"/>
            <a:ext cx="10515601" cy="576000"/>
          </a:xfrm>
        </p:spPr>
        <p:txBody>
          <a:bodyPr>
            <a:normAutofit/>
          </a:bodyPr>
          <a:lstStyle>
            <a:lvl1pPr marL="0" indent="0" algn="ctr">
              <a:buNone/>
              <a:defRPr sz="2121"/>
            </a:lvl1pPr>
          </a:lstStyle>
          <a:p>
            <a:pPr lvl="0"/>
            <a:r>
              <a:rPr lang="en-US" dirty="0"/>
              <a:t>Edit Master text styles</a:t>
            </a:r>
          </a:p>
        </p:txBody>
      </p:sp>
      <p:sp>
        <p:nvSpPr>
          <p:cNvPr id="9" name="Text Placeholder 8">
            <a:extLst>
              <a:ext uri="{FF2B5EF4-FFF2-40B4-BE49-F238E27FC236}">
                <a16:creationId xmlns:a16="http://schemas.microsoft.com/office/drawing/2014/main" id="{1DE6ADE0-1218-4E7D-9F95-72FC5C9F889D}"/>
              </a:ext>
            </a:extLst>
          </p:cNvPr>
          <p:cNvSpPr>
            <a:spLocks noGrp="1"/>
          </p:cNvSpPr>
          <p:nvPr>
            <p:ph type="body" sz="quarter" idx="10"/>
          </p:nvPr>
        </p:nvSpPr>
        <p:spPr>
          <a:xfrm>
            <a:off x="859" y="6646211"/>
            <a:ext cx="7680000" cy="209929"/>
          </a:xfrm>
          <a:noFill/>
          <a:ln>
            <a:noFill/>
          </a:ln>
        </p:spPr>
        <p:txBody>
          <a:bodyPr anchor="b">
            <a:spAutoFit/>
          </a:bodyPr>
          <a:lstStyle>
            <a:lvl1pPr marL="0" indent="0">
              <a:spcBef>
                <a:spcPts val="0"/>
              </a:spcBef>
              <a:spcAft>
                <a:spcPts val="0"/>
              </a:spcAft>
              <a:buNone/>
              <a:defRPr sz="849" spc="0" baseline="0">
                <a:solidFill>
                  <a:schemeClr val="tx1"/>
                </a:solidFill>
                <a:latin typeface="+mn-lt"/>
                <a:cs typeface="Arial" panose="020B0604020202020204" pitchFamily="34" charset="0"/>
              </a:defRPr>
            </a:lvl1pPr>
          </a:lstStyle>
          <a:p>
            <a:pPr lvl="0"/>
            <a:r>
              <a:rPr lang="en-US" dirty="0"/>
              <a:t>Edit Master text styles</a:t>
            </a:r>
          </a:p>
        </p:txBody>
      </p:sp>
    </p:spTree>
    <p:extLst>
      <p:ext uri="{BB962C8B-B14F-4D97-AF65-F5344CB8AC3E}">
        <p14:creationId xmlns:p14="http://schemas.microsoft.com/office/powerpoint/2010/main" val="42216917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Diapositive de titr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32" dirty="0"/>
              <a:t> </a:t>
            </a:r>
          </a:p>
        </p:txBody>
      </p:sp>
      <p:pic>
        <p:nvPicPr>
          <p:cNvPr id="6" name="Image 5">
            <a:extLst>
              <a:ext uri="{FF2B5EF4-FFF2-40B4-BE49-F238E27FC236}">
                <a16:creationId xmlns:a16="http://schemas.microsoft.com/office/drawing/2014/main" id="{433B51AF-3A50-3342-8D79-F2F92F5991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84001" y="68629"/>
            <a:ext cx="1262533" cy="797007"/>
          </a:xfrm>
          <a:prstGeom prst="rect">
            <a:avLst/>
          </a:prstGeom>
        </p:spPr>
      </p:pic>
      <p:pic>
        <p:nvPicPr>
          <p:cNvPr id="8" name="Imag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88557" y="274164"/>
            <a:ext cx="821982" cy="385932"/>
          </a:xfrm>
          <a:prstGeom prst="rect">
            <a:avLst/>
          </a:prstGeom>
        </p:spPr>
      </p:pic>
    </p:spTree>
    <p:extLst>
      <p:ext uri="{BB962C8B-B14F-4D97-AF65-F5344CB8AC3E}">
        <p14:creationId xmlns:p14="http://schemas.microsoft.com/office/powerpoint/2010/main" val="619691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ommair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431371" y="2084851"/>
            <a:ext cx="3360000" cy="3840426"/>
          </a:xfrm>
        </p:spPr>
        <p:txBody>
          <a:bodyPr/>
          <a:lstStyle>
            <a:lvl1pPr marL="152733" indent="-152733">
              <a:spcBef>
                <a:spcPts val="424"/>
              </a:spcBef>
              <a:spcAft>
                <a:spcPts val="849"/>
              </a:spcAft>
              <a:buFont typeface="+mj-lt"/>
              <a:buAutoNum type="arabicPeriod"/>
              <a:defRPr b="1"/>
            </a:lvl1pPr>
            <a:lvl2pPr marL="343650" indent="-152733">
              <a:spcBef>
                <a:spcPts val="637"/>
              </a:spcBef>
              <a:spcAft>
                <a:spcPts val="849"/>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4416000" y="2084852"/>
            <a:ext cx="3360000" cy="3814349"/>
          </a:xfrm>
        </p:spPr>
        <p:txBody>
          <a:bodyPr/>
          <a:lstStyle>
            <a:lvl1pPr marL="152733" indent="-152733">
              <a:spcBef>
                <a:spcPts val="424"/>
              </a:spcBef>
              <a:spcAft>
                <a:spcPts val="849"/>
              </a:spcAft>
              <a:buFont typeface="+mj-lt"/>
              <a:buAutoNum type="arabicPeriod"/>
              <a:defRPr b="1"/>
            </a:lvl1pPr>
            <a:lvl2pPr marL="343650" indent="-152733">
              <a:spcBef>
                <a:spcPts val="637"/>
              </a:spcBef>
              <a:spcAft>
                <a:spcPts val="849"/>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8351999" y="2084852"/>
            <a:ext cx="3360000" cy="3814349"/>
          </a:xfrm>
        </p:spPr>
        <p:txBody>
          <a:bodyPr/>
          <a:lstStyle>
            <a:lvl1pPr marL="152733" indent="-152733">
              <a:spcBef>
                <a:spcPts val="424"/>
              </a:spcBef>
              <a:spcAft>
                <a:spcPts val="849"/>
              </a:spcAft>
              <a:buFont typeface="+mj-lt"/>
              <a:buAutoNum type="arabicPeriod"/>
              <a:defRPr b="1"/>
            </a:lvl1pPr>
            <a:lvl2pPr marL="343650" indent="-152733">
              <a:spcBef>
                <a:spcPts val="637"/>
              </a:spcBef>
              <a:spcAft>
                <a:spcPts val="849"/>
              </a:spcAft>
              <a:buFont typeface="+mj-lt"/>
              <a:buAutoNum type="alphaLcPeriod"/>
              <a:defRPr/>
            </a:lvl2pPr>
          </a:lstStyle>
          <a:p>
            <a:pPr lvl="0"/>
            <a:r>
              <a:rPr lang="fr-FR" dirty="0"/>
              <a:t>Titre de la partie</a:t>
            </a:r>
          </a:p>
          <a:p>
            <a:pPr lvl="1"/>
            <a:r>
              <a:rPr lang="fr-FR" dirty="0"/>
              <a:t>Deuxième niveau</a:t>
            </a:r>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431800" y="6396842"/>
            <a:ext cx="1613913" cy="461159"/>
          </a:xfrm>
          <a:prstGeom prst="rect">
            <a:avLst/>
          </a:prstGeom>
        </p:spPr>
        <p:txBody>
          <a:bodyPr vert="horz" lIns="0" tIns="0" rIns="0" bIns="0" rtlCol="0" anchor="ctr" anchorCtr="0">
            <a:noAutofit/>
          </a:bodyPr>
          <a:lstStyle>
            <a:lvl1pPr algn="l">
              <a:defRPr sz="795" b="1">
                <a:solidFill>
                  <a:schemeClr val="tx1"/>
                </a:solidFill>
              </a:defRPr>
            </a:lvl1pPr>
          </a:lstStyle>
          <a:p>
            <a:fld id="{251C71F6-E0A6-1740-B64F-38F332886BAF}" type="datetime1">
              <a:rPr lang="fr-FR" cap="all" smtClean="0"/>
              <a:pPr/>
              <a:t>03/07/2023</a:t>
            </a:fld>
            <a:endParaRPr lang="fr-FR" cap="all" dirty="0"/>
          </a:p>
        </p:txBody>
      </p:sp>
      <p:sp>
        <p:nvSpPr>
          <p:cNvPr id="25" name="Titre 18">
            <a:extLst>
              <a:ext uri="{FF2B5EF4-FFF2-40B4-BE49-F238E27FC236}">
                <a16:creationId xmlns:a16="http://schemas.microsoft.com/office/drawing/2014/main" id="{8909A550-9D66-7141-BF64-73CAD209688B}"/>
              </a:ext>
            </a:extLst>
          </p:cNvPr>
          <p:cNvSpPr>
            <a:spLocks noGrp="1"/>
          </p:cNvSpPr>
          <p:nvPr>
            <p:ph type="title" hasCustomPrompt="1"/>
          </p:nvPr>
        </p:nvSpPr>
        <p:spPr>
          <a:xfrm>
            <a:off x="431801" y="910402"/>
            <a:ext cx="11233150" cy="719988"/>
          </a:xfrm>
        </p:spPr>
        <p:txBody>
          <a:bodyPr/>
          <a:lstStyle/>
          <a:p>
            <a:r>
              <a:rPr lang="fr-FR" dirty="0"/>
              <a:t>Sommaire</a:t>
            </a:r>
          </a:p>
        </p:txBody>
      </p:sp>
      <p:sp>
        <p:nvSpPr>
          <p:cNvPr id="11"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5044" y="260648"/>
            <a:ext cx="7839908" cy="480000"/>
          </a:xfrm>
          <a:prstGeom prst="rect">
            <a:avLst/>
          </a:prstGeom>
        </p:spPr>
        <p:txBody>
          <a:bodyPr vert="horz" lIns="0" tIns="0" rIns="0" bIns="0" rtlCol="0" anchor="ctr" anchorCtr="0">
            <a:noAutofit/>
          </a:bodyPr>
          <a:lstStyle>
            <a:lvl1pPr algn="r">
              <a:defRPr sz="795" b="1">
                <a:solidFill>
                  <a:schemeClr val="tx1"/>
                </a:solidFill>
              </a:defRPr>
            </a:lvl1pPr>
          </a:lstStyle>
          <a:p>
            <a:r>
              <a:rPr lang="fr-FR" dirty="0"/>
              <a:t>Direction générale de l’offre de soins</a:t>
            </a:r>
          </a:p>
        </p:txBody>
      </p:sp>
    </p:spTree>
    <p:extLst>
      <p:ext uri="{BB962C8B-B14F-4D97-AF65-F5344CB8AC3E}">
        <p14:creationId xmlns:p14="http://schemas.microsoft.com/office/powerpoint/2010/main" val="16172961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1"/>
            <a:ext cx="240000" cy="240000"/>
          </a:xfrm>
          <a:prstGeom prst="rect">
            <a:avLst/>
          </a:prstGeom>
          <a:ln>
            <a:solidFill>
              <a:schemeClr val="tx1">
                <a:alpha val="0"/>
              </a:schemeClr>
            </a:solidFill>
          </a:ln>
        </p:spPr>
        <p:txBody>
          <a:bodyPr/>
          <a:lstStyle>
            <a:lvl1pPr>
              <a:defRPr sz="106">
                <a:solidFill>
                  <a:schemeClr val="tx1">
                    <a:alpha val="0"/>
                  </a:schemeClr>
                </a:solidFill>
              </a:defRPr>
            </a:lvl1pPr>
          </a:lstStyle>
          <a:p>
            <a:fld id="{4EA19884-7A29-DC4E-9311-A62E54788E52}" type="datetime1">
              <a:rPr lang="fr-FR" smtClean="0"/>
              <a:t>03/07/2023</a:t>
            </a:fld>
            <a:endParaRPr lang="fr-FR" dirty="0"/>
          </a:p>
        </p:txBody>
      </p:sp>
      <p:sp>
        <p:nvSpPr>
          <p:cNvPr id="6" name="Espace réservé du numéro de diapositive 5"/>
          <p:cNvSpPr>
            <a:spLocks noGrp="1"/>
          </p:cNvSpPr>
          <p:nvPr>
            <p:ph type="sldNum" sz="quarter" idx="12"/>
          </p:nvPr>
        </p:nvSpPr>
        <p:spPr bwMode="gray">
          <a:xfrm>
            <a:off x="0" y="6618001"/>
            <a:ext cx="240000" cy="240000"/>
          </a:xfrm>
          <a:ln>
            <a:solidFill>
              <a:schemeClr val="tx1">
                <a:alpha val="0"/>
              </a:schemeClr>
            </a:solidFill>
          </a:ln>
        </p:spPr>
        <p:txBody>
          <a:bodyPr/>
          <a:lstStyle>
            <a:lvl1pPr>
              <a:defRPr sz="106">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240000" cy="240000"/>
          </a:xfrm>
          <a:prstGeom prst="rect">
            <a:avLst/>
          </a:prstGeom>
          <a:ln>
            <a:solidFill>
              <a:schemeClr val="tx1">
                <a:alpha val="0"/>
              </a:schemeClr>
            </a:solidFill>
          </a:ln>
        </p:spPr>
        <p:txBody>
          <a:bodyPr/>
          <a:lstStyle>
            <a:lvl1pPr>
              <a:defRPr sz="106">
                <a:solidFill>
                  <a:schemeClr val="tx1">
                    <a:alpha val="0"/>
                  </a:schemeClr>
                </a:solidFill>
              </a:defRPr>
            </a:lvl1pPr>
          </a:lstStyle>
          <a:p>
            <a:r>
              <a:rPr lang="fr-FR" dirty="0"/>
              <a:t>Titre</a:t>
            </a: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9403" y="1892980"/>
            <a:ext cx="4866402" cy="3072040"/>
          </a:xfrm>
          <a:prstGeom prst="rect">
            <a:avLst/>
          </a:prstGeom>
        </p:spPr>
      </p:pic>
    </p:spTree>
    <p:extLst>
      <p:ext uri="{BB962C8B-B14F-4D97-AF65-F5344CB8AC3E}">
        <p14:creationId xmlns:p14="http://schemas.microsoft.com/office/powerpoint/2010/main" val="754610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9260D5-97BD-49B5-B161-FD40B1186AD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2B682DE-D75C-4C4D-B01D-1FD089FAA1AA}"/>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1EA7494-8C07-4D1B-904C-4D18BB7FF52B}"/>
              </a:ext>
            </a:extLst>
          </p:cNvPr>
          <p:cNvSpPr>
            <a:spLocks noGrp="1"/>
          </p:cNvSpPr>
          <p:nvPr>
            <p:ph type="dt" sz="half" idx="10"/>
          </p:nvPr>
        </p:nvSpPr>
        <p:spPr/>
        <p:txBody>
          <a:bodyPr/>
          <a:lstStyle/>
          <a:p>
            <a:fld id="{2FEA08FE-61B5-4431-9097-880165C990F4}" type="datetimeFigureOut">
              <a:rPr lang="fr-FR" smtClean="0"/>
              <a:t>03/07/2023</a:t>
            </a:fld>
            <a:endParaRPr lang="fr-FR"/>
          </a:p>
        </p:txBody>
      </p:sp>
      <p:sp>
        <p:nvSpPr>
          <p:cNvPr id="5" name="Espace réservé du pied de page 4">
            <a:extLst>
              <a:ext uri="{FF2B5EF4-FFF2-40B4-BE49-F238E27FC236}">
                <a16:creationId xmlns:a16="http://schemas.microsoft.com/office/drawing/2014/main" id="{D88F46C1-2EA7-460C-A941-370C8CE2B26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E1E7137-4D4A-41AC-BAF8-DAAF97B2D0E4}"/>
              </a:ext>
            </a:extLst>
          </p:cNvPr>
          <p:cNvSpPr>
            <a:spLocks noGrp="1"/>
          </p:cNvSpPr>
          <p:nvPr>
            <p:ph type="sldNum" sz="quarter" idx="12"/>
          </p:nvPr>
        </p:nvSpPr>
        <p:spPr/>
        <p:txBody>
          <a:bodyPr/>
          <a:lstStyle/>
          <a:p>
            <a:fld id="{59C496B4-83E6-4E89-A728-26DAD63E693D}" type="slidenum">
              <a:rPr lang="fr-FR" smtClean="0"/>
              <a:t>‹N°›</a:t>
            </a:fld>
            <a:endParaRPr lang="fr-FR"/>
          </a:p>
        </p:txBody>
      </p:sp>
    </p:spTree>
    <p:extLst>
      <p:ext uri="{BB962C8B-B14F-4D97-AF65-F5344CB8AC3E}">
        <p14:creationId xmlns:p14="http://schemas.microsoft.com/office/powerpoint/2010/main" val="3738903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1DAEED-B91F-4627-8C48-09E350DDBECA}"/>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A3E69FC-A527-43BD-A672-EF63E7B2F2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75DC47D5-68D3-4BB0-8377-90C5F3D31496}"/>
              </a:ext>
            </a:extLst>
          </p:cNvPr>
          <p:cNvSpPr>
            <a:spLocks noGrp="1"/>
          </p:cNvSpPr>
          <p:nvPr>
            <p:ph type="dt" sz="half" idx="10"/>
          </p:nvPr>
        </p:nvSpPr>
        <p:spPr/>
        <p:txBody>
          <a:bodyPr/>
          <a:lstStyle/>
          <a:p>
            <a:fld id="{2FEA08FE-61B5-4431-9097-880165C990F4}" type="datetimeFigureOut">
              <a:rPr lang="fr-FR" smtClean="0"/>
              <a:t>03/07/2023</a:t>
            </a:fld>
            <a:endParaRPr lang="fr-FR"/>
          </a:p>
        </p:txBody>
      </p:sp>
      <p:sp>
        <p:nvSpPr>
          <p:cNvPr id="5" name="Espace réservé du pied de page 4">
            <a:extLst>
              <a:ext uri="{FF2B5EF4-FFF2-40B4-BE49-F238E27FC236}">
                <a16:creationId xmlns:a16="http://schemas.microsoft.com/office/drawing/2014/main" id="{4A2CD4A0-3269-4F02-AB0A-C2AA6CFE718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F1E04A5-B502-4323-B48F-F873A896A953}"/>
              </a:ext>
            </a:extLst>
          </p:cNvPr>
          <p:cNvSpPr>
            <a:spLocks noGrp="1"/>
          </p:cNvSpPr>
          <p:nvPr>
            <p:ph type="sldNum" sz="quarter" idx="12"/>
          </p:nvPr>
        </p:nvSpPr>
        <p:spPr/>
        <p:txBody>
          <a:bodyPr/>
          <a:lstStyle/>
          <a:p>
            <a:fld id="{59C496B4-83E6-4E89-A728-26DAD63E693D}" type="slidenum">
              <a:rPr lang="fr-FR" smtClean="0"/>
              <a:t>‹N°›</a:t>
            </a:fld>
            <a:endParaRPr lang="fr-FR"/>
          </a:p>
        </p:txBody>
      </p:sp>
    </p:spTree>
    <p:extLst>
      <p:ext uri="{BB962C8B-B14F-4D97-AF65-F5344CB8AC3E}">
        <p14:creationId xmlns:p14="http://schemas.microsoft.com/office/powerpoint/2010/main" val="139538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B767F9-E7D7-466A-94FF-EB076ECE98F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D78F74B-AC4B-4686-B300-151A347ED847}"/>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BD0C947-CCB7-42F8-8C95-12820A156713}"/>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ED1AD50-564E-4983-9619-CFB5D6F95832}"/>
              </a:ext>
            </a:extLst>
          </p:cNvPr>
          <p:cNvSpPr>
            <a:spLocks noGrp="1"/>
          </p:cNvSpPr>
          <p:nvPr>
            <p:ph type="dt" sz="half" idx="10"/>
          </p:nvPr>
        </p:nvSpPr>
        <p:spPr/>
        <p:txBody>
          <a:bodyPr/>
          <a:lstStyle/>
          <a:p>
            <a:fld id="{2FEA08FE-61B5-4431-9097-880165C990F4}" type="datetimeFigureOut">
              <a:rPr lang="fr-FR" smtClean="0"/>
              <a:t>03/07/2023</a:t>
            </a:fld>
            <a:endParaRPr lang="fr-FR"/>
          </a:p>
        </p:txBody>
      </p:sp>
      <p:sp>
        <p:nvSpPr>
          <p:cNvPr id="6" name="Espace réservé du pied de page 5">
            <a:extLst>
              <a:ext uri="{FF2B5EF4-FFF2-40B4-BE49-F238E27FC236}">
                <a16:creationId xmlns:a16="http://schemas.microsoft.com/office/drawing/2014/main" id="{9816F7EF-0B19-4F79-B5FF-2153D896E30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F5145D1-C1F4-4DDF-A14B-4DACCE2317A4}"/>
              </a:ext>
            </a:extLst>
          </p:cNvPr>
          <p:cNvSpPr>
            <a:spLocks noGrp="1"/>
          </p:cNvSpPr>
          <p:nvPr>
            <p:ph type="sldNum" sz="quarter" idx="12"/>
          </p:nvPr>
        </p:nvSpPr>
        <p:spPr/>
        <p:txBody>
          <a:bodyPr/>
          <a:lstStyle/>
          <a:p>
            <a:fld id="{59C496B4-83E6-4E89-A728-26DAD63E693D}" type="slidenum">
              <a:rPr lang="fr-FR" smtClean="0"/>
              <a:t>‹N°›</a:t>
            </a:fld>
            <a:endParaRPr lang="fr-FR"/>
          </a:p>
        </p:txBody>
      </p:sp>
    </p:spTree>
    <p:extLst>
      <p:ext uri="{BB962C8B-B14F-4D97-AF65-F5344CB8AC3E}">
        <p14:creationId xmlns:p14="http://schemas.microsoft.com/office/powerpoint/2010/main" val="1528376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AFCBF7-42A0-466B-AA90-4262526A74AC}"/>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3A752BA-87C9-40AD-8CFB-22006BF5A4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133349F1-9E90-47D9-889D-F77A901FE583}"/>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AF8D667-469C-471A-8156-99B644522B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B0410FEB-FB82-4A78-A670-8699F1088390}"/>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1551BB5B-F80A-4AD9-AF69-72F3C8795A7E}"/>
              </a:ext>
            </a:extLst>
          </p:cNvPr>
          <p:cNvSpPr>
            <a:spLocks noGrp="1"/>
          </p:cNvSpPr>
          <p:nvPr>
            <p:ph type="dt" sz="half" idx="10"/>
          </p:nvPr>
        </p:nvSpPr>
        <p:spPr/>
        <p:txBody>
          <a:bodyPr/>
          <a:lstStyle/>
          <a:p>
            <a:fld id="{2FEA08FE-61B5-4431-9097-880165C990F4}" type="datetimeFigureOut">
              <a:rPr lang="fr-FR" smtClean="0"/>
              <a:t>03/07/2023</a:t>
            </a:fld>
            <a:endParaRPr lang="fr-FR"/>
          </a:p>
        </p:txBody>
      </p:sp>
      <p:sp>
        <p:nvSpPr>
          <p:cNvPr id="8" name="Espace réservé du pied de page 7">
            <a:extLst>
              <a:ext uri="{FF2B5EF4-FFF2-40B4-BE49-F238E27FC236}">
                <a16:creationId xmlns:a16="http://schemas.microsoft.com/office/drawing/2014/main" id="{E7189617-401F-4937-853E-4559CB5858AA}"/>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70E3CE25-1E09-4509-A94C-329F22FC64D1}"/>
              </a:ext>
            </a:extLst>
          </p:cNvPr>
          <p:cNvSpPr>
            <a:spLocks noGrp="1"/>
          </p:cNvSpPr>
          <p:nvPr>
            <p:ph type="sldNum" sz="quarter" idx="12"/>
          </p:nvPr>
        </p:nvSpPr>
        <p:spPr/>
        <p:txBody>
          <a:bodyPr/>
          <a:lstStyle/>
          <a:p>
            <a:fld id="{59C496B4-83E6-4E89-A728-26DAD63E693D}" type="slidenum">
              <a:rPr lang="fr-FR" smtClean="0"/>
              <a:t>‹N°›</a:t>
            </a:fld>
            <a:endParaRPr lang="fr-FR"/>
          </a:p>
        </p:txBody>
      </p:sp>
    </p:spTree>
    <p:extLst>
      <p:ext uri="{BB962C8B-B14F-4D97-AF65-F5344CB8AC3E}">
        <p14:creationId xmlns:p14="http://schemas.microsoft.com/office/powerpoint/2010/main" val="2094692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B0AC8C-2B6A-4C82-A604-258057C1F09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F878CC9-EF10-44FC-8148-B73E818E068D}"/>
              </a:ext>
            </a:extLst>
          </p:cNvPr>
          <p:cNvSpPr>
            <a:spLocks noGrp="1"/>
          </p:cNvSpPr>
          <p:nvPr>
            <p:ph type="dt" sz="half" idx="10"/>
          </p:nvPr>
        </p:nvSpPr>
        <p:spPr/>
        <p:txBody>
          <a:bodyPr/>
          <a:lstStyle/>
          <a:p>
            <a:fld id="{2FEA08FE-61B5-4431-9097-880165C990F4}" type="datetimeFigureOut">
              <a:rPr lang="fr-FR" smtClean="0"/>
              <a:t>03/07/2023</a:t>
            </a:fld>
            <a:endParaRPr lang="fr-FR"/>
          </a:p>
        </p:txBody>
      </p:sp>
      <p:sp>
        <p:nvSpPr>
          <p:cNvPr id="4" name="Espace réservé du pied de page 3">
            <a:extLst>
              <a:ext uri="{FF2B5EF4-FFF2-40B4-BE49-F238E27FC236}">
                <a16:creationId xmlns:a16="http://schemas.microsoft.com/office/drawing/2014/main" id="{770A591F-AA54-400C-8E9D-08843E1B030C}"/>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67B59B66-7E60-48D1-B82D-9C53D37F7820}"/>
              </a:ext>
            </a:extLst>
          </p:cNvPr>
          <p:cNvSpPr>
            <a:spLocks noGrp="1"/>
          </p:cNvSpPr>
          <p:nvPr>
            <p:ph type="sldNum" sz="quarter" idx="12"/>
          </p:nvPr>
        </p:nvSpPr>
        <p:spPr/>
        <p:txBody>
          <a:bodyPr/>
          <a:lstStyle/>
          <a:p>
            <a:fld id="{59C496B4-83E6-4E89-A728-26DAD63E693D}" type="slidenum">
              <a:rPr lang="fr-FR" smtClean="0"/>
              <a:t>‹N°›</a:t>
            </a:fld>
            <a:endParaRPr lang="fr-FR"/>
          </a:p>
        </p:txBody>
      </p:sp>
    </p:spTree>
    <p:extLst>
      <p:ext uri="{BB962C8B-B14F-4D97-AF65-F5344CB8AC3E}">
        <p14:creationId xmlns:p14="http://schemas.microsoft.com/office/powerpoint/2010/main" val="289165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93FB3BF-80F6-45F4-BDF8-5F7D3D7C0E0F}"/>
              </a:ext>
            </a:extLst>
          </p:cNvPr>
          <p:cNvSpPr>
            <a:spLocks noGrp="1"/>
          </p:cNvSpPr>
          <p:nvPr>
            <p:ph type="dt" sz="half" idx="10"/>
          </p:nvPr>
        </p:nvSpPr>
        <p:spPr/>
        <p:txBody>
          <a:bodyPr/>
          <a:lstStyle/>
          <a:p>
            <a:fld id="{2FEA08FE-61B5-4431-9097-880165C990F4}" type="datetimeFigureOut">
              <a:rPr lang="fr-FR" smtClean="0"/>
              <a:t>03/07/2023</a:t>
            </a:fld>
            <a:endParaRPr lang="fr-FR"/>
          </a:p>
        </p:txBody>
      </p:sp>
      <p:sp>
        <p:nvSpPr>
          <p:cNvPr id="3" name="Espace réservé du pied de page 2">
            <a:extLst>
              <a:ext uri="{FF2B5EF4-FFF2-40B4-BE49-F238E27FC236}">
                <a16:creationId xmlns:a16="http://schemas.microsoft.com/office/drawing/2014/main" id="{09132709-1B05-4C57-91AC-CED434DA0E22}"/>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6CE2B584-76D0-45E1-B9FF-3117A8878253}"/>
              </a:ext>
            </a:extLst>
          </p:cNvPr>
          <p:cNvSpPr>
            <a:spLocks noGrp="1"/>
          </p:cNvSpPr>
          <p:nvPr>
            <p:ph type="sldNum" sz="quarter" idx="12"/>
          </p:nvPr>
        </p:nvSpPr>
        <p:spPr/>
        <p:txBody>
          <a:bodyPr/>
          <a:lstStyle/>
          <a:p>
            <a:fld id="{59C496B4-83E6-4E89-A728-26DAD63E693D}" type="slidenum">
              <a:rPr lang="fr-FR" smtClean="0"/>
              <a:t>‹N°›</a:t>
            </a:fld>
            <a:endParaRPr lang="fr-FR"/>
          </a:p>
        </p:txBody>
      </p:sp>
    </p:spTree>
    <p:extLst>
      <p:ext uri="{BB962C8B-B14F-4D97-AF65-F5344CB8AC3E}">
        <p14:creationId xmlns:p14="http://schemas.microsoft.com/office/powerpoint/2010/main" val="3867848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54AAC3-BDB4-4A05-B24D-068BD0B5777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64B1E6A9-068B-4187-B41D-37F4AEE06D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8E92F627-A3D1-4443-A587-ADF004EAA2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3C113C0B-D12A-43FC-8784-A48FC5E53721}"/>
              </a:ext>
            </a:extLst>
          </p:cNvPr>
          <p:cNvSpPr>
            <a:spLocks noGrp="1"/>
          </p:cNvSpPr>
          <p:nvPr>
            <p:ph type="dt" sz="half" idx="10"/>
          </p:nvPr>
        </p:nvSpPr>
        <p:spPr/>
        <p:txBody>
          <a:bodyPr/>
          <a:lstStyle/>
          <a:p>
            <a:fld id="{2FEA08FE-61B5-4431-9097-880165C990F4}" type="datetimeFigureOut">
              <a:rPr lang="fr-FR" smtClean="0"/>
              <a:t>03/07/2023</a:t>
            </a:fld>
            <a:endParaRPr lang="fr-FR"/>
          </a:p>
        </p:txBody>
      </p:sp>
      <p:sp>
        <p:nvSpPr>
          <p:cNvPr id="6" name="Espace réservé du pied de page 5">
            <a:extLst>
              <a:ext uri="{FF2B5EF4-FFF2-40B4-BE49-F238E27FC236}">
                <a16:creationId xmlns:a16="http://schemas.microsoft.com/office/drawing/2014/main" id="{9194423B-789A-4A03-9F5A-D67D1681366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C9F6466-469D-4173-A4CB-C42461A6B22C}"/>
              </a:ext>
            </a:extLst>
          </p:cNvPr>
          <p:cNvSpPr>
            <a:spLocks noGrp="1"/>
          </p:cNvSpPr>
          <p:nvPr>
            <p:ph type="sldNum" sz="quarter" idx="12"/>
          </p:nvPr>
        </p:nvSpPr>
        <p:spPr/>
        <p:txBody>
          <a:bodyPr/>
          <a:lstStyle/>
          <a:p>
            <a:fld id="{59C496B4-83E6-4E89-A728-26DAD63E693D}" type="slidenum">
              <a:rPr lang="fr-FR" smtClean="0"/>
              <a:t>‹N°›</a:t>
            </a:fld>
            <a:endParaRPr lang="fr-FR"/>
          </a:p>
        </p:txBody>
      </p:sp>
    </p:spTree>
    <p:extLst>
      <p:ext uri="{BB962C8B-B14F-4D97-AF65-F5344CB8AC3E}">
        <p14:creationId xmlns:p14="http://schemas.microsoft.com/office/powerpoint/2010/main" val="14861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822639-C842-4009-B576-CFEA39DFEA5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C0188D7-DB21-4995-A856-5E4588DFEF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52B2854-D09C-4745-B8B8-F29F53B40D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037A7ADD-5D89-4D1B-ABEA-2B37A4FD7984}"/>
              </a:ext>
            </a:extLst>
          </p:cNvPr>
          <p:cNvSpPr>
            <a:spLocks noGrp="1"/>
          </p:cNvSpPr>
          <p:nvPr>
            <p:ph type="dt" sz="half" idx="10"/>
          </p:nvPr>
        </p:nvSpPr>
        <p:spPr/>
        <p:txBody>
          <a:bodyPr/>
          <a:lstStyle/>
          <a:p>
            <a:fld id="{2FEA08FE-61B5-4431-9097-880165C990F4}" type="datetimeFigureOut">
              <a:rPr lang="fr-FR" smtClean="0"/>
              <a:t>03/07/2023</a:t>
            </a:fld>
            <a:endParaRPr lang="fr-FR"/>
          </a:p>
        </p:txBody>
      </p:sp>
      <p:sp>
        <p:nvSpPr>
          <p:cNvPr id="6" name="Espace réservé du pied de page 5">
            <a:extLst>
              <a:ext uri="{FF2B5EF4-FFF2-40B4-BE49-F238E27FC236}">
                <a16:creationId xmlns:a16="http://schemas.microsoft.com/office/drawing/2014/main" id="{DB340A66-F66A-489E-840E-555252847C4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C44A0CA-1B60-4448-8CC7-28873CFA7101}"/>
              </a:ext>
            </a:extLst>
          </p:cNvPr>
          <p:cNvSpPr>
            <a:spLocks noGrp="1"/>
          </p:cNvSpPr>
          <p:nvPr>
            <p:ph type="sldNum" sz="quarter" idx="12"/>
          </p:nvPr>
        </p:nvSpPr>
        <p:spPr/>
        <p:txBody>
          <a:bodyPr/>
          <a:lstStyle/>
          <a:p>
            <a:fld id="{59C496B4-83E6-4E89-A728-26DAD63E693D}" type="slidenum">
              <a:rPr lang="fr-FR" smtClean="0"/>
              <a:t>‹N°›</a:t>
            </a:fld>
            <a:endParaRPr lang="fr-FR"/>
          </a:p>
        </p:txBody>
      </p:sp>
    </p:spTree>
    <p:extLst>
      <p:ext uri="{BB962C8B-B14F-4D97-AF65-F5344CB8AC3E}">
        <p14:creationId xmlns:p14="http://schemas.microsoft.com/office/powerpoint/2010/main" val="298562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0707BB0-9C1A-4E48-ADE1-F6BEE71E20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FE1C19E-8B07-4F04-A86F-2AE057FC68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824380D-6F25-4268-AFAF-07D8781AD9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EA08FE-61B5-4431-9097-880165C990F4}" type="datetimeFigureOut">
              <a:rPr lang="fr-FR" smtClean="0"/>
              <a:t>03/07/2023</a:t>
            </a:fld>
            <a:endParaRPr lang="fr-FR"/>
          </a:p>
        </p:txBody>
      </p:sp>
      <p:sp>
        <p:nvSpPr>
          <p:cNvPr id="5" name="Espace réservé du pied de page 4">
            <a:extLst>
              <a:ext uri="{FF2B5EF4-FFF2-40B4-BE49-F238E27FC236}">
                <a16:creationId xmlns:a16="http://schemas.microsoft.com/office/drawing/2014/main" id="{E24B727E-9D40-4D7C-AC6C-859E0A1EBD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E4C0E6D5-2240-473E-8AA4-A6E14DBC6D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C496B4-83E6-4E89-A728-26DAD63E693D}" type="slidenum">
              <a:rPr lang="fr-FR" smtClean="0"/>
              <a:t>‹N°›</a:t>
            </a:fld>
            <a:endParaRPr lang="fr-FR"/>
          </a:p>
        </p:txBody>
      </p:sp>
    </p:spTree>
    <p:extLst>
      <p:ext uri="{BB962C8B-B14F-4D97-AF65-F5344CB8AC3E}">
        <p14:creationId xmlns:p14="http://schemas.microsoft.com/office/powerpoint/2010/main" val="1933106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7.emf"/></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diagramLayout" Target="../diagrams/layout1.xml"/><Relationship Id="rId7" Type="http://schemas.openxmlformats.org/officeDocument/2006/relationships/image" Target="../media/image40.png"/><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43.png"/><Relationship Id="rId4" Type="http://schemas.openxmlformats.org/officeDocument/2006/relationships/diagramQuickStyle" Target="../diagrams/quickStyle1.xml"/><Relationship Id="rId9"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9.png"/><Relationship Id="rId7" Type="http://schemas.openxmlformats.org/officeDocument/2006/relationships/image" Target="../media/image47.png"/><Relationship Id="rId2"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diagramLayout" Target="../diagrams/layout2.xml"/><Relationship Id="rId7" Type="http://schemas.openxmlformats.org/officeDocument/2006/relationships/image" Target="../media/image40.png"/><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43.png"/><Relationship Id="rId4" Type="http://schemas.openxmlformats.org/officeDocument/2006/relationships/diagramQuickStyle" Target="../diagrams/quickStyle2.xml"/><Relationship Id="rId9"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5.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4.emf"/></Relationships>
</file>

<file path=ppt/slides/_rels/slide21.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4.emf"/></Relationships>
</file>

<file path=ppt/slides/_rels/slide22.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4.emf"/></Relationships>
</file>

<file path=ppt/slides/_rels/slide23.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6.pn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59.pn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58.png"/><Relationship Id="rId2" Type="http://schemas.openxmlformats.org/officeDocument/2006/relationships/image" Target="../media/image56.jpeg"/><Relationship Id="rId1" Type="http://schemas.openxmlformats.org/officeDocument/2006/relationships/slideLayout" Target="../slideLayouts/slideLayout14.xml"/><Relationship Id="rId6" Type="http://schemas.openxmlformats.org/officeDocument/2006/relationships/diagramColors" Target="../diagrams/colors3.xml"/><Relationship Id="rId11" Type="http://schemas.openxmlformats.org/officeDocument/2006/relationships/image" Target="../media/image22.png"/><Relationship Id="rId5" Type="http://schemas.openxmlformats.org/officeDocument/2006/relationships/diagramQuickStyle" Target="../diagrams/quickStyle3.xml"/><Relationship Id="rId15" Type="http://schemas.openxmlformats.org/officeDocument/2006/relationships/image" Target="../media/image61.png"/><Relationship Id="rId10" Type="http://schemas.openxmlformats.org/officeDocument/2006/relationships/image" Target="../media/image57.png"/><Relationship Id="rId4" Type="http://schemas.openxmlformats.org/officeDocument/2006/relationships/diagramLayout" Target="../diagrams/layout3.xml"/><Relationship Id="rId9" Type="http://schemas.openxmlformats.org/officeDocument/2006/relationships/image" Target="../media/image43.png"/><Relationship Id="rId14" Type="http://schemas.openxmlformats.org/officeDocument/2006/relationships/image" Target="../media/image60.png"/></Relationships>
</file>

<file path=ppt/slides/_rels/slide27.xml.rels><?xml version="1.0" encoding="UTF-8" standalone="yes"?>
<Relationships xmlns="http://schemas.openxmlformats.org/package/2006/relationships"><Relationship Id="rId3" Type="http://schemas.openxmlformats.org/officeDocument/2006/relationships/image" Target="../media/image62.jpeg"/><Relationship Id="rId7" Type="http://schemas.openxmlformats.org/officeDocument/2006/relationships/image" Target="../media/image60.pn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7.xml"/><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hyperlink" Target="https://solidarites-sante.gouv.fr/IMG/pdf/filiere_sante_maladies_rares_-_rapport_activite_2020.pdf"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image" Target="../media/image15.jpeg"/><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Layout" Target="../slideLayouts/slideLayout14.xml"/><Relationship Id="rId6" Type="http://schemas.openxmlformats.org/officeDocument/2006/relationships/image" Target="../media/image19.png"/><Relationship Id="rId11" Type="http://schemas.openxmlformats.org/officeDocument/2006/relationships/image" Target="../media/image24.jpe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19" Type="http://schemas.openxmlformats.org/officeDocument/2006/relationships/image" Target="../media/image32.png"/><Relationship Id="rId4" Type="http://schemas.openxmlformats.org/officeDocument/2006/relationships/image" Target="../media/image17.jpeg"/><Relationship Id="rId9" Type="http://schemas.openxmlformats.org/officeDocument/2006/relationships/image" Target="../media/image22.png"/><Relationship Id="rId1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5.xml"/><Relationship Id="rId1" Type="http://schemas.openxmlformats.org/officeDocument/2006/relationships/vmlDrawing" Target="../drawings/vmlDrawing1.vml"/><Relationship Id="rId5" Type="http://schemas.openxmlformats.org/officeDocument/2006/relationships/image" Target="../media/image39.png"/><Relationship Id="rId4" Type="http://schemas.openxmlformats.org/officeDocument/2006/relationships/image" Target="../media/image3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que 5">
            <a:extLst>
              <a:ext uri="{FF2B5EF4-FFF2-40B4-BE49-F238E27FC236}">
                <a16:creationId xmlns:a16="http://schemas.microsoft.com/office/drawing/2014/main" id="{5C4962E8-2749-711B-D66A-A0A07FC14B8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9449" t="5500" b="27004"/>
          <a:stretch/>
        </p:blipFill>
        <p:spPr>
          <a:xfrm>
            <a:off x="6859772" y="984931"/>
            <a:ext cx="3802765" cy="2856270"/>
          </a:xfrm>
          <a:prstGeom prst="rect">
            <a:avLst/>
          </a:prstGeom>
        </p:spPr>
      </p:pic>
      <p:sp>
        <p:nvSpPr>
          <p:cNvPr id="16" name="ZoneTexte 15">
            <a:extLst>
              <a:ext uri="{FF2B5EF4-FFF2-40B4-BE49-F238E27FC236}">
                <a16:creationId xmlns:a16="http://schemas.microsoft.com/office/drawing/2014/main" id="{BA3FE0F2-5739-D277-6724-B6FA573FE5E0}"/>
              </a:ext>
            </a:extLst>
          </p:cNvPr>
          <p:cNvSpPr txBox="1"/>
          <p:nvPr/>
        </p:nvSpPr>
        <p:spPr>
          <a:xfrm>
            <a:off x="1742502" y="2894361"/>
            <a:ext cx="4811761" cy="2312171"/>
          </a:xfrm>
          <a:prstGeom prst="rect">
            <a:avLst/>
          </a:prstGeom>
          <a:solidFill>
            <a:schemeClr val="tx2">
              <a:lumMod val="60000"/>
              <a:lumOff val="40000"/>
            </a:schemeClr>
          </a:solidFill>
        </p:spPr>
        <p:txBody>
          <a:bodyPr wrap="square" rtlCol="0">
            <a:spAutoFit/>
          </a:bodyPr>
          <a:lstStyle/>
          <a:p>
            <a:pPr defTabSz="969854"/>
            <a:r>
              <a:rPr lang="fr-FR" sz="1909" dirty="0">
                <a:solidFill>
                  <a:srgbClr val="FFFFFF"/>
                </a:solidFill>
                <a:latin typeface="Arial"/>
              </a:rPr>
              <a:t>Maladies rares : </a:t>
            </a:r>
          </a:p>
          <a:p>
            <a:pPr defTabSz="969854"/>
            <a:endParaRPr lang="fr-FR" sz="1909" dirty="0">
              <a:solidFill>
                <a:srgbClr val="FFFFFF"/>
              </a:solidFill>
              <a:latin typeface="Arial"/>
            </a:endParaRPr>
          </a:p>
          <a:p>
            <a:pPr defTabSz="969854"/>
            <a:r>
              <a:rPr lang="fr-FR" sz="1909" dirty="0">
                <a:solidFill>
                  <a:srgbClr val="FFFFFF"/>
                </a:solidFill>
                <a:latin typeface="Arial"/>
              </a:rPr>
              <a:t>Mise en place de la nouvelle labellisation </a:t>
            </a:r>
          </a:p>
          <a:p>
            <a:pPr defTabSz="969854"/>
            <a:endParaRPr lang="fr-FR" sz="1909" dirty="0">
              <a:solidFill>
                <a:srgbClr val="FFFFFF"/>
              </a:solidFill>
              <a:latin typeface="Arial"/>
            </a:endParaRPr>
          </a:p>
          <a:p>
            <a:pPr defTabSz="969854"/>
            <a:r>
              <a:rPr lang="fr-FR" sz="1909" dirty="0">
                <a:solidFill>
                  <a:srgbClr val="FFFFFF"/>
                </a:solidFill>
                <a:latin typeface="Arial"/>
              </a:rPr>
              <a:t>FIMATHO</a:t>
            </a:r>
          </a:p>
          <a:p>
            <a:pPr defTabSz="969854"/>
            <a:r>
              <a:rPr lang="fr-FR" sz="1909" dirty="0">
                <a:solidFill>
                  <a:srgbClr val="FFFFFF"/>
                </a:solidFill>
                <a:latin typeface="Arial"/>
              </a:rPr>
              <a:t>13 juin 2023</a:t>
            </a:r>
          </a:p>
          <a:p>
            <a:pPr defTabSz="969854"/>
            <a:r>
              <a:rPr lang="fr-FR" sz="1485" i="1" dirty="0">
                <a:solidFill>
                  <a:srgbClr val="FFFFFF">
                    <a:lumMod val="85000"/>
                  </a:srgbClr>
                </a:solidFill>
                <a:latin typeface="Arial"/>
              </a:rPr>
              <a:t>Anne-Sophie Lapointe</a:t>
            </a:r>
          </a:p>
          <a:p>
            <a:pPr defTabSz="969854"/>
            <a:r>
              <a:rPr lang="fr-FR" sz="1485" i="1" dirty="0">
                <a:solidFill>
                  <a:srgbClr val="FFFFFF">
                    <a:lumMod val="85000"/>
                  </a:srgbClr>
                </a:solidFill>
                <a:latin typeface="Arial"/>
              </a:rPr>
              <a:t>Cheffe de projet mission maladies rares</a:t>
            </a:r>
          </a:p>
        </p:txBody>
      </p:sp>
      <p:pic>
        <p:nvPicPr>
          <p:cNvPr id="2" name="Image 1"/>
          <p:cNvPicPr>
            <a:picLocks noChangeAspect="1"/>
          </p:cNvPicPr>
          <p:nvPr/>
        </p:nvPicPr>
        <p:blipFill>
          <a:blip r:embed="rId4"/>
          <a:stretch>
            <a:fillRect/>
          </a:stretch>
        </p:blipFill>
        <p:spPr>
          <a:xfrm>
            <a:off x="7547166" y="4025764"/>
            <a:ext cx="2076521" cy="1465953"/>
          </a:xfrm>
          <a:prstGeom prst="rect">
            <a:avLst/>
          </a:prstGeom>
        </p:spPr>
      </p:pic>
    </p:spTree>
    <p:extLst>
      <p:ext uri="{BB962C8B-B14F-4D97-AF65-F5344CB8AC3E}">
        <p14:creationId xmlns:p14="http://schemas.microsoft.com/office/powerpoint/2010/main" val="265554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a:spLocks noGrp="1"/>
          </p:cNvSpPr>
          <p:nvPr>
            <p:ph type="title"/>
          </p:nvPr>
        </p:nvSpPr>
        <p:spPr>
          <a:xfrm>
            <a:off x="2582652" y="762833"/>
            <a:ext cx="7361707" cy="572755"/>
          </a:xfrm>
        </p:spPr>
        <p:txBody>
          <a:bodyPr>
            <a:noAutofit/>
          </a:bodyPr>
          <a:lstStyle/>
          <a:p>
            <a:pPr algn="ctr"/>
            <a:r>
              <a:rPr lang="fr-FR" sz="1591" dirty="0"/>
              <a:t>Calendrier prévisionnel d'application de la labellisation des CRMR</a:t>
            </a:r>
            <a:br>
              <a:rPr lang="fr-FR" sz="1591" dirty="0"/>
            </a:br>
            <a:r>
              <a:rPr lang="fr-FR" sz="1591" dirty="0"/>
              <a:t>(</a:t>
            </a:r>
            <a:r>
              <a:rPr lang="fr-FR" sz="1591" u="sng" dirty="0">
                <a:solidFill>
                  <a:srgbClr val="C00000"/>
                </a:solidFill>
              </a:rPr>
              <a:t>validé</a:t>
            </a:r>
            <a:r>
              <a:rPr lang="fr-FR" sz="1591" dirty="0"/>
              <a:t>)</a:t>
            </a:r>
          </a:p>
        </p:txBody>
      </p:sp>
      <p:sp>
        <p:nvSpPr>
          <p:cNvPr id="12" name="Espace réservé du texte 11"/>
          <p:cNvSpPr>
            <a:spLocks noGrp="1"/>
          </p:cNvSpPr>
          <p:nvPr>
            <p:ph type="body" sz="quarter" idx="10"/>
          </p:nvPr>
        </p:nvSpPr>
        <p:spPr/>
        <p:txBody>
          <a:bodyPr/>
          <a:lstStyle/>
          <a:p>
            <a:endParaRPr lang="fr-FR" dirty="0"/>
          </a:p>
        </p:txBody>
      </p:sp>
      <p:sp>
        <p:nvSpPr>
          <p:cNvPr id="2" name="Espace réservé du numéro de diapositive 1"/>
          <p:cNvSpPr>
            <a:spLocks noGrp="1"/>
          </p:cNvSpPr>
          <p:nvPr>
            <p:ph type="sldNum" sz="quarter" idx="15"/>
          </p:nvPr>
        </p:nvSpPr>
        <p:spPr/>
        <p:txBody>
          <a:bodyPr/>
          <a:lstStyle/>
          <a:p>
            <a:pPr defTabSz="969819">
              <a:defRPr/>
            </a:pPr>
            <a:fld id="{733122C9-A0B9-462F-8757-0847AD287B63}" type="slidenum">
              <a:rPr lang="fr-FR">
                <a:solidFill>
                  <a:srgbClr val="000000"/>
                </a:solidFill>
                <a:latin typeface="Arial"/>
                <a:cs typeface="+mn-cs"/>
                <a:sym typeface="Martel Sans Bold"/>
              </a:rPr>
              <a:pPr defTabSz="969819">
                <a:defRPr/>
              </a:pPr>
              <a:t>10</a:t>
            </a:fld>
            <a:endParaRPr lang="fr-FR" dirty="0">
              <a:solidFill>
                <a:srgbClr val="000000"/>
              </a:solidFill>
              <a:latin typeface="Arial"/>
              <a:cs typeface="+mn-cs"/>
              <a:sym typeface="Martel Sans Bold"/>
            </a:endParaRPr>
          </a:p>
        </p:txBody>
      </p:sp>
      <p:graphicFrame>
        <p:nvGraphicFramePr>
          <p:cNvPr id="13" name="Diagramme 12"/>
          <p:cNvGraphicFramePr/>
          <p:nvPr>
            <p:extLst/>
          </p:nvPr>
        </p:nvGraphicFramePr>
        <p:xfrm>
          <a:off x="1579120" y="1314313"/>
          <a:ext cx="9115138" cy="44762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https://cdn-icons-png.flaticon.com/512/3395/339548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89861" y="3431883"/>
            <a:ext cx="241060" cy="24106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cdn-icons-png.flaticon.com/512/4479/447967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10807" y="3431882"/>
            <a:ext cx="251752" cy="25175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cdn-icons-png.flaticon.com/512/1327/1327738.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98788" y="3411525"/>
            <a:ext cx="272111" cy="27211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cdn-icons-png.flaticon.com/512/6500/6500755.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35904" y="3487210"/>
            <a:ext cx="265370" cy="242923"/>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8234561" y="3489672"/>
            <a:ext cx="634703" cy="239168"/>
          </a:xfrm>
          <a:prstGeom prst="rect">
            <a:avLst/>
          </a:prstGeom>
          <a:noFill/>
        </p:spPr>
        <p:txBody>
          <a:bodyPr wrap="square" rtlCol="0">
            <a:spAutoFit/>
          </a:bodyPr>
          <a:lstStyle/>
          <a:p>
            <a:pPr defTabSz="727382"/>
            <a:r>
              <a:rPr lang="fr-FR" sz="954" dirty="0">
                <a:solidFill>
                  <a:srgbClr val="000000"/>
                </a:solidFill>
                <a:latin typeface="Harlow Solid Italic" panose="04030604020F02020D02" pitchFamily="82" charset="0"/>
                <a:sym typeface="Martel Sans Bold"/>
              </a:rPr>
              <a:t>2024</a:t>
            </a:r>
          </a:p>
        </p:txBody>
      </p:sp>
      <p:sp>
        <p:nvSpPr>
          <p:cNvPr id="4" name="Flèche droite 3"/>
          <p:cNvSpPr/>
          <p:nvPr/>
        </p:nvSpPr>
        <p:spPr>
          <a:xfrm>
            <a:off x="3222013" y="2412764"/>
            <a:ext cx="741675" cy="4064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400"/>
            <a:endParaRPr lang="fr-FR" sz="1432">
              <a:solidFill>
                <a:srgbClr val="FFFFFF"/>
              </a:solidFill>
              <a:latin typeface="Arial"/>
              <a:sym typeface="Martel Sans Bold"/>
            </a:endParaRPr>
          </a:p>
        </p:txBody>
      </p:sp>
      <p:sp>
        <p:nvSpPr>
          <p:cNvPr id="5" name="ZoneTexte 4"/>
          <p:cNvSpPr txBox="1"/>
          <p:nvPr/>
        </p:nvSpPr>
        <p:spPr>
          <a:xfrm>
            <a:off x="4042745" y="2383415"/>
            <a:ext cx="1442239" cy="679994"/>
          </a:xfrm>
          <a:prstGeom prst="rect">
            <a:avLst/>
          </a:prstGeom>
          <a:noFill/>
        </p:spPr>
        <p:txBody>
          <a:bodyPr wrap="square" rtlCol="0">
            <a:spAutoFit/>
          </a:bodyPr>
          <a:lstStyle/>
          <a:p>
            <a:pPr defTabSz="727400"/>
            <a:r>
              <a:rPr lang="fr-FR" sz="1273" i="1" dirty="0">
                <a:solidFill>
                  <a:srgbClr val="005841">
                    <a:lumMod val="90000"/>
                    <a:lumOff val="10000"/>
                  </a:srgbClr>
                </a:solidFill>
                <a:latin typeface="Arial"/>
                <a:sym typeface="Martel Sans Bold"/>
              </a:rPr>
              <a:t>Envoyée aux FSMR le 31 mars 2023</a:t>
            </a:r>
          </a:p>
        </p:txBody>
      </p:sp>
      <p:sp>
        <p:nvSpPr>
          <p:cNvPr id="14" name="Flèche droite 13"/>
          <p:cNvSpPr/>
          <p:nvPr/>
        </p:nvSpPr>
        <p:spPr>
          <a:xfrm rot="873795">
            <a:off x="5790957" y="4658602"/>
            <a:ext cx="577650" cy="4064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400"/>
            <a:endParaRPr lang="fr-FR" sz="1432">
              <a:solidFill>
                <a:srgbClr val="FFFFFF"/>
              </a:solidFill>
              <a:latin typeface="Arial"/>
              <a:sym typeface="Martel Sans Bold"/>
            </a:endParaRPr>
          </a:p>
        </p:txBody>
      </p:sp>
      <p:sp>
        <p:nvSpPr>
          <p:cNvPr id="15" name="ZoneTexte 14"/>
          <p:cNvSpPr txBox="1"/>
          <p:nvPr/>
        </p:nvSpPr>
        <p:spPr>
          <a:xfrm>
            <a:off x="6385709" y="4603918"/>
            <a:ext cx="1460489" cy="875881"/>
          </a:xfrm>
          <a:prstGeom prst="rect">
            <a:avLst/>
          </a:prstGeom>
          <a:noFill/>
        </p:spPr>
        <p:txBody>
          <a:bodyPr wrap="square" rtlCol="0">
            <a:spAutoFit/>
          </a:bodyPr>
          <a:lstStyle/>
          <a:p>
            <a:pPr defTabSz="727400"/>
            <a:r>
              <a:rPr lang="fr-FR" sz="1273" i="1" dirty="0">
                <a:solidFill>
                  <a:srgbClr val="005841">
                    <a:lumMod val="90000"/>
                    <a:lumOff val="10000"/>
                  </a:srgbClr>
                </a:solidFill>
                <a:latin typeface="Arial"/>
                <a:sym typeface="Martel Sans Bold"/>
              </a:rPr>
              <a:t>Courrier individuel à chaque candidat / établissement</a:t>
            </a:r>
          </a:p>
        </p:txBody>
      </p:sp>
    </p:spTree>
    <p:extLst>
      <p:ext uri="{BB962C8B-B14F-4D97-AF65-F5344CB8AC3E}">
        <p14:creationId xmlns:p14="http://schemas.microsoft.com/office/powerpoint/2010/main" val="732499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defTabSz="969796">
              <a:defRPr/>
            </a:pPr>
            <a:fld id="{733122C9-A0B9-462F-8757-0847AD287B63}" type="slidenum">
              <a:rPr lang="fr-FR">
                <a:solidFill>
                  <a:srgbClr val="000000"/>
                </a:solidFill>
                <a:latin typeface="Arial"/>
                <a:cs typeface="+mn-cs"/>
              </a:rPr>
              <a:pPr defTabSz="969796">
                <a:defRPr/>
              </a:pPr>
              <a:t>11</a:t>
            </a:fld>
            <a:endParaRPr lang="fr-FR" dirty="0">
              <a:solidFill>
                <a:srgbClr val="000000"/>
              </a:solidFill>
              <a:latin typeface="Arial"/>
              <a:cs typeface="+mn-cs"/>
            </a:endParaRPr>
          </a:p>
        </p:txBody>
      </p:sp>
      <p:sp>
        <p:nvSpPr>
          <p:cNvPr id="3" name="Espace réservé de la date 2"/>
          <p:cNvSpPr>
            <a:spLocks noGrp="1"/>
          </p:cNvSpPr>
          <p:nvPr>
            <p:ph type="dt" sz="half" idx="2"/>
          </p:nvPr>
        </p:nvSpPr>
        <p:spPr/>
        <p:txBody>
          <a:bodyPr/>
          <a:lstStyle/>
          <a:p>
            <a:pPr defTabSz="969796">
              <a:defRPr/>
            </a:pPr>
            <a:fld id="{6A4A60EE-9D13-3442-9796-E718C6343EC1}" type="datetime1">
              <a:rPr lang="fr-FR" cap="all">
                <a:solidFill>
                  <a:srgbClr val="000000"/>
                </a:solidFill>
                <a:latin typeface="Arial"/>
                <a:cs typeface="+mn-cs"/>
              </a:rPr>
              <a:pPr defTabSz="969796">
                <a:defRPr/>
              </a:pPr>
              <a:t>03/07/2023</a:t>
            </a:fld>
            <a:endParaRPr lang="fr-FR" cap="all" dirty="0">
              <a:solidFill>
                <a:srgbClr val="000000"/>
              </a:solidFill>
              <a:latin typeface="Arial"/>
              <a:cs typeface="+mn-cs"/>
            </a:endParaRPr>
          </a:p>
        </p:txBody>
      </p:sp>
      <p:sp>
        <p:nvSpPr>
          <p:cNvPr id="11" name="ZoneTexte 10"/>
          <p:cNvSpPr txBox="1"/>
          <p:nvPr/>
        </p:nvSpPr>
        <p:spPr>
          <a:xfrm>
            <a:off x="3040914" y="663812"/>
            <a:ext cx="8010835" cy="8848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4306" tIns="37717" rIns="37717" bIns="37717" numCol="1" spcCol="1270" anchor="ctr" anchorCtr="0">
            <a:noAutofit/>
          </a:bodyPr>
          <a:lstStyle/>
          <a:p>
            <a:pPr defTabSz="660017">
              <a:lnSpc>
                <a:spcPct val="90000"/>
              </a:lnSpc>
              <a:spcAft>
                <a:spcPct val="35000"/>
              </a:spcAft>
              <a:defRPr/>
            </a:pPr>
            <a:r>
              <a:rPr lang="fr-FR" sz="1909" b="1" dirty="0">
                <a:solidFill>
                  <a:srgbClr val="FFFFFF">
                    <a:lumMod val="75000"/>
                  </a:srgbClr>
                </a:solidFill>
                <a:latin typeface="Arial"/>
                <a:sym typeface="Wingdings" panose="05000000000000000000" pitchFamily="2" charset="2"/>
              </a:rPr>
              <a:t> Labellisation : évaluation des candidatures</a:t>
            </a:r>
            <a:endParaRPr lang="fr-FR" sz="1909" b="1" dirty="0">
              <a:solidFill>
                <a:srgbClr val="FFFFFF">
                  <a:lumMod val="75000"/>
                </a:srgbClr>
              </a:solidFill>
              <a:latin typeface="Arial"/>
            </a:endParaRPr>
          </a:p>
        </p:txBody>
      </p:sp>
      <p:sp>
        <p:nvSpPr>
          <p:cNvPr id="4" name="ZoneTexte 3"/>
          <p:cNvSpPr txBox="1"/>
          <p:nvPr/>
        </p:nvSpPr>
        <p:spPr>
          <a:xfrm>
            <a:off x="1422937" y="1472706"/>
            <a:ext cx="9331999" cy="3520194"/>
          </a:xfrm>
          <a:prstGeom prst="rect">
            <a:avLst/>
          </a:prstGeom>
          <a:noFill/>
        </p:spPr>
        <p:txBody>
          <a:bodyPr wrap="square" rtlCol="0">
            <a:spAutoFit/>
          </a:bodyPr>
          <a:lstStyle/>
          <a:p>
            <a:pPr algn="just" defTabSz="969796">
              <a:defRPr/>
            </a:pPr>
            <a:endParaRPr lang="fr-FR" sz="1485" dirty="0">
              <a:solidFill>
                <a:srgbClr val="000000"/>
              </a:solidFill>
              <a:latin typeface="Arial"/>
            </a:endParaRPr>
          </a:p>
          <a:p>
            <a:pPr marL="303061" indent="-303061" algn="just" defTabSz="969796">
              <a:buFont typeface="Arial" panose="020B0604020202020204" pitchFamily="34" charset="0"/>
              <a:buChar char="•"/>
              <a:defRPr/>
            </a:pPr>
            <a:r>
              <a:rPr lang="fr-FR" sz="1485" dirty="0">
                <a:solidFill>
                  <a:srgbClr val="000000"/>
                </a:solidFill>
                <a:latin typeface="Arial"/>
              </a:rPr>
              <a:t>L’évaluation des candidatures a été appréciée dans un premier temps par un </a:t>
            </a:r>
            <a:r>
              <a:rPr lang="fr-FR" sz="1485" b="1" dirty="0">
                <a:solidFill>
                  <a:srgbClr val="000000"/>
                </a:solidFill>
                <a:latin typeface="Arial"/>
              </a:rPr>
              <a:t>comité d’experts</a:t>
            </a:r>
            <a:r>
              <a:rPr lang="fr-FR" sz="1485" dirty="0">
                <a:solidFill>
                  <a:srgbClr val="000000"/>
                </a:solidFill>
                <a:latin typeface="Arial"/>
              </a:rPr>
              <a:t> travaillant en sous-groupes par FSMR, à l’aide d’une grille d’évaluation portant sur les différentes missions des CRMR :</a:t>
            </a:r>
          </a:p>
          <a:p>
            <a:pPr marL="303061" indent="-303061" algn="just" defTabSz="969796">
              <a:buFont typeface="Arial" panose="020B0604020202020204" pitchFamily="34" charset="0"/>
              <a:buChar char="•"/>
              <a:defRPr/>
            </a:pPr>
            <a:endParaRPr lang="fr-FR" sz="1485" dirty="0">
              <a:solidFill>
                <a:srgbClr val="000000"/>
              </a:solidFill>
              <a:latin typeface="Arial"/>
            </a:endParaRPr>
          </a:p>
          <a:p>
            <a:pPr marL="787977" lvl="1" indent="-303069" algn="just" defTabSz="969796">
              <a:buFont typeface="Wingdings" panose="05000000000000000000" pitchFamily="2" charset="2"/>
              <a:buChar char="ü"/>
              <a:defRPr/>
            </a:pPr>
            <a:r>
              <a:rPr lang="fr-FR" sz="1485" i="1" dirty="0">
                <a:solidFill>
                  <a:srgbClr val="000000"/>
                </a:solidFill>
                <a:latin typeface="Arial"/>
              </a:rPr>
              <a:t>Chaque sous-groupe est composé de 3 membres ayant une expérience dans le domaine des maladies rares, respectivement </a:t>
            </a:r>
            <a:r>
              <a:rPr lang="fr-FR" sz="1485" b="1" i="1" dirty="0">
                <a:solidFill>
                  <a:srgbClr val="000000"/>
                </a:solidFill>
                <a:latin typeface="Arial"/>
              </a:rPr>
              <a:t>(I) un clinicien (proposé par les FSMR), (II) un chercheur ou enseignant-chercheur (proposé par la DGRI) et (III) un référent dans l’organisation des parcours de soins (proposé par la DGOS)</a:t>
            </a:r>
          </a:p>
          <a:p>
            <a:pPr marL="787977" lvl="1" indent="-303069" algn="just" defTabSz="969796">
              <a:buFont typeface="Wingdings" panose="05000000000000000000" pitchFamily="2" charset="2"/>
              <a:buChar char="ü"/>
              <a:defRPr/>
            </a:pPr>
            <a:endParaRPr lang="fr-FR" sz="1485" i="1" dirty="0">
              <a:solidFill>
                <a:srgbClr val="000000"/>
              </a:solidFill>
              <a:latin typeface="Arial"/>
            </a:endParaRPr>
          </a:p>
          <a:p>
            <a:pPr marL="787977" lvl="1" indent="-303069" algn="just" defTabSz="969796">
              <a:buFont typeface="Wingdings" panose="05000000000000000000" pitchFamily="2" charset="2"/>
              <a:buChar char="ü"/>
              <a:defRPr/>
            </a:pPr>
            <a:r>
              <a:rPr lang="fr-FR" sz="1485" i="1" dirty="0">
                <a:solidFill>
                  <a:srgbClr val="000000"/>
                </a:solidFill>
                <a:latin typeface="Arial"/>
              </a:rPr>
              <a:t>Des réunions entre trio d’experts, </a:t>
            </a:r>
            <a:r>
              <a:rPr lang="fr-FR" sz="1485" b="1" i="1" u="sng" dirty="0">
                <a:solidFill>
                  <a:srgbClr val="000000"/>
                </a:solidFill>
                <a:latin typeface="Arial"/>
              </a:rPr>
              <a:t>l’animateur médical de la FSMR</a:t>
            </a:r>
            <a:r>
              <a:rPr lang="fr-FR" sz="1485" b="1" i="1" dirty="0">
                <a:solidFill>
                  <a:srgbClr val="000000"/>
                </a:solidFill>
                <a:latin typeface="Arial"/>
              </a:rPr>
              <a:t> </a:t>
            </a:r>
            <a:r>
              <a:rPr lang="fr-FR" sz="1485" i="1" dirty="0">
                <a:solidFill>
                  <a:srgbClr val="000000"/>
                </a:solidFill>
                <a:latin typeface="Arial"/>
              </a:rPr>
              <a:t>et la MMR ont eu lieu entre </a:t>
            </a:r>
            <a:r>
              <a:rPr lang="fr-FR" sz="1485" b="1" i="1" dirty="0">
                <a:solidFill>
                  <a:srgbClr val="C00000"/>
                </a:solidFill>
                <a:latin typeface="Arial"/>
              </a:rPr>
              <a:t>décembre 2022 et janvier 2023</a:t>
            </a:r>
          </a:p>
          <a:p>
            <a:pPr marL="787977" lvl="1" indent="-303069" algn="just" defTabSz="969796">
              <a:buFont typeface="Wingdings" panose="05000000000000000000" pitchFamily="2" charset="2"/>
              <a:buChar char="ü"/>
              <a:defRPr/>
            </a:pPr>
            <a:endParaRPr lang="fr-FR" sz="1485" b="1" i="1" dirty="0">
              <a:solidFill>
                <a:srgbClr val="C00000"/>
              </a:solidFill>
              <a:latin typeface="Arial"/>
            </a:endParaRPr>
          </a:p>
          <a:p>
            <a:pPr marL="787977" lvl="1" indent="-303069" algn="just" defTabSz="969796">
              <a:buFont typeface="Wingdings" panose="05000000000000000000" pitchFamily="2" charset="2"/>
              <a:buChar char="ü"/>
              <a:defRPr/>
            </a:pPr>
            <a:r>
              <a:rPr lang="fr-FR" sz="1485" i="1" dirty="0">
                <a:solidFill>
                  <a:srgbClr val="000000"/>
                </a:solidFill>
                <a:latin typeface="Arial"/>
              </a:rPr>
              <a:t>Les trios d’experts ont rendu leur grille d’évaluation le </a:t>
            </a:r>
            <a:r>
              <a:rPr lang="fr-FR" sz="1485" b="1" i="1" dirty="0">
                <a:solidFill>
                  <a:srgbClr val="C00000"/>
                </a:solidFill>
                <a:latin typeface="Arial"/>
              </a:rPr>
              <a:t>12 janvier 2023</a:t>
            </a:r>
          </a:p>
          <a:p>
            <a:pPr marL="303061" indent="-303061" algn="just" defTabSz="969796">
              <a:buFont typeface="Arial" panose="020B0604020202020204" pitchFamily="34" charset="0"/>
              <a:buChar char="•"/>
              <a:defRPr/>
            </a:pPr>
            <a:endParaRPr lang="fr-FR" sz="1485" dirty="0">
              <a:solidFill>
                <a:srgbClr val="000000"/>
              </a:solidFill>
              <a:latin typeface="Arial"/>
            </a:endParaRPr>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6733" y="891294"/>
            <a:ext cx="1039410" cy="488016"/>
          </a:xfrm>
          <a:prstGeom prst="rect">
            <a:avLst/>
          </a:prstGeom>
        </p:spPr>
      </p:pic>
      <p:pic>
        <p:nvPicPr>
          <p:cNvPr id="9" name="Picture 2" descr="https://cdn-icons-png.flaticon.com/512/6019/601986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0914" y="744493"/>
            <a:ext cx="482430" cy="482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548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defTabSz="969796">
              <a:defRPr/>
            </a:pPr>
            <a:fld id="{733122C9-A0B9-462F-8757-0847AD287B63}" type="slidenum">
              <a:rPr lang="fr-FR">
                <a:solidFill>
                  <a:srgbClr val="000000"/>
                </a:solidFill>
                <a:latin typeface="Arial"/>
                <a:cs typeface="+mn-cs"/>
              </a:rPr>
              <a:pPr defTabSz="969796">
                <a:defRPr/>
              </a:pPr>
              <a:t>12</a:t>
            </a:fld>
            <a:endParaRPr lang="fr-FR" dirty="0">
              <a:solidFill>
                <a:srgbClr val="000000"/>
              </a:solidFill>
              <a:latin typeface="Arial"/>
              <a:cs typeface="+mn-cs"/>
            </a:endParaRPr>
          </a:p>
        </p:txBody>
      </p:sp>
      <p:sp>
        <p:nvSpPr>
          <p:cNvPr id="3" name="Espace réservé de la date 2"/>
          <p:cNvSpPr>
            <a:spLocks noGrp="1"/>
          </p:cNvSpPr>
          <p:nvPr>
            <p:ph type="dt" sz="half" idx="2"/>
          </p:nvPr>
        </p:nvSpPr>
        <p:spPr/>
        <p:txBody>
          <a:bodyPr/>
          <a:lstStyle/>
          <a:p>
            <a:pPr defTabSz="969796">
              <a:defRPr/>
            </a:pPr>
            <a:fld id="{6A4A60EE-9D13-3442-9796-E718C6343EC1}" type="datetime1">
              <a:rPr lang="fr-FR" cap="all">
                <a:solidFill>
                  <a:srgbClr val="000000"/>
                </a:solidFill>
                <a:latin typeface="Arial"/>
                <a:cs typeface="+mn-cs"/>
              </a:rPr>
              <a:pPr defTabSz="969796">
                <a:defRPr/>
              </a:pPr>
              <a:t>03/07/2023</a:t>
            </a:fld>
            <a:endParaRPr lang="fr-FR" cap="all" dirty="0">
              <a:solidFill>
                <a:srgbClr val="000000"/>
              </a:solidFill>
              <a:latin typeface="Arial"/>
              <a:cs typeface="+mn-cs"/>
            </a:endParaRPr>
          </a:p>
        </p:txBody>
      </p:sp>
      <p:sp>
        <p:nvSpPr>
          <p:cNvPr id="4" name="ZoneTexte 3"/>
          <p:cNvSpPr txBox="1"/>
          <p:nvPr/>
        </p:nvSpPr>
        <p:spPr>
          <a:xfrm>
            <a:off x="1422937" y="1472709"/>
            <a:ext cx="9331999" cy="3601948"/>
          </a:xfrm>
          <a:prstGeom prst="rect">
            <a:avLst/>
          </a:prstGeom>
          <a:noFill/>
        </p:spPr>
        <p:txBody>
          <a:bodyPr wrap="square" rtlCol="0">
            <a:spAutoFit/>
          </a:bodyPr>
          <a:lstStyle/>
          <a:p>
            <a:pPr algn="just" defTabSz="969796">
              <a:defRPr/>
            </a:pPr>
            <a:r>
              <a:rPr lang="fr-FR" sz="1485" dirty="0">
                <a:solidFill>
                  <a:srgbClr val="000000"/>
                </a:solidFill>
                <a:latin typeface="Arial"/>
              </a:rPr>
              <a:t>La DGOS, la DGS et la DGRI ont réuni en </a:t>
            </a:r>
            <a:r>
              <a:rPr lang="fr-FR" sz="1485" b="1" dirty="0">
                <a:solidFill>
                  <a:srgbClr val="C00000"/>
                </a:solidFill>
                <a:latin typeface="Arial"/>
              </a:rPr>
              <a:t>janvier 2023 (semaine 4) </a:t>
            </a:r>
            <a:r>
              <a:rPr lang="fr-FR" sz="1485" b="1" dirty="0">
                <a:solidFill>
                  <a:srgbClr val="000000"/>
                </a:solidFill>
                <a:latin typeface="Arial"/>
              </a:rPr>
              <a:t>un jury composé de 10 membres </a:t>
            </a:r>
            <a:r>
              <a:rPr lang="fr-FR" sz="1485" dirty="0">
                <a:solidFill>
                  <a:srgbClr val="000000"/>
                </a:solidFill>
                <a:latin typeface="Arial"/>
              </a:rPr>
              <a:t>: </a:t>
            </a:r>
            <a:r>
              <a:rPr lang="fr-FR" sz="1273" i="1" dirty="0">
                <a:solidFill>
                  <a:srgbClr val="000000"/>
                </a:solidFill>
                <a:latin typeface="Arial"/>
              </a:rPr>
              <a:t>un président et un vice-président, lesquels sont à la fois cliniciens et enseignants-chercheurs, un directeur d’hôpital, un représentant des ARS, un doyen de faculté de médecine, un membre du Haut conseil de la santé publique (HCSP), un membre du Haut conseil de l’évaluation de la recherche et de l’enseignement supérieur (HCERES), un représentant d’association de malades et deux animateurs de FSMR.</a:t>
            </a:r>
          </a:p>
          <a:p>
            <a:pPr algn="just" defTabSz="969796">
              <a:defRPr/>
            </a:pPr>
            <a:endParaRPr lang="fr-FR" sz="1485" dirty="0">
              <a:solidFill>
                <a:srgbClr val="000000"/>
              </a:solidFill>
              <a:latin typeface="Arial"/>
            </a:endParaRPr>
          </a:p>
          <a:p>
            <a:pPr marL="787977" lvl="1" indent="-303069" algn="just" defTabSz="969796">
              <a:buFont typeface="Wingdings" panose="05000000000000000000" pitchFamily="2" charset="2"/>
              <a:buChar char="Ø"/>
              <a:defRPr/>
            </a:pPr>
            <a:r>
              <a:rPr lang="fr-FR" sz="1273" dirty="0">
                <a:solidFill>
                  <a:srgbClr val="000000"/>
                </a:solidFill>
                <a:latin typeface="Arial"/>
              </a:rPr>
              <a:t>Le jury a pu ne pas retenir en l’état certaines candidatures de CRMR et formuler des demandes de modifications ou des compléments d’information au porteur de la candidature. </a:t>
            </a:r>
          </a:p>
          <a:p>
            <a:pPr marL="787977" lvl="1" indent="-303069" algn="just" defTabSz="969796">
              <a:buFont typeface="Wingdings" panose="05000000000000000000" pitchFamily="2" charset="2"/>
              <a:buChar char="Ø"/>
              <a:defRPr/>
            </a:pPr>
            <a:r>
              <a:rPr lang="fr-FR" sz="1273" dirty="0">
                <a:solidFill>
                  <a:srgbClr val="000000"/>
                </a:solidFill>
                <a:latin typeface="Arial"/>
              </a:rPr>
              <a:t>Le porteur et les établissements concernés ont disposé d’un délai de 1 mois pour répondre aux éventuelles demandes du jury : </a:t>
            </a:r>
            <a:r>
              <a:rPr lang="fr-FR" sz="1485" b="1" dirty="0">
                <a:solidFill>
                  <a:srgbClr val="C00000"/>
                </a:solidFill>
                <a:latin typeface="Arial"/>
              </a:rPr>
              <a:t>nouvelle réunion du jury en mars 2023</a:t>
            </a:r>
          </a:p>
          <a:p>
            <a:pPr algn="just" defTabSz="969796">
              <a:defRPr/>
            </a:pPr>
            <a:r>
              <a:rPr lang="fr-FR" sz="1485" dirty="0">
                <a:solidFill>
                  <a:srgbClr val="000000"/>
                </a:solidFill>
                <a:latin typeface="Arial"/>
              </a:rPr>
              <a:t> </a:t>
            </a:r>
          </a:p>
          <a:p>
            <a:pPr algn="just" defTabSz="969796">
              <a:defRPr/>
            </a:pPr>
            <a:r>
              <a:rPr lang="fr-FR" sz="1485" b="1" dirty="0">
                <a:solidFill>
                  <a:srgbClr val="000000"/>
                </a:solidFill>
                <a:latin typeface="Arial"/>
              </a:rPr>
              <a:t>Décision de labellisation, de suivi et de renouvellement</a:t>
            </a:r>
          </a:p>
          <a:p>
            <a:pPr algn="just" defTabSz="969796">
              <a:defRPr/>
            </a:pPr>
            <a:endParaRPr lang="fr-FR" sz="531" dirty="0">
              <a:solidFill>
                <a:srgbClr val="000000"/>
              </a:solidFill>
              <a:latin typeface="Arial"/>
            </a:endParaRPr>
          </a:p>
          <a:p>
            <a:pPr marL="303069" indent="-303069" algn="just" defTabSz="969796">
              <a:buFont typeface="Wingdings" panose="05000000000000000000" pitchFamily="2" charset="2"/>
              <a:buChar char="v"/>
              <a:defRPr/>
            </a:pPr>
            <a:r>
              <a:rPr lang="fr-FR" sz="1485" dirty="0">
                <a:solidFill>
                  <a:srgbClr val="000000"/>
                </a:solidFill>
                <a:latin typeface="Arial"/>
              </a:rPr>
              <a:t>La décision de labellisation des CRMR est prise par la DGOS, en accord avec la DGS et la DGRI. La labellisation sera valable </a:t>
            </a:r>
            <a:r>
              <a:rPr lang="fr-FR" sz="1485" b="1" dirty="0">
                <a:solidFill>
                  <a:srgbClr val="C00000"/>
                </a:solidFill>
                <a:latin typeface="Arial"/>
              </a:rPr>
              <a:t>5 ans</a:t>
            </a:r>
            <a:r>
              <a:rPr lang="fr-FR" sz="1485" dirty="0">
                <a:solidFill>
                  <a:srgbClr val="000000"/>
                </a:solidFill>
                <a:latin typeface="Arial"/>
              </a:rPr>
              <a:t>.</a:t>
            </a:r>
          </a:p>
          <a:p>
            <a:pPr marL="303069" indent="-303069" algn="just" defTabSz="969796">
              <a:buFont typeface="Wingdings" panose="05000000000000000000" pitchFamily="2" charset="2"/>
              <a:buChar char="v"/>
              <a:defRPr/>
            </a:pPr>
            <a:r>
              <a:rPr lang="fr-FR" sz="1485" dirty="0">
                <a:solidFill>
                  <a:srgbClr val="000000"/>
                </a:solidFill>
                <a:latin typeface="Arial"/>
              </a:rPr>
              <a:t>Les conditions de suivi et de labellisation seront assurées par le comité de suivi de labellisation (CSL) réunissant toutes les parties prenantes maladies rares. </a:t>
            </a:r>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6733" y="891294"/>
            <a:ext cx="1039410" cy="488016"/>
          </a:xfrm>
          <a:prstGeom prst="rect">
            <a:avLst/>
          </a:prstGeom>
        </p:spPr>
      </p:pic>
      <p:sp>
        <p:nvSpPr>
          <p:cNvPr id="9" name="ZoneTexte 8"/>
          <p:cNvSpPr txBox="1"/>
          <p:nvPr/>
        </p:nvSpPr>
        <p:spPr>
          <a:xfrm>
            <a:off x="3040914" y="663812"/>
            <a:ext cx="8010835" cy="8848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4306" tIns="37717" rIns="37717" bIns="37717" numCol="1" spcCol="1270" anchor="ctr" anchorCtr="0">
            <a:noAutofit/>
          </a:bodyPr>
          <a:lstStyle/>
          <a:p>
            <a:pPr defTabSz="660017">
              <a:lnSpc>
                <a:spcPct val="90000"/>
              </a:lnSpc>
              <a:spcAft>
                <a:spcPct val="35000"/>
              </a:spcAft>
              <a:defRPr/>
            </a:pPr>
            <a:r>
              <a:rPr lang="fr-FR" sz="1909" b="1" dirty="0">
                <a:solidFill>
                  <a:srgbClr val="FFFFFF">
                    <a:lumMod val="75000"/>
                  </a:srgbClr>
                </a:solidFill>
                <a:latin typeface="Arial"/>
                <a:sym typeface="Wingdings" panose="05000000000000000000" pitchFamily="2" charset="2"/>
              </a:rPr>
              <a:t> Labellisation : évaluation des candidatures</a:t>
            </a:r>
            <a:endParaRPr lang="fr-FR" sz="1909" b="1" dirty="0">
              <a:solidFill>
                <a:srgbClr val="FFFFFF">
                  <a:lumMod val="75000"/>
                </a:srgbClr>
              </a:solidFill>
              <a:latin typeface="Arial"/>
            </a:endParaRPr>
          </a:p>
        </p:txBody>
      </p:sp>
      <p:pic>
        <p:nvPicPr>
          <p:cNvPr id="10" name="Picture 2" descr="https://cdn-icons-png.flaticon.com/512/6019/601986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0914" y="744493"/>
            <a:ext cx="482430" cy="482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554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a:spLocks noGrp="1"/>
          </p:cNvSpPr>
          <p:nvPr>
            <p:ph type="title"/>
          </p:nvPr>
        </p:nvSpPr>
        <p:spPr>
          <a:xfrm>
            <a:off x="2429897" y="753051"/>
            <a:ext cx="7667214" cy="572755"/>
          </a:xfrm>
        </p:spPr>
        <p:txBody>
          <a:bodyPr>
            <a:noAutofit/>
          </a:bodyPr>
          <a:lstStyle/>
          <a:p>
            <a:pPr algn="ctr"/>
            <a:r>
              <a:rPr lang="fr-FR" sz="1591" dirty="0"/>
              <a:t>Comparaison des candidatures reçues en 2022 avec la labellisation de 2017 (23 FSMR)</a:t>
            </a:r>
          </a:p>
        </p:txBody>
      </p:sp>
      <p:sp>
        <p:nvSpPr>
          <p:cNvPr id="12" name="Espace réservé du texte 11"/>
          <p:cNvSpPr>
            <a:spLocks noGrp="1"/>
          </p:cNvSpPr>
          <p:nvPr>
            <p:ph type="body" sz="quarter" idx="10"/>
          </p:nvPr>
        </p:nvSpPr>
        <p:spPr/>
        <p:txBody>
          <a:bodyPr/>
          <a:lstStyle/>
          <a:p>
            <a:endParaRPr lang="fr-FR" dirty="0"/>
          </a:p>
        </p:txBody>
      </p:sp>
      <p:sp>
        <p:nvSpPr>
          <p:cNvPr id="2" name="Espace réservé du numéro de diapositive 1"/>
          <p:cNvSpPr>
            <a:spLocks noGrp="1"/>
          </p:cNvSpPr>
          <p:nvPr>
            <p:ph type="sldNum" sz="quarter" idx="15"/>
          </p:nvPr>
        </p:nvSpPr>
        <p:spPr/>
        <p:txBody>
          <a:bodyPr/>
          <a:lstStyle/>
          <a:p>
            <a:pPr defTabSz="969807">
              <a:defRPr/>
            </a:pPr>
            <a:fld id="{733122C9-A0B9-462F-8757-0847AD287B63}" type="slidenum">
              <a:rPr lang="fr-FR">
                <a:solidFill>
                  <a:srgbClr val="000000"/>
                </a:solidFill>
                <a:latin typeface="Arial"/>
                <a:cs typeface="+mn-cs"/>
              </a:rPr>
              <a:pPr defTabSz="969807">
                <a:defRPr/>
              </a:pPr>
              <a:t>13</a:t>
            </a:fld>
            <a:endParaRPr lang="fr-FR" dirty="0">
              <a:solidFill>
                <a:srgbClr val="000000"/>
              </a:solidFill>
              <a:latin typeface="Arial"/>
              <a:cs typeface="+mn-cs"/>
            </a:endParaRPr>
          </a:p>
        </p:txBody>
      </p:sp>
      <p:graphicFrame>
        <p:nvGraphicFramePr>
          <p:cNvPr id="15" name="Graphique 14"/>
          <p:cNvGraphicFramePr>
            <a:graphicFrameLocks/>
          </p:cNvGraphicFramePr>
          <p:nvPr>
            <p:extLst/>
          </p:nvPr>
        </p:nvGraphicFramePr>
        <p:xfrm>
          <a:off x="1246591" y="1477991"/>
          <a:ext cx="9698821" cy="42423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81909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e 11"/>
          <p:cNvGrpSpPr/>
          <p:nvPr/>
        </p:nvGrpSpPr>
        <p:grpSpPr>
          <a:xfrm>
            <a:off x="5297179" y="1283979"/>
            <a:ext cx="5239574" cy="4627011"/>
            <a:chOff x="3433714" y="155028"/>
            <a:chExt cx="7024231" cy="6651595"/>
          </a:xfrm>
        </p:grpSpPr>
        <p:pic>
          <p:nvPicPr>
            <p:cNvPr id="13" name="Image 12" descr="Une image contenant carte&#10;&#10;Description générée automatiquement">
              <a:extLst>
                <a:ext uri="{FF2B5EF4-FFF2-40B4-BE49-F238E27FC236}">
                  <a16:creationId xmlns:a16="http://schemas.microsoft.com/office/drawing/2014/main" id="{37FBE132-91BC-95C1-18B5-24FE42CCA073}"/>
                </a:ext>
              </a:extLst>
            </p:cNvPr>
            <p:cNvPicPr>
              <a:picLocks noChangeAspect="1"/>
            </p:cNvPicPr>
            <p:nvPr/>
          </p:nvPicPr>
          <p:blipFill rotWithShape="1">
            <a:blip r:embed="rId2">
              <a:duotone>
                <a:schemeClr val="accent5">
                  <a:shade val="45000"/>
                  <a:satMod val="135000"/>
                </a:schemeClr>
                <a:prstClr val="white"/>
              </a:duotone>
            </a:blip>
            <a:srcRect t="9834" r="15254" b="8509"/>
            <a:stretch/>
          </p:blipFill>
          <p:spPr>
            <a:xfrm>
              <a:off x="3433714" y="155028"/>
              <a:ext cx="7024231" cy="6651595"/>
            </a:xfrm>
            <a:prstGeom prst="rect">
              <a:avLst/>
            </a:prstGeom>
            <a:ln>
              <a:noFill/>
            </a:ln>
          </p:spPr>
        </p:pic>
        <p:sp>
          <p:nvSpPr>
            <p:cNvPr id="14" name="Ellipse 13">
              <a:extLst>
                <a:ext uri="{FF2B5EF4-FFF2-40B4-BE49-F238E27FC236}">
                  <a16:creationId xmlns:a16="http://schemas.microsoft.com/office/drawing/2014/main" id="{61F68305-DA6E-8541-55C9-631C27A064B2}"/>
                </a:ext>
              </a:extLst>
            </p:cNvPr>
            <p:cNvSpPr/>
            <p:nvPr/>
          </p:nvSpPr>
          <p:spPr>
            <a:xfrm>
              <a:off x="8720118" y="4342352"/>
              <a:ext cx="1001612" cy="51933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5530">
                <a:defRPr/>
              </a:pPr>
              <a:r>
                <a:rPr lang="fr-FR" sz="1273" b="1" dirty="0">
                  <a:solidFill>
                    <a:prstClr val="white"/>
                  </a:solidFill>
                  <a:latin typeface="Calibri" panose="020F0502020204030204"/>
                </a:rPr>
                <a:t>63</a:t>
              </a:r>
            </a:p>
          </p:txBody>
        </p:sp>
        <p:sp>
          <p:nvSpPr>
            <p:cNvPr id="15" name="Ellipse 14">
              <a:extLst>
                <a:ext uri="{FF2B5EF4-FFF2-40B4-BE49-F238E27FC236}">
                  <a16:creationId xmlns:a16="http://schemas.microsoft.com/office/drawing/2014/main" id="{38501487-AF8A-32EF-3AF2-99BA80ED6B77}"/>
                </a:ext>
              </a:extLst>
            </p:cNvPr>
            <p:cNvSpPr/>
            <p:nvPr/>
          </p:nvSpPr>
          <p:spPr>
            <a:xfrm>
              <a:off x="6200728" y="5852254"/>
              <a:ext cx="1271293" cy="59677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5530">
                <a:defRPr/>
              </a:pPr>
              <a:r>
                <a:rPr lang="fr-FR" sz="1273" b="1" dirty="0">
                  <a:solidFill>
                    <a:prstClr val="white"/>
                  </a:solidFill>
                  <a:latin typeface="Calibri" panose="020F0502020204030204"/>
                </a:rPr>
                <a:t>49</a:t>
              </a:r>
            </a:p>
          </p:txBody>
        </p:sp>
        <p:sp>
          <p:nvSpPr>
            <p:cNvPr id="16" name="Ellipse 15">
              <a:extLst>
                <a:ext uri="{FF2B5EF4-FFF2-40B4-BE49-F238E27FC236}">
                  <a16:creationId xmlns:a16="http://schemas.microsoft.com/office/drawing/2014/main" id="{FBFBF279-016C-2ED6-DE02-FC551E312DCF}"/>
                </a:ext>
              </a:extLst>
            </p:cNvPr>
            <p:cNvSpPr/>
            <p:nvPr/>
          </p:nvSpPr>
          <p:spPr>
            <a:xfrm>
              <a:off x="8662751" y="5852254"/>
              <a:ext cx="1116347" cy="43046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5530">
                <a:defRPr/>
              </a:pPr>
              <a:r>
                <a:rPr lang="fr-FR" sz="1273" b="1" dirty="0">
                  <a:solidFill>
                    <a:prstClr val="white"/>
                  </a:solidFill>
                  <a:latin typeface="Calibri" panose="020F0502020204030204"/>
                </a:rPr>
                <a:t>38</a:t>
              </a:r>
            </a:p>
          </p:txBody>
        </p:sp>
      </p:grpSp>
      <p:sp>
        <p:nvSpPr>
          <p:cNvPr id="4" name="ZoneTexte 3">
            <a:extLst>
              <a:ext uri="{FF2B5EF4-FFF2-40B4-BE49-F238E27FC236}">
                <a16:creationId xmlns:a16="http://schemas.microsoft.com/office/drawing/2014/main" id="{A248135E-03C6-23DA-80DA-CA119D6AEA5E}"/>
              </a:ext>
            </a:extLst>
          </p:cNvPr>
          <p:cNvSpPr txBox="1"/>
          <p:nvPr/>
        </p:nvSpPr>
        <p:spPr>
          <a:xfrm>
            <a:off x="2881911" y="911223"/>
            <a:ext cx="4073711" cy="679930"/>
          </a:xfrm>
          <a:prstGeom prst="rect">
            <a:avLst/>
          </a:prstGeom>
          <a:noFill/>
        </p:spPr>
        <p:txBody>
          <a:bodyPr wrap="square">
            <a:spAutoFit/>
          </a:bodyPr>
          <a:lstStyle/>
          <a:p>
            <a:pPr defTabSz="545530">
              <a:defRPr/>
            </a:pPr>
            <a:r>
              <a:rPr lang="fr-FR" sz="1909" b="1" dirty="0">
                <a:solidFill>
                  <a:prstClr val="black"/>
                </a:solidFill>
                <a:highlight>
                  <a:srgbClr val="FFFF00"/>
                </a:highlight>
                <a:latin typeface="Calibri" panose="020F0502020204030204"/>
              </a:rPr>
              <a:t>Synthèse par ARS – Métropole : total post jury + DGOS</a:t>
            </a:r>
          </a:p>
        </p:txBody>
      </p:sp>
      <p:pic>
        <p:nvPicPr>
          <p:cNvPr id="5" name="Image 4">
            <a:extLst>
              <a:ext uri="{FF2B5EF4-FFF2-40B4-BE49-F238E27FC236}">
                <a16:creationId xmlns:a16="http://schemas.microsoft.com/office/drawing/2014/main" id="{433B51AF-3A50-3342-8D79-F2F92F5991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1432661" y="772860"/>
            <a:ext cx="1393135" cy="879453"/>
          </a:xfrm>
          <a:prstGeom prst="rect">
            <a:avLst/>
          </a:prstGeom>
        </p:spPr>
      </p:pic>
      <p:sp>
        <p:nvSpPr>
          <p:cNvPr id="6" name="ZoneTexte 5">
            <a:extLst>
              <a:ext uri="{FF2B5EF4-FFF2-40B4-BE49-F238E27FC236}">
                <a16:creationId xmlns:a16="http://schemas.microsoft.com/office/drawing/2014/main" id="{EDC015F8-3715-92E8-15A2-B2E254A177F6}"/>
              </a:ext>
            </a:extLst>
          </p:cNvPr>
          <p:cNvSpPr txBox="1"/>
          <p:nvPr/>
        </p:nvSpPr>
        <p:spPr>
          <a:xfrm>
            <a:off x="1417252" y="3406998"/>
            <a:ext cx="3855182" cy="1414618"/>
          </a:xfrm>
          <a:prstGeom prst="rect">
            <a:avLst/>
          </a:prstGeom>
          <a:noFill/>
        </p:spPr>
        <p:txBody>
          <a:bodyPr wrap="square">
            <a:spAutoFit/>
          </a:bodyPr>
          <a:lstStyle/>
          <a:p>
            <a:pPr defTabSz="545530">
              <a:defRPr/>
            </a:pPr>
            <a:r>
              <a:rPr lang="fr-FR" sz="1432" b="1" dirty="0">
                <a:solidFill>
                  <a:srgbClr val="ED7D31"/>
                </a:solidFill>
                <a:latin typeface="Calibri" panose="020F0502020204030204"/>
              </a:rPr>
              <a:t>TOTAL DES CANDIDATURES FAVORABLES (603) = </a:t>
            </a:r>
          </a:p>
          <a:p>
            <a:pPr marL="170479" indent="-170479" defTabSz="545530">
              <a:buFontTx/>
              <a:buChar char="-"/>
              <a:defRPr/>
            </a:pPr>
            <a:r>
              <a:rPr lang="fr-FR" sz="1432" i="1" dirty="0">
                <a:solidFill>
                  <a:srgbClr val="ED7D31"/>
                </a:solidFill>
                <a:latin typeface="Calibri" panose="020F0502020204030204"/>
              </a:rPr>
              <a:t>20 FSMR (MIG générale) : 490 dont 117 coordonnateurs &amp; 373 constitutifs</a:t>
            </a:r>
          </a:p>
          <a:p>
            <a:pPr marL="170479" indent="-170479" defTabSz="545530">
              <a:buFontTx/>
              <a:buChar char="-"/>
              <a:defRPr/>
            </a:pPr>
            <a:r>
              <a:rPr lang="fr-FR" sz="1432" i="1" dirty="0">
                <a:solidFill>
                  <a:srgbClr val="ED7D31"/>
                </a:solidFill>
                <a:latin typeface="Calibri" panose="020F0502020204030204"/>
              </a:rPr>
              <a:t>3 FSMR (MIG spécifique) : 113 dont</a:t>
            </a:r>
          </a:p>
          <a:p>
            <a:pPr defTabSz="545530">
              <a:defRPr/>
            </a:pPr>
            <a:r>
              <a:rPr lang="fr-FR" sz="1432" i="1" dirty="0">
                <a:solidFill>
                  <a:srgbClr val="ED7D31"/>
                </a:solidFill>
                <a:latin typeface="Calibri" panose="020F0502020204030204"/>
              </a:rPr>
              <a:t>     5 coordonnateurs, 20 constitutifs &amp; </a:t>
            </a:r>
          </a:p>
          <a:p>
            <a:pPr defTabSz="545530">
              <a:defRPr/>
            </a:pPr>
            <a:r>
              <a:rPr lang="fr-FR" sz="1432" i="1" dirty="0">
                <a:solidFill>
                  <a:srgbClr val="ED7D31"/>
                </a:solidFill>
                <a:latin typeface="Calibri" panose="020F0502020204030204"/>
              </a:rPr>
              <a:t>     88 CRC</a:t>
            </a:r>
          </a:p>
        </p:txBody>
      </p:sp>
      <p:sp>
        <p:nvSpPr>
          <p:cNvPr id="7" name="Ellipse 6">
            <a:extLst>
              <a:ext uri="{FF2B5EF4-FFF2-40B4-BE49-F238E27FC236}">
                <a16:creationId xmlns:a16="http://schemas.microsoft.com/office/drawing/2014/main" id="{1342BAE5-53EF-B91E-FEAC-F6EB97C43337}"/>
              </a:ext>
            </a:extLst>
          </p:cNvPr>
          <p:cNvSpPr/>
          <p:nvPr/>
        </p:nvSpPr>
        <p:spPr>
          <a:xfrm>
            <a:off x="1429637" y="1860357"/>
            <a:ext cx="1922055" cy="98759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5530">
              <a:defRPr/>
            </a:pPr>
            <a:r>
              <a:rPr lang="fr-FR" sz="1273" b="1" dirty="0">
                <a:solidFill>
                  <a:prstClr val="white"/>
                </a:solidFill>
                <a:latin typeface="Calibri" panose="020F0502020204030204"/>
              </a:rPr>
              <a:t>TOTAL CANDIDATURES FAVORABLES :  </a:t>
            </a:r>
          </a:p>
          <a:p>
            <a:pPr algn="ctr" defTabSz="545530">
              <a:defRPr/>
            </a:pPr>
            <a:r>
              <a:rPr lang="fr-FR" sz="1273" b="1" dirty="0">
                <a:solidFill>
                  <a:prstClr val="white"/>
                </a:solidFill>
                <a:latin typeface="Calibri" panose="020F0502020204030204"/>
              </a:rPr>
              <a:t>584 en métropole </a:t>
            </a:r>
          </a:p>
        </p:txBody>
      </p:sp>
      <p:cxnSp>
        <p:nvCxnSpPr>
          <p:cNvPr id="8" name="Connecteur droit avec flèche 7">
            <a:extLst>
              <a:ext uri="{FF2B5EF4-FFF2-40B4-BE49-F238E27FC236}">
                <a16:creationId xmlns:a16="http://schemas.microsoft.com/office/drawing/2014/main" id="{33EFDFFD-9E35-95F8-041D-9942F8D7486E}"/>
              </a:ext>
            </a:extLst>
          </p:cNvPr>
          <p:cNvCxnSpPr>
            <a:cxnSpLocks/>
          </p:cNvCxnSpPr>
          <p:nvPr/>
        </p:nvCxnSpPr>
        <p:spPr>
          <a:xfrm flipV="1">
            <a:off x="2917641" y="1739776"/>
            <a:ext cx="567868" cy="2211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407883" y="5289470"/>
            <a:ext cx="5249825" cy="533095"/>
          </a:xfrm>
          <a:prstGeom prst="rect">
            <a:avLst/>
          </a:prstGeom>
        </p:spPr>
        <p:txBody>
          <a:bodyPr wrap="square">
            <a:spAutoFit/>
          </a:bodyPr>
          <a:lstStyle/>
          <a:p>
            <a:pPr defTabSz="545530">
              <a:defRPr/>
            </a:pPr>
            <a:r>
              <a:rPr lang="fr-FR" sz="1432" i="1" dirty="0">
                <a:solidFill>
                  <a:prstClr val="black"/>
                </a:solidFill>
                <a:latin typeface="Calibri" panose="020F0502020204030204"/>
              </a:rPr>
              <a:t>TOTAL DES CENTRES DEMANDES FAVORABLES</a:t>
            </a:r>
          </a:p>
          <a:p>
            <a:pPr defTabSz="545530">
              <a:defRPr/>
            </a:pPr>
            <a:r>
              <a:rPr lang="fr-FR" sz="1432" i="1" dirty="0">
                <a:solidFill>
                  <a:prstClr val="black"/>
                </a:solidFill>
                <a:latin typeface="Calibri" panose="020F0502020204030204"/>
              </a:rPr>
              <a:t>(coordonnateurs, constitutifs, ressources et compétences)</a:t>
            </a:r>
          </a:p>
        </p:txBody>
      </p:sp>
      <p:pic>
        <p:nvPicPr>
          <p:cNvPr id="11" name="Picture 2" descr="PNMR 3_V0307.ind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04144" y="835025"/>
            <a:ext cx="976387" cy="458424"/>
          </a:xfrm>
          <a:prstGeom prst="rect">
            <a:avLst/>
          </a:prstGeom>
          <a:noFill/>
          <a:extLst>
            <a:ext uri="{909E8E84-426E-40DD-AFC4-6F175D3DCCD1}">
              <a14:hiddenFill xmlns:a14="http://schemas.microsoft.com/office/drawing/2010/main">
                <a:solidFill>
                  <a:srgbClr val="FFFFFF"/>
                </a:solidFill>
              </a14:hiddenFill>
            </a:ext>
          </a:extLst>
        </p:spPr>
      </p:pic>
      <p:sp>
        <p:nvSpPr>
          <p:cNvPr id="17" name="Ellipse 16">
            <a:extLst>
              <a:ext uri="{FF2B5EF4-FFF2-40B4-BE49-F238E27FC236}">
                <a16:creationId xmlns:a16="http://schemas.microsoft.com/office/drawing/2014/main" id="{61F68305-DA6E-8541-55C9-631C27A064B2}"/>
              </a:ext>
            </a:extLst>
          </p:cNvPr>
          <p:cNvSpPr/>
          <p:nvPr/>
        </p:nvSpPr>
        <p:spPr>
          <a:xfrm>
            <a:off x="9264749" y="3349629"/>
            <a:ext cx="757946" cy="383529"/>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5530">
              <a:defRPr/>
            </a:pPr>
            <a:r>
              <a:rPr lang="fr-FR" sz="1273" b="1" dirty="0">
                <a:solidFill>
                  <a:prstClr val="white"/>
                </a:solidFill>
                <a:latin typeface="Calibri" panose="020F0502020204030204"/>
              </a:rPr>
              <a:t>17</a:t>
            </a:r>
          </a:p>
        </p:txBody>
      </p:sp>
      <p:sp>
        <p:nvSpPr>
          <p:cNvPr id="18" name="Ellipse 17">
            <a:extLst>
              <a:ext uri="{FF2B5EF4-FFF2-40B4-BE49-F238E27FC236}">
                <a16:creationId xmlns:a16="http://schemas.microsoft.com/office/drawing/2014/main" id="{61F68305-DA6E-8541-55C9-631C27A064B2}"/>
              </a:ext>
            </a:extLst>
          </p:cNvPr>
          <p:cNvSpPr/>
          <p:nvPr/>
        </p:nvSpPr>
        <p:spPr>
          <a:xfrm>
            <a:off x="6767758" y="4397213"/>
            <a:ext cx="927512" cy="48716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5530">
              <a:defRPr/>
            </a:pPr>
            <a:r>
              <a:rPr lang="fr-FR" sz="1273" b="1" dirty="0">
                <a:solidFill>
                  <a:prstClr val="white"/>
                </a:solidFill>
                <a:latin typeface="Calibri" panose="020F0502020204030204"/>
              </a:rPr>
              <a:t>36</a:t>
            </a:r>
          </a:p>
        </p:txBody>
      </p:sp>
      <p:sp>
        <p:nvSpPr>
          <p:cNvPr id="19" name="Ellipse 18">
            <a:extLst>
              <a:ext uri="{FF2B5EF4-FFF2-40B4-BE49-F238E27FC236}">
                <a16:creationId xmlns:a16="http://schemas.microsoft.com/office/drawing/2014/main" id="{61F68305-DA6E-8541-55C9-631C27A064B2}"/>
              </a:ext>
            </a:extLst>
          </p:cNvPr>
          <p:cNvSpPr/>
          <p:nvPr/>
        </p:nvSpPr>
        <p:spPr>
          <a:xfrm>
            <a:off x="7862560" y="3367617"/>
            <a:ext cx="813293" cy="43600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5530">
              <a:defRPr/>
            </a:pPr>
            <a:r>
              <a:rPr lang="fr-FR" sz="1273" b="1" dirty="0">
                <a:solidFill>
                  <a:prstClr val="white"/>
                </a:solidFill>
                <a:latin typeface="Calibri" panose="020F0502020204030204"/>
              </a:rPr>
              <a:t>11</a:t>
            </a:r>
          </a:p>
        </p:txBody>
      </p:sp>
      <p:sp>
        <p:nvSpPr>
          <p:cNvPr id="20" name="Ellipse 19">
            <a:extLst>
              <a:ext uri="{FF2B5EF4-FFF2-40B4-BE49-F238E27FC236}">
                <a16:creationId xmlns:a16="http://schemas.microsoft.com/office/drawing/2014/main" id="{61F68305-DA6E-8541-55C9-631C27A064B2}"/>
              </a:ext>
            </a:extLst>
          </p:cNvPr>
          <p:cNvSpPr/>
          <p:nvPr/>
        </p:nvSpPr>
        <p:spPr>
          <a:xfrm>
            <a:off x="6661503" y="3288062"/>
            <a:ext cx="699670" cy="44340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5530">
              <a:defRPr/>
            </a:pPr>
            <a:r>
              <a:rPr lang="fr-FR" sz="1273" b="1" dirty="0">
                <a:solidFill>
                  <a:prstClr val="white"/>
                </a:solidFill>
                <a:latin typeface="Calibri" panose="020F0502020204030204"/>
              </a:rPr>
              <a:t>32</a:t>
            </a:r>
          </a:p>
        </p:txBody>
      </p:sp>
      <p:sp>
        <p:nvSpPr>
          <p:cNvPr id="21" name="Ellipse 20">
            <a:extLst>
              <a:ext uri="{FF2B5EF4-FFF2-40B4-BE49-F238E27FC236}">
                <a16:creationId xmlns:a16="http://schemas.microsoft.com/office/drawing/2014/main" id="{61F68305-DA6E-8541-55C9-631C27A064B2}"/>
              </a:ext>
            </a:extLst>
          </p:cNvPr>
          <p:cNvSpPr/>
          <p:nvPr/>
        </p:nvSpPr>
        <p:spPr>
          <a:xfrm>
            <a:off x="9580679" y="2325855"/>
            <a:ext cx="740515" cy="34696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5530">
              <a:defRPr/>
            </a:pPr>
            <a:r>
              <a:rPr lang="fr-FR" sz="1273" b="1" dirty="0">
                <a:solidFill>
                  <a:prstClr val="white"/>
                </a:solidFill>
                <a:latin typeface="Calibri" panose="020F0502020204030204"/>
              </a:rPr>
              <a:t>30</a:t>
            </a:r>
          </a:p>
        </p:txBody>
      </p:sp>
      <p:sp>
        <p:nvSpPr>
          <p:cNvPr id="22" name="Ellipse 21">
            <a:extLst>
              <a:ext uri="{FF2B5EF4-FFF2-40B4-BE49-F238E27FC236}">
                <a16:creationId xmlns:a16="http://schemas.microsoft.com/office/drawing/2014/main" id="{61F68305-DA6E-8541-55C9-631C27A064B2}"/>
              </a:ext>
            </a:extLst>
          </p:cNvPr>
          <p:cNvSpPr/>
          <p:nvPr/>
        </p:nvSpPr>
        <p:spPr>
          <a:xfrm>
            <a:off x="7887862" y="2463163"/>
            <a:ext cx="706428" cy="3743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5530">
              <a:defRPr/>
            </a:pPr>
            <a:r>
              <a:rPr lang="fr-FR" sz="1273" b="1" dirty="0">
                <a:solidFill>
                  <a:prstClr val="white"/>
                </a:solidFill>
                <a:latin typeface="Calibri" panose="020F0502020204030204"/>
              </a:rPr>
              <a:t>232</a:t>
            </a:r>
          </a:p>
        </p:txBody>
      </p:sp>
      <p:sp>
        <p:nvSpPr>
          <p:cNvPr id="23" name="Ellipse 22">
            <a:extLst>
              <a:ext uri="{FF2B5EF4-FFF2-40B4-BE49-F238E27FC236}">
                <a16:creationId xmlns:a16="http://schemas.microsoft.com/office/drawing/2014/main" id="{61F68305-DA6E-8541-55C9-631C27A064B2}"/>
              </a:ext>
            </a:extLst>
          </p:cNvPr>
          <p:cNvSpPr/>
          <p:nvPr/>
        </p:nvSpPr>
        <p:spPr>
          <a:xfrm>
            <a:off x="7845401" y="1219637"/>
            <a:ext cx="885261" cy="45433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5530">
              <a:defRPr/>
            </a:pPr>
            <a:r>
              <a:rPr lang="fr-FR" sz="1273" b="1" dirty="0">
                <a:solidFill>
                  <a:prstClr val="white"/>
                </a:solidFill>
                <a:latin typeface="Calibri" panose="020F0502020204030204"/>
              </a:rPr>
              <a:t>34</a:t>
            </a:r>
          </a:p>
        </p:txBody>
      </p:sp>
      <p:sp>
        <p:nvSpPr>
          <p:cNvPr id="24" name="Ellipse 23">
            <a:extLst>
              <a:ext uri="{FF2B5EF4-FFF2-40B4-BE49-F238E27FC236}">
                <a16:creationId xmlns:a16="http://schemas.microsoft.com/office/drawing/2014/main" id="{61F68305-DA6E-8541-55C9-631C27A064B2}"/>
              </a:ext>
            </a:extLst>
          </p:cNvPr>
          <p:cNvSpPr/>
          <p:nvPr/>
        </p:nvSpPr>
        <p:spPr>
          <a:xfrm>
            <a:off x="6696746" y="1928447"/>
            <a:ext cx="794228" cy="47387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5530">
              <a:defRPr/>
            </a:pPr>
            <a:r>
              <a:rPr lang="fr-FR" sz="1273" b="1" dirty="0">
                <a:solidFill>
                  <a:prstClr val="white"/>
                </a:solidFill>
                <a:latin typeface="Calibri" panose="020F0502020204030204"/>
              </a:rPr>
              <a:t>19</a:t>
            </a:r>
          </a:p>
        </p:txBody>
      </p:sp>
      <p:sp>
        <p:nvSpPr>
          <p:cNvPr id="25" name="Ellipse 24">
            <a:extLst>
              <a:ext uri="{FF2B5EF4-FFF2-40B4-BE49-F238E27FC236}">
                <a16:creationId xmlns:a16="http://schemas.microsoft.com/office/drawing/2014/main" id="{61F68305-DA6E-8541-55C9-631C27A064B2}"/>
              </a:ext>
            </a:extLst>
          </p:cNvPr>
          <p:cNvSpPr/>
          <p:nvPr/>
        </p:nvSpPr>
        <p:spPr>
          <a:xfrm>
            <a:off x="5834572" y="2716036"/>
            <a:ext cx="697376" cy="40583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5530">
              <a:defRPr/>
            </a:pPr>
            <a:r>
              <a:rPr lang="fr-FR" sz="1273" b="1" dirty="0">
                <a:solidFill>
                  <a:prstClr val="white"/>
                </a:solidFill>
                <a:latin typeface="Calibri" panose="020F0502020204030204"/>
              </a:rPr>
              <a:t>23</a:t>
            </a:r>
          </a:p>
        </p:txBody>
      </p:sp>
      <p:cxnSp>
        <p:nvCxnSpPr>
          <p:cNvPr id="26" name="Connecteur droit avec flèche 25">
            <a:extLst>
              <a:ext uri="{FF2B5EF4-FFF2-40B4-BE49-F238E27FC236}">
                <a16:creationId xmlns:a16="http://schemas.microsoft.com/office/drawing/2014/main" id="{4D49A56F-AE92-FFFC-758C-C6FCE4AD5405}"/>
              </a:ext>
            </a:extLst>
          </p:cNvPr>
          <p:cNvCxnSpPr>
            <a:cxnSpLocks/>
            <a:stCxn id="23" idx="2"/>
          </p:cNvCxnSpPr>
          <p:nvPr/>
        </p:nvCxnSpPr>
        <p:spPr>
          <a:xfrm flipH="1" flipV="1">
            <a:off x="7523236" y="1221445"/>
            <a:ext cx="322163" cy="2253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9" name="Image 28">
            <a:extLst>
              <a:ext uri="{FF2B5EF4-FFF2-40B4-BE49-F238E27FC236}">
                <a16:creationId xmlns:a16="http://schemas.microsoft.com/office/drawing/2014/main" id="{E7331B01-4890-C913-CB7E-AED76D4C1DE2}"/>
              </a:ext>
            </a:extLst>
          </p:cNvPr>
          <p:cNvPicPr>
            <a:picLocks noChangeAspect="1"/>
          </p:cNvPicPr>
          <p:nvPr/>
        </p:nvPicPr>
        <p:blipFill>
          <a:blip r:embed="rId5"/>
          <a:stretch>
            <a:fillRect/>
          </a:stretch>
        </p:blipFill>
        <p:spPr>
          <a:xfrm>
            <a:off x="7361176" y="1020448"/>
            <a:ext cx="225092" cy="216215"/>
          </a:xfrm>
          <a:prstGeom prst="rect">
            <a:avLst/>
          </a:prstGeom>
        </p:spPr>
      </p:pic>
      <p:sp>
        <p:nvSpPr>
          <p:cNvPr id="30" name="Rectangle 29"/>
          <p:cNvSpPr/>
          <p:nvPr/>
        </p:nvSpPr>
        <p:spPr>
          <a:xfrm>
            <a:off x="3550822" y="1508291"/>
            <a:ext cx="1399421" cy="973856"/>
          </a:xfrm>
          <a:prstGeom prst="rect">
            <a:avLst/>
          </a:prstGeom>
        </p:spPr>
        <p:txBody>
          <a:bodyPr wrap="square">
            <a:spAutoFit/>
          </a:bodyPr>
          <a:lstStyle/>
          <a:p>
            <a:pPr defTabSz="545530">
              <a:defRPr/>
            </a:pPr>
            <a:r>
              <a:rPr lang="fr-FR" sz="1432" b="1" dirty="0">
                <a:solidFill>
                  <a:prstClr val="black"/>
                </a:solidFill>
                <a:latin typeface="Calibri" panose="020F0502020204030204"/>
              </a:rPr>
              <a:t>TOTAL NOUVELLES CANDIDATURES FAVORABLES</a:t>
            </a:r>
          </a:p>
        </p:txBody>
      </p:sp>
      <p:cxnSp>
        <p:nvCxnSpPr>
          <p:cNvPr id="32" name="Connecteur droit avec flèche 31">
            <a:extLst>
              <a:ext uri="{FF2B5EF4-FFF2-40B4-BE49-F238E27FC236}">
                <a16:creationId xmlns:a16="http://schemas.microsoft.com/office/drawing/2014/main" id="{4D49A56F-AE92-FFFC-758C-C6FCE4AD5405}"/>
              </a:ext>
            </a:extLst>
          </p:cNvPr>
          <p:cNvCxnSpPr>
            <a:cxnSpLocks/>
          </p:cNvCxnSpPr>
          <p:nvPr/>
        </p:nvCxnSpPr>
        <p:spPr>
          <a:xfrm flipV="1">
            <a:off x="9963671" y="4260125"/>
            <a:ext cx="298501" cy="360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4" name="Image 33">
            <a:extLst>
              <a:ext uri="{FF2B5EF4-FFF2-40B4-BE49-F238E27FC236}">
                <a16:creationId xmlns:a16="http://schemas.microsoft.com/office/drawing/2014/main" id="{E7331B01-4890-C913-CB7E-AED76D4C1DE2}"/>
              </a:ext>
            </a:extLst>
          </p:cNvPr>
          <p:cNvPicPr>
            <a:picLocks noChangeAspect="1"/>
          </p:cNvPicPr>
          <p:nvPr/>
        </p:nvPicPr>
        <p:blipFill>
          <a:blip r:embed="rId5"/>
          <a:stretch>
            <a:fillRect/>
          </a:stretch>
        </p:blipFill>
        <p:spPr>
          <a:xfrm>
            <a:off x="10336408" y="3980567"/>
            <a:ext cx="225092" cy="216215"/>
          </a:xfrm>
          <a:prstGeom prst="rect">
            <a:avLst/>
          </a:prstGeom>
        </p:spPr>
      </p:pic>
      <p:sp>
        <p:nvSpPr>
          <p:cNvPr id="35" name="ZoneTexte 34"/>
          <p:cNvSpPr txBox="1"/>
          <p:nvPr/>
        </p:nvSpPr>
        <p:spPr>
          <a:xfrm>
            <a:off x="10262170" y="4131241"/>
            <a:ext cx="406455" cy="312714"/>
          </a:xfrm>
          <a:prstGeom prst="rect">
            <a:avLst/>
          </a:prstGeom>
          <a:noFill/>
        </p:spPr>
        <p:txBody>
          <a:bodyPr wrap="square" rtlCol="0">
            <a:spAutoFit/>
          </a:bodyPr>
          <a:lstStyle/>
          <a:p>
            <a:pPr defTabSz="727373">
              <a:defRPr/>
            </a:pPr>
            <a:r>
              <a:rPr lang="fr-FR" sz="1432" dirty="0">
                <a:solidFill>
                  <a:prstClr val="black"/>
                </a:solidFill>
                <a:latin typeface="Calibri" panose="020F0502020204030204"/>
              </a:rPr>
              <a:t>23</a:t>
            </a:r>
          </a:p>
        </p:txBody>
      </p:sp>
      <p:sp>
        <p:nvSpPr>
          <p:cNvPr id="36" name="ZoneTexte 35"/>
          <p:cNvSpPr txBox="1"/>
          <p:nvPr/>
        </p:nvSpPr>
        <p:spPr>
          <a:xfrm>
            <a:off x="10307119" y="3362333"/>
            <a:ext cx="406455" cy="312714"/>
          </a:xfrm>
          <a:prstGeom prst="rect">
            <a:avLst/>
          </a:prstGeom>
          <a:noFill/>
        </p:spPr>
        <p:txBody>
          <a:bodyPr wrap="square" rtlCol="0">
            <a:spAutoFit/>
          </a:bodyPr>
          <a:lstStyle/>
          <a:p>
            <a:pPr defTabSz="727373">
              <a:defRPr/>
            </a:pPr>
            <a:r>
              <a:rPr lang="fr-FR" sz="1432" dirty="0">
                <a:solidFill>
                  <a:prstClr val="black"/>
                </a:solidFill>
                <a:latin typeface="Calibri" panose="020F0502020204030204"/>
              </a:rPr>
              <a:t>5</a:t>
            </a:r>
          </a:p>
        </p:txBody>
      </p:sp>
      <p:pic>
        <p:nvPicPr>
          <p:cNvPr id="37" name="Image 36">
            <a:extLst>
              <a:ext uri="{FF2B5EF4-FFF2-40B4-BE49-F238E27FC236}">
                <a16:creationId xmlns:a16="http://schemas.microsoft.com/office/drawing/2014/main" id="{E7331B01-4890-C913-CB7E-AED76D4C1DE2}"/>
              </a:ext>
            </a:extLst>
          </p:cNvPr>
          <p:cNvPicPr>
            <a:picLocks noChangeAspect="1"/>
          </p:cNvPicPr>
          <p:nvPr/>
        </p:nvPicPr>
        <p:blipFill>
          <a:blip r:embed="rId5"/>
          <a:stretch>
            <a:fillRect/>
          </a:stretch>
        </p:blipFill>
        <p:spPr>
          <a:xfrm>
            <a:off x="10211491" y="3207331"/>
            <a:ext cx="225092" cy="216215"/>
          </a:xfrm>
          <a:prstGeom prst="rect">
            <a:avLst/>
          </a:prstGeom>
        </p:spPr>
      </p:pic>
      <p:cxnSp>
        <p:nvCxnSpPr>
          <p:cNvPr id="38" name="Connecteur droit avec flèche 37">
            <a:extLst>
              <a:ext uri="{FF2B5EF4-FFF2-40B4-BE49-F238E27FC236}">
                <a16:creationId xmlns:a16="http://schemas.microsoft.com/office/drawing/2014/main" id="{4D49A56F-AE92-FFFC-758C-C6FCE4AD5405}"/>
              </a:ext>
            </a:extLst>
          </p:cNvPr>
          <p:cNvCxnSpPr>
            <a:cxnSpLocks/>
          </p:cNvCxnSpPr>
          <p:nvPr/>
        </p:nvCxnSpPr>
        <p:spPr>
          <a:xfrm flipV="1">
            <a:off x="10022697" y="3462118"/>
            <a:ext cx="298501" cy="360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Connecteur droit avec flèche 38">
            <a:extLst>
              <a:ext uri="{FF2B5EF4-FFF2-40B4-BE49-F238E27FC236}">
                <a16:creationId xmlns:a16="http://schemas.microsoft.com/office/drawing/2014/main" id="{4D49A56F-AE92-FFFC-758C-C6FCE4AD5405}"/>
              </a:ext>
            </a:extLst>
          </p:cNvPr>
          <p:cNvCxnSpPr>
            <a:cxnSpLocks/>
            <a:stCxn id="25" idx="3"/>
          </p:cNvCxnSpPr>
          <p:nvPr/>
        </p:nvCxnSpPr>
        <p:spPr>
          <a:xfrm flipH="1">
            <a:off x="5657754" y="3062440"/>
            <a:ext cx="278948" cy="1219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2" name="Image 41">
            <a:extLst>
              <a:ext uri="{FF2B5EF4-FFF2-40B4-BE49-F238E27FC236}">
                <a16:creationId xmlns:a16="http://schemas.microsoft.com/office/drawing/2014/main" id="{E7331B01-4890-C913-CB7E-AED76D4C1DE2}"/>
              </a:ext>
            </a:extLst>
          </p:cNvPr>
          <p:cNvPicPr>
            <a:picLocks noChangeAspect="1"/>
          </p:cNvPicPr>
          <p:nvPr/>
        </p:nvPicPr>
        <p:blipFill>
          <a:blip r:embed="rId5"/>
          <a:stretch>
            <a:fillRect/>
          </a:stretch>
        </p:blipFill>
        <p:spPr>
          <a:xfrm>
            <a:off x="5390784" y="2984331"/>
            <a:ext cx="225092" cy="216215"/>
          </a:xfrm>
          <a:prstGeom prst="rect">
            <a:avLst/>
          </a:prstGeom>
        </p:spPr>
      </p:pic>
      <p:sp>
        <p:nvSpPr>
          <p:cNvPr id="43" name="ZoneTexte 42"/>
          <p:cNvSpPr txBox="1"/>
          <p:nvPr/>
        </p:nvSpPr>
        <p:spPr>
          <a:xfrm>
            <a:off x="5416724" y="3117984"/>
            <a:ext cx="406455" cy="312714"/>
          </a:xfrm>
          <a:prstGeom prst="rect">
            <a:avLst/>
          </a:prstGeom>
          <a:noFill/>
        </p:spPr>
        <p:txBody>
          <a:bodyPr wrap="square" rtlCol="0">
            <a:spAutoFit/>
          </a:bodyPr>
          <a:lstStyle/>
          <a:p>
            <a:pPr defTabSz="727373">
              <a:defRPr/>
            </a:pPr>
            <a:r>
              <a:rPr lang="fr-FR" sz="1432" dirty="0">
                <a:solidFill>
                  <a:prstClr val="black"/>
                </a:solidFill>
                <a:latin typeface="Calibri" panose="020F0502020204030204"/>
              </a:rPr>
              <a:t>8</a:t>
            </a:r>
          </a:p>
        </p:txBody>
      </p:sp>
      <p:cxnSp>
        <p:nvCxnSpPr>
          <p:cNvPr id="44" name="Connecteur droit avec flèche 43">
            <a:extLst>
              <a:ext uri="{FF2B5EF4-FFF2-40B4-BE49-F238E27FC236}">
                <a16:creationId xmlns:a16="http://schemas.microsoft.com/office/drawing/2014/main" id="{4D49A56F-AE92-FFFC-758C-C6FCE4AD5405}"/>
              </a:ext>
            </a:extLst>
          </p:cNvPr>
          <p:cNvCxnSpPr>
            <a:cxnSpLocks/>
            <a:stCxn id="19" idx="3"/>
          </p:cNvCxnSpPr>
          <p:nvPr/>
        </p:nvCxnSpPr>
        <p:spPr>
          <a:xfrm flipH="1">
            <a:off x="6272435" y="3739772"/>
            <a:ext cx="1709232" cy="4215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ZoneTexte 51"/>
          <p:cNvSpPr txBox="1"/>
          <p:nvPr/>
        </p:nvSpPr>
        <p:spPr>
          <a:xfrm>
            <a:off x="6069205" y="4106134"/>
            <a:ext cx="406455" cy="312714"/>
          </a:xfrm>
          <a:prstGeom prst="rect">
            <a:avLst/>
          </a:prstGeom>
          <a:noFill/>
        </p:spPr>
        <p:txBody>
          <a:bodyPr wrap="square" rtlCol="0">
            <a:spAutoFit/>
          </a:bodyPr>
          <a:lstStyle/>
          <a:p>
            <a:pPr defTabSz="727373">
              <a:defRPr/>
            </a:pPr>
            <a:r>
              <a:rPr lang="fr-FR" sz="1432" dirty="0">
                <a:solidFill>
                  <a:prstClr val="black"/>
                </a:solidFill>
                <a:latin typeface="Calibri" panose="020F0502020204030204"/>
              </a:rPr>
              <a:t>3</a:t>
            </a:r>
          </a:p>
        </p:txBody>
      </p:sp>
      <p:pic>
        <p:nvPicPr>
          <p:cNvPr id="53" name="Image 52">
            <a:extLst>
              <a:ext uri="{FF2B5EF4-FFF2-40B4-BE49-F238E27FC236}">
                <a16:creationId xmlns:a16="http://schemas.microsoft.com/office/drawing/2014/main" id="{E7331B01-4890-C913-CB7E-AED76D4C1DE2}"/>
              </a:ext>
            </a:extLst>
          </p:cNvPr>
          <p:cNvPicPr>
            <a:picLocks noChangeAspect="1"/>
          </p:cNvPicPr>
          <p:nvPr/>
        </p:nvPicPr>
        <p:blipFill>
          <a:blip r:embed="rId5"/>
          <a:stretch>
            <a:fillRect/>
          </a:stretch>
        </p:blipFill>
        <p:spPr>
          <a:xfrm>
            <a:off x="6047342" y="3968702"/>
            <a:ext cx="225092" cy="216215"/>
          </a:xfrm>
          <a:prstGeom prst="rect">
            <a:avLst/>
          </a:prstGeom>
        </p:spPr>
      </p:pic>
      <p:cxnSp>
        <p:nvCxnSpPr>
          <p:cNvPr id="54" name="Connecteur droit avec flèche 53">
            <a:extLst>
              <a:ext uri="{FF2B5EF4-FFF2-40B4-BE49-F238E27FC236}">
                <a16:creationId xmlns:a16="http://schemas.microsoft.com/office/drawing/2014/main" id="{4D49A56F-AE92-FFFC-758C-C6FCE4AD5405}"/>
              </a:ext>
            </a:extLst>
          </p:cNvPr>
          <p:cNvCxnSpPr>
            <a:cxnSpLocks/>
            <a:stCxn id="21" idx="7"/>
          </p:cNvCxnSpPr>
          <p:nvPr/>
        </p:nvCxnSpPr>
        <p:spPr>
          <a:xfrm flipV="1">
            <a:off x="10212750" y="2307836"/>
            <a:ext cx="236386" cy="688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5" name="Image 54">
            <a:extLst>
              <a:ext uri="{FF2B5EF4-FFF2-40B4-BE49-F238E27FC236}">
                <a16:creationId xmlns:a16="http://schemas.microsoft.com/office/drawing/2014/main" id="{E7331B01-4890-C913-CB7E-AED76D4C1DE2}"/>
              </a:ext>
            </a:extLst>
          </p:cNvPr>
          <p:cNvPicPr>
            <a:picLocks noChangeAspect="1"/>
          </p:cNvPicPr>
          <p:nvPr/>
        </p:nvPicPr>
        <p:blipFill>
          <a:blip r:embed="rId5"/>
          <a:stretch>
            <a:fillRect/>
          </a:stretch>
        </p:blipFill>
        <p:spPr>
          <a:xfrm>
            <a:off x="10366082" y="2034407"/>
            <a:ext cx="225092" cy="216215"/>
          </a:xfrm>
          <a:prstGeom prst="rect">
            <a:avLst/>
          </a:prstGeom>
        </p:spPr>
      </p:pic>
      <p:sp>
        <p:nvSpPr>
          <p:cNvPr id="56" name="ZoneTexte 55"/>
          <p:cNvSpPr txBox="1"/>
          <p:nvPr/>
        </p:nvSpPr>
        <p:spPr>
          <a:xfrm>
            <a:off x="10433741" y="2166251"/>
            <a:ext cx="406455" cy="312714"/>
          </a:xfrm>
          <a:prstGeom prst="rect">
            <a:avLst/>
          </a:prstGeom>
          <a:noFill/>
        </p:spPr>
        <p:txBody>
          <a:bodyPr wrap="square" rtlCol="0">
            <a:spAutoFit/>
          </a:bodyPr>
          <a:lstStyle/>
          <a:p>
            <a:pPr defTabSz="727373">
              <a:defRPr/>
            </a:pPr>
            <a:r>
              <a:rPr lang="fr-FR" sz="1432" dirty="0">
                <a:solidFill>
                  <a:prstClr val="black"/>
                </a:solidFill>
                <a:latin typeface="Calibri" panose="020F0502020204030204"/>
              </a:rPr>
              <a:t>4</a:t>
            </a:r>
          </a:p>
        </p:txBody>
      </p:sp>
      <p:sp>
        <p:nvSpPr>
          <p:cNvPr id="59" name="ZoneTexte 58"/>
          <p:cNvSpPr txBox="1"/>
          <p:nvPr/>
        </p:nvSpPr>
        <p:spPr>
          <a:xfrm>
            <a:off x="7277785" y="1182866"/>
            <a:ext cx="406455" cy="312714"/>
          </a:xfrm>
          <a:prstGeom prst="rect">
            <a:avLst/>
          </a:prstGeom>
          <a:noFill/>
        </p:spPr>
        <p:txBody>
          <a:bodyPr wrap="square" rtlCol="0">
            <a:spAutoFit/>
          </a:bodyPr>
          <a:lstStyle/>
          <a:p>
            <a:pPr defTabSz="727373">
              <a:defRPr/>
            </a:pPr>
            <a:r>
              <a:rPr lang="fr-FR" sz="1432" dirty="0">
                <a:solidFill>
                  <a:prstClr val="black"/>
                </a:solidFill>
                <a:latin typeface="Calibri" panose="020F0502020204030204"/>
              </a:rPr>
              <a:t>9</a:t>
            </a:r>
          </a:p>
        </p:txBody>
      </p:sp>
      <p:cxnSp>
        <p:nvCxnSpPr>
          <p:cNvPr id="60" name="Connecteur droit avec flèche 59">
            <a:extLst>
              <a:ext uri="{FF2B5EF4-FFF2-40B4-BE49-F238E27FC236}">
                <a16:creationId xmlns:a16="http://schemas.microsoft.com/office/drawing/2014/main" id="{4D49A56F-AE92-FFFC-758C-C6FCE4AD5405}"/>
              </a:ext>
            </a:extLst>
          </p:cNvPr>
          <p:cNvCxnSpPr>
            <a:cxnSpLocks/>
          </p:cNvCxnSpPr>
          <p:nvPr/>
        </p:nvCxnSpPr>
        <p:spPr>
          <a:xfrm flipH="1" flipV="1">
            <a:off x="6543011" y="1789676"/>
            <a:ext cx="287686" cy="1731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ZoneTexte 60"/>
          <p:cNvSpPr txBox="1"/>
          <p:nvPr/>
        </p:nvSpPr>
        <p:spPr>
          <a:xfrm>
            <a:off x="6307236" y="1656232"/>
            <a:ext cx="406455" cy="312714"/>
          </a:xfrm>
          <a:prstGeom prst="rect">
            <a:avLst/>
          </a:prstGeom>
          <a:noFill/>
        </p:spPr>
        <p:txBody>
          <a:bodyPr wrap="square" rtlCol="0">
            <a:spAutoFit/>
          </a:bodyPr>
          <a:lstStyle/>
          <a:p>
            <a:pPr defTabSz="727373">
              <a:defRPr/>
            </a:pPr>
            <a:r>
              <a:rPr lang="fr-FR" sz="1432" dirty="0">
                <a:solidFill>
                  <a:prstClr val="black"/>
                </a:solidFill>
                <a:latin typeface="Calibri" panose="020F0502020204030204"/>
              </a:rPr>
              <a:t>8</a:t>
            </a:r>
          </a:p>
        </p:txBody>
      </p:sp>
      <p:pic>
        <p:nvPicPr>
          <p:cNvPr id="62" name="Image 61">
            <a:extLst>
              <a:ext uri="{FF2B5EF4-FFF2-40B4-BE49-F238E27FC236}">
                <a16:creationId xmlns:a16="http://schemas.microsoft.com/office/drawing/2014/main" id="{E7331B01-4890-C913-CB7E-AED76D4C1DE2}"/>
              </a:ext>
            </a:extLst>
          </p:cNvPr>
          <p:cNvPicPr>
            <a:picLocks noChangeAspect="1"/>
          </p:cNvPicPr>
          <p:nvPr/>
        </p:nvPicPr>
        <p:blipFill>
          <a:blip r:embed="rId5"/>
          <a:stretch>
            <a:fillRect/>
          </a:stretch>
        </p:blipFill>
        <p:spPr>
          <a:xfrm>
            <a:off x="6432619" y="1549804"/>
            <a:ext cx="225092" cy="216215"/>
          </a:xfrm>
          <a:prstGeom prst="rect">
            <a:avLst/>
          </a:prstGeom>
        </p:spPr>
      </p:pic>
      <p:cxnSp>
        <p:nvCxnSpPr>
          <p:cNvPr id="63" name="Connecteur droit avec flèche 62">
            <a:extLst>
              <a:ext uri="{FF2B5EF4-FFF2-40B4-BE49-F238E27FC236}">
                <a16:creationId xmlns:a16="http://schemas.microsoft.com/office/drawing/2014/main" id="{4D49A56F-AE92-FFFC-758C-C6FCE4AD5405}"/>
              </a:ext>
            </a:extLst>
          </p:cNvPr>
          <p:cNvCxnSpPr>
            <a:cxnSpLocks/>
          </p:cNvCxnSpPr>
          <p:nvPr/>
        </p:nvCxnSpPr>
        <p:spPr>
          <a:xfrm flipH="1">
            <a:off x="6518236" y="4739708"/>
            <a:ext cx="278948" cy="1219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4" name="ZoneTexte 63"/>
          <p:cNvSpPr txBox="1"/>
          <p:nvPr/>
        </p:nvSpPr>
        <p:spPr>
          <a:xfrm>
            <a:off x="6264369" y="4821435"/>
            <a:ext cx="406455" cy="312714"/>
          </a:xfrm>
          <a:prstGeom prst="rect">
            <a:avLst/>
          </a:prstGeom>
          <a:noFill/>
        </p:spPr>
        <p:txBody>
          <a:bodyPr wrap="square" rtlCol="0">
            <a:spAutoFit/>
          </a:bodyPr>
          <a:lstStyle/>
          <a:p>
            <a:pPr defTabSz="727373">
              <a:defRPr/>
            </a:pPr>
            <a:r>
              <a:rPr lang="fr-FR" sz="1432" dirty="0">
                <a:solidFill>
                  <a:prstClr val="black"/>
                </a:solidFill>
                <a:latin typeface="Calibri" panose="020F0502020204030204"/>
              </a:rPr>
              <a:t>10</a:t>
            </a:r>
          </a:p>
        </p:txBody>
      </p:sp>
      <p:pic>
        <p:nvPicPr>
          <p:cNvPr id="65" name="Image 64">
            <a:extLst>
              <a:ext uri="{FF2B5EF4-FFF2-40B4-BE49-F238E27FC236}">
                <a16:creationId xmlns:a16="http://schemas.microsoft.com/office/drawing/2014/main" id="{E7331B01-4890-C913-CB7E-AED76D4C1DE2}"/>
              </a:ext>
            </a:extLst>
          </p:cNvPr>
          <p:cNvPicPr>
            <a:picLocks noChangeAspect="1"/>
          </p:cNvPicPr>
          <p:nvPr/>
        </p:nvPicPr>
        <p:blipFill>
          <a:blip r:embed="rId5"/>
          <a:stretch>
            <a:fillRect/>
          </a:stretch>
        </p:blipFill>
        <p:spPr>
          <a:xfrm>
            <a:off x="6272433" y="4681190"/>
            <a:ext cx="225092" cy="216215"/>
          </a:xfrm>
          <a:prstGeom prst="rect">
            <a:avLst/>
          </a:prstGeom>
        </p:spPr>
      </p:pic>
      <p:cxnSp>
        <p:nvCxnSpPr>
          <p:cNvPr id="66" name="Connecteur droit avec flèche 65">
            <a:extLst>
              <a:ext uri="{FF2B5EF4-FFF2-40B4-BE49-F238E27FC236}">
                <a16:creationId xmlns:a16="http://schemas.microsoft.com/office/drawing/2014/main" id="{4D49A56F-AE92-FFFC-758C-C6FCE4AD5405}"/>
              </a:ext>
            </a:extLst>
          </p:cNvPr>
          <p:cNvCxnSpPr>
            <a:cxnSpLocks/>
          </p:cNvCxnSpPr>
          <p:nvPr/>
        </p:nvCxnSpPr>
        <p:spPr>
          <a:xfrm flipH="1">
            <a:off x="7182556" y="5535249"/>
            <a:ext cx="262596" cy="1895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7" name="Image 66">
            <a:extLst>
              <a:ext uri="{FF2B5EF4-FFF2-40B4-BE49-F238E27FC236}">
                <a16:creationId xmlns:a16="http://schemas.microsoft.com/office/drawing/2014/main" id="{E7331B01-4890-C913-CB7E-AED76D4C1DE2}"/>
              </a:ext>
            </a:extLst>
          </p:cNvPr>
          <p:cNvPicPr>
            <a:picLocks noChangeAspect="1"/>
          </p:cNvPicPr>
          <p:nvPr/>
        </p:nvPicPr>
        <p:blipFill>
          <a:blip r:embed="rId5"/>
          <a:stretch>
            <a:fillRect/>
          </a:stretch>
        </p:blipFill>
        <p:spPr>
          <a:xfrm>
            <a:off x="6948893" y="5517407"/>
            <a:ext cx="225092" cy="216215"/>
          </a:xfrm>
          <a:prstGeom prst="rect">
            <a:avLst/>
          </a:prstGeom>
        </p:spPr>
      </p:pic>
      <p:sp>
        <p:nvSpPr>
          <p:cNvPr id="68" name="ZoneTexte 67"/>
          <p:cNvSpPr txBox="1"/>
          <p:nvPr/>
        </p:nvSpPr>
        <p:spPr>
          <a:xfrm>
            <a:off x="6872989" y="5665547"/>
            <a:ext cx="406455" cy="312714"/>
          </a:xfrm>
          <a:prstGeom prst="rect">
            <a:avLst/>
          </a:prstGeom>
          <a:noFill/>
        </p:spPr>
        <p:txBody>
          <a:bodyPr wrap="square" rtlCol="0">
            <a:spAutoFit/>
          </a:bodyPr>
          <a:lstStyle/>
          <a:p>
            <a:pPr defTabSz="727373">
              <a:defRPr/>
            </a:pPr>
            <a:r>
              <a:rPr lang="fr-FR" sz="1432" dirty="0">
                <a:solidFill>
                  <a:prstClr val="black"/>
                </a:solidFill>
                <a:latin typeface="Calibri" panose="020F0502020204030204"/>
              </a:rPr>
              <a:t>20</a:t>
            </a:r>
          </a:p>
        </p:txBody>
      </p:sp>
      <p:cxnSp>
        <p:nvCxnSpPr>
          <p:cNvPr id="69" name="Connecteur droit avec flèche 68">
            <a:extLst>
              <a:ext uri="{FF2B5EF4-FFF2-40B4-BE49-F238E27FC236}">
                <a16:creationId xmlns:a16="http://schemas.microsoft.com/office/drawing/2014/main" id="{4D49A56F-AE92-FFFC-758C-C6FCE4AD5405}"/>
              </a:ext>
            </a:extLst>
          </p:cNvPr>
          <p:cNvCxnSpPr>
            <a:cxnSpLocks/>
          </p:cNvCxnSpPr>
          <p:nvPr/>
        </p:nvCxnSpPr>
        <p:spPr>
          <a:xfrm flipH="1">
            <a:off x="6403538" y="3547723"/>
            <a:ext cx="278948" cy="1219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1" name="ZoneTexte 70"/>
          <p:cNvSpPr txBox="1"/>
          <p:nvPr/>
        </p:nvSpPr>
        <p:spPr>
          <a:xfrm>
            <a:off x="6111383" y="3543491"/>
            <a:ext cx="406455" cy="312714"/>
          </a:xfrm>
          <a:prstGeom prst="rect">
            <a:avLst/>
          </a:prstGeom>
          <a:noFill/>
        </p:spPr>
        <p:txBody>
          <a:bodyPr wrap="square" rtlCol="0">
            <a:spAutoFit/>
          </a:bodyPr>
          <a:lstStyle/>
          <a:p>
            <a:pPr defTabSz="727373">
              <a:defRPr/>
            </a:pPr>
            <a:r>
              <a:rPr lang="fr-FR" sz="1432" dirty="0">
                <a:solidFill>
                  <a:prstClr val="black"/>
                </a:solidFill>
                <a:latin typeface="Calibri" panose="020F0502020204030204"/>
              </a:rPr>
              <a:t>14</a:t>
            </a:r>
          </a:p>
        </p:txBody>
      </p:sp>
      <p:pic>
        <p:nvPicPr>
          <p:cNvPr id="72" name="Image 71">
            <a:extLst>
              <a:ext uri="{FF2B5EF4-FFF2-40B4-BE49-F238E27FC236}">
                <a16:creationId xmlns:a16="http://schemas.microsoft.com/office/drawing/2014/main" id="{E7331B01-4890-C913-CB7E-AED76D4C1DE2}"/>
              </a:ext>
            </a:extLst>
          </p:cNvPr>
          <p:cNvPicPr>
            <a:picLocks noChangeAspect="1"/>
          </p:cNvPicPr>
          <p:nvPr/>
        </p:nvPicPr>
        <p:blipFill>
          <a:blip r:embed="rId5"/>
          <a:stretch>
            <a:fillRect/>
          </a:stretch>
        </p:blipFill>
        <p:spPr>
          <a:xfrm>
            <a:off x="6231896" y="3411640"/>
            <a:ext cx="225092" cy="216215"/>
          </a:xfrm>
          <a:prstGeom prst="rect">
            <a:avLst/>
          </a:prstGeom>
        </p:spPr>
      </p:pic>
      <p:cxnSp>
        <p:nvCxnSpPr>
          <p:cNvPr id="75" name="Connecteur droit avec flèche 74">
            <a:extLst>
              <a:ext uri="{FF2B5EF4-FFF2-40B4-BE49-F238E27FC236}">
                <a16:creationId xmlns:a16="http://schemas.microsoft.com/office/drawing/2014/main" id="{4D49A56F-AE92-FFFC-758C-C6FCE4AD5405}"/>
              </a:ext>
            </a:extLst>
          </p:cNvPr>
          <p:cNvCxnSpPr>
            <a:cxnSpLocks/>
          </p:cNvCxnSpPr>
          <p:nvPr/>
        </p:nvCxnSpPr>
        <p:spPr>
          <a:xfrm>
            <a:off x="9957235" y="5456315"/>
            <a:ext cx="300033" cy="1375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7" name="ZoneTexte 76"/>
          <p:cNvSpPr txBox="1"/>
          <p:nvPr/>
        </p:nvSpPr>
        <p:spPr>
          <a:xfrm>
            <a:off x="10097443" y="5596113"/>
            <a:ext cx="406455" cy="312714"/>
          </a:xfrm>
          <a:prstGeom prst="rect">
            <a:avLst/>
          </a:prstGeom>
          <a:noFill/>
        </p:spPr>
        <p:txBody>
          <a:bodyPr wrap="square" rtlCol="0">
            <a:spAutoFit/>
          </a:bodyPr>
          <a:lstStyle/>
          <a:p>
            <a:pPr defTabSz="727373">
              <a:defRPr/>
            </a:pPr>
            <a:r>
              <a:rPr lang="fr-FR" sz="1432" dirty="0">
                <a:solidFill>
                  <a:prstClr val="black"/>
                </a:solidFill>
                <a:latin typeface="Calibri" panose="020F0502020204030204"/>
              </a:rPr>
              <a:t>13</a:t>
            </a:r>
          </a:p>
        </p:txBody>
      </p:sp>
      <p:pic>
        <p:nvPicPr>
          <p:cNvPr id="78" name="Image 77">
            <a:extLst>
              <a:ext uri="{FF2B5EF4-FFF2-40B4-BE49-F238E27FC236}">
                <a16:creationId xmlns:a16="http://schemas.microsoft.com/office/drawing/2014/main" id="{E7331B01-4890-C913-CB7E-AED76D4C1DE2}"/>
              </a:ext>
            </a:extLst>
          </p:cNvPr>
          <p:cNvPicPr>
            <a:picLocks noChangeAspect="1"/>
          </p:cNvPicPr>
          <p:nvPr/>
        </p:nvPicPr>
        <p:blipFill>
          <a:blip r:embed="rId5"/>
          <a:stretch>
            <a:fillRect/>
          </a:stretch>
        </p:blipFill>
        <p:spPr>
          <a:xfrm>
            <a:off x="10273007" y="5485759"/>
            <a:ext cx="225092" cy="216215"/>
          </a:xfrm>
          <a:prstGeom prst="rect">
            <a:avLst/>
          </a:prstGeom>
        </p:spPr>
      </p:pic>
      <p:cxnSp>
        <p:nvCxnSpPr>
          <p:cNvPr id="79" name="Connecteur droit avec flèche 78">
            <a:extLst>
              <a:ext uri="{FF2B5EF4-FFF2-40B4-BE49-F238E27FC236}">
                <a16:creationId xmlns:a16="http://schemas.microsoft.com/office/drawing/2014/main" id="{4D49A56F-AE92-FFFC-758C-C6FCE4AD5405}"/>
              </a:ext>
            </a:extLst>
          </p:cNvPr>
          <p:cNvCxnSpPr>
            <a:cxnSpLocks/>
          </p:cNvCxnSpPr>
          <p:nvPr/>
        </p:nvCxnSpPr>
        <p:spPr>
          <a:xfrm flipV="1">
            <a:off x="8385891" y="1876737"/>
            <a:ext cx="1046647" cy="5945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2" name="ZoneTexte 81"/>
          <p:cNvSpPr txBox="1"/>
          <p:nvPr/>
        </p:nvSpPr>
        <p:spPr>
          <a:xfrm>
            <a:off x="9432539" y="1725194"/>
            <a:ext cx="473703" cy="312714"/>
          </a:xfrm>
          <a:prstGeom prst="rect">
            <a:avLst/>
          </a:prstGeom>
          <a:noFill/>
        </p:spPr>
        <p:txBody>
          <a:bodyPr wrap="square" rtlCol="0">
            <a:spAutoFit/>
          </a:bodyPr>
          <a:lstStyle/>
          <a:p>
            <a:pPr defTabSz="727373">
              <a:defRPr/>
            </a:pPr>
            <a:r>
              <a:rPr lang="fr-FR" sz="1432" dirty="0">
                <a:solidFill>
                  <a:prstClr val="black"/>
                </a:solidFill>
                <a:latin typeface="Calibri" panose="020F0502020204030204"/>
              </a:rPr>
              <a:t>33</a:t>
            </a:r>
          </a:p>
        </p:txBody>
      </p:sp>
      <p:pic>
        <p:nvPicPr>
          <p:cNvPr id="83" name="Image 82">
            <a:extLst>
              <a:ext uri="{FF2B5EF4-FFF2-40B4-BE49-F238E27FC236}">
                <a16:creationId xmlns:a16="http://schemas.microsoft.com/office/drawing/2014/main" id="{E7331B01-4890-C913-CB7E-AED76D4C1DE2}"/>
              </a:ext>
            </a:extLst>
          </p:cNvPr>
          <p:cNvPicPr>
            <a:picLocks noChangeAspect="1"/>
          </p:cNvPicPr>
          <p:nvPr/>
        </p:nvPicPr>
        <p:blipFill>
          <a:blip r:embed="rId5"/>
          <a:stretch>
            <a:fillRect/>
          </a:stretch>
        </p:blipFill>
        <p:spPr>
          <a:xfrm>
            <a:off x="9296070" y="1594749"/>
            <a:ext cx="225092" cy="216215"/>
          </a:xfrm>
          <a:prstGeom prst="rect">
            <a:avLst/>
          </a:prstGeom>
        </p:spPr>
      </p:pic>
    </p:spTree>
    <p:extLst>
      <p:ext uri="{BB962C8B-B14F-4D97-AF65-F5344CB8AC3E}">
        <p14:creationId xmlns:p14="http://schemas.microsoft.com/office/powerpoint/2010/main" val="2926233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ectangle 104"/>
          <p:cNvSpPr/>
          <p:nvPr/>
        </p:nvSpPr>
        <p:spPr>
          <a:xfrm>
            <a:off x="7650857" y="4314928"/>
            <a:ext cx="1214373" cy="312714"/>
          </a:xfrm>
          <a:prstGeom prst="rect">
            <a:avLst/>
          </a:prstGeom>
          <a:solidFill>
            <a:schemeClr val="bg1"/>
          </a:solidFill>
        </p:spPr>
        <p:txBody>
          <a:bodyPr wrap="square">
            <a:spAutoFit/>
          </a:bodyPr>
          <a:lstStyle/>
          <a:p>
            <a:pPr defTabSz="727355">
              <a:defRPr/>
            </a:pPr>
            <a:r>
              <a:rPr lang="fr-FR" sz="1432" b="1" dirty="0">
                <a:solidFill>
                  <a:prstClr val="black"/>
                </a:solidFill>
                <a:latin typeface="Calibri" panose="020F0502020204030204"/>
              </a:rPr>
              <a:t>MAYOTTE</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9673" y="3136365"/>
            <a:ext cx="2944745" cy="2944745"/>
          </a:xfrm>
          <a:prstGeom prst="rect">
            <a:avLst/>
          </a:prstGeom>
        </p:spPr>
      </p:pic>
      <p:sp>
        <p:nvSpPr>
          <p:cNvPr id="110" name="Rectangle 109"/>
          <p:cNvSpPr/>
          <p:nvPr/>
        </p:nvSpPr>
        <p:spPr>
          <a:xfrm>
            <a:off x="7037371" y="2083192"/>
            <a:ext cx="2188581" cy="312714"/>
          </a:xfrm>
          <a:prstGeom prst="rect">
            <a:avLst/>
          </a:prstGeom>
          <a:solidFill>
            <a:schemeClr val="bg1"/>
          </a:solidFill>
        </p:spPr>
        <p:txBody>
          <a:bodyPr wrap="square">
            <a:spAutoFit/>
          </a:bodyPr>
          <a:lstStyle/>
          <a:p>
            <a:pPr defTabSz="727355">
              <a:defRPr/>
            </a:pPr>
            <a:r>
              <a:rPr lang="fr-FR" sz="1432" b="1" dirty="0">
                <a:solidFill>
                  <a:prstClr val="black"/>
                </a:solidFill>
                <a:latin typeface="Calibri" panose="020F0502020204030204"/>
              </a:rPr>
              <a:t>LA MARTINIQUE</a:t>
            </a:r>
          </a:p>
        </p:txBody>
      </p:sp>
      <p:pic>
        <p:nvPicPr>
          <p:cNvPr id="90" name="Image 8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1810" y="616013"/>
            <a:ext cx="3206264" cy="2636261"/>
          </a:xfrm>
          <a:prstGeom prst="rect">
            <a:avLst/>
          </a:prstGeom>
        </p:spPr>
      </p:pic>
      <p:sp>
        <p:nvSpPr>
          <p:cNvPr id="91" name="Ellipse 90">
            <a:extLst>
              <a:ext uri="{FF2B5EF4-FFF2-40B4-BE49-F238E27FC236}">
                <a16:creationId xmlns:a16="http://schemas.microsoft.com/office/drawing/2014/main" id="{61F68305-DA6E-8541-55C9-631C27A064B2}"/>
              </a:ext>
            </a:extLst>
          </p:cNvPr>
          <p:cNvSpPr/>
          <p:nvPr/>
        </p:nvSpPr>
        <p:spPr>
          <a:xfrm>
            <a:off x="2903524" y="1140354"/>
            <a:ext cx="691444" cy="498948"/>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55">
              <a:defRPr/>
            </a:pPr>
            <a:r>
              <a:rPr lang="fr-FR" sz="1273" b="1" dirty="0">
                <a:solidFill>
                  <a:prstClr val="white"/>
                </a:solidFill>
                <a:latin typeface="Calibri" panose="020F0502020204030204"/>
              </a:rPr>
              <a:t>3</a:t>
            </a:r>
          </a:p>
        </p:txBody>
      </p:sp>
      <p:sp>
        <p:nvSpPr>
          <p:cNvPr id="93" name="ZoneTexte 92"/>
          <p:cNvSpPr txBox="1"/>
          <p:nvPr/>
        </p:nvSpPr>
        <p:spPr>
          <a:xfrm>
            <a:off x="2522133" y="868794"/>
            <a:ext cx="1244770" cy="312714"/>
          </a:xfrm>
          <a:prstGeom prst="rect">
            <a:avLst/>
          </a:prstGeom>
          <a:noFill/>
        </p:spPr>
        <p:txBody>
          <a:bodyPr wrap="square" rtlCol="0">
            <a:spAutoFit/>
          </a:bodyPr>
          <a:lstStyle/>
          <a:p>
            <a:pPr defTabSz="727355">
              <a:defRPr/>
            </a:pPr>
            <a:r>
              <a:rPr lang="fr-FR" sz="1432" b="1" dirty="0">
                <a:solidFill>
                  <a:prstClr val="black"/>
                </a:solidFill>
                <a:latin typeface="Calibri" panose="020F0502020204030204"/>
              </a:rPr>
              <a:t>GUADELOUPE</a:t>
            </a:r>
          </a:p>
        </p:txBody>
      </p:sp>
      <p:pic>
        <p:nvPicPr>
          <p:cNvPr id="94" name="Image 9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56314" y="3194911"/>
            <a:ext cx="2552221" cy="2552221"/>
          </a:xfrm>
          <a:prstGeom prst="rect">
            <a:avLst/>
          </a:prstGeom>
        </p:spPr>
      </p:pic>
      <p:sp>
        <p:nvSpPr>
          <p:cNvPr id="95" name="ZoneTexte 94"/>
          <p:cNvSpPr txBox="1"/>
          <p:nvPr/>
        </p:nvSpPr>
        <p:spPr>
          <a:xfrm>
            <a:off x="5498178" y="2983877"/>
            <a:ext cx="1464675" cy="312714"/>
          </a:xfrm>
          <a:prstGeom prst="rect">
            <a:avLst/>
          </a:prstGeom>
          <a:noFill/>
        </p:spPr>
        <p:txBody>
          <a:bodyPr wrap="square" rtlCol="0">
            <a:spAutoFit/>
          </a:bodyPr>
          <a:lstStyle/>
          <a:p>
            <a:pPr defTabSz="727355">
              <a:defRPr/>
            </a:pPr>
            <a:r>
              <a:rPr lang="fr-FR" sz="1432" b="1" dirty="0">
                <a:solidFill>
                  <a:prstClr val="black"/>
                </a:solidFill>
                <a:latin typeface="Calibri" panose="020F0502020204030204"/>
              </a:rPr>
              <a:t>GUYANE</a:t>
            </a:r>
          </a:p>
        </p:txBody>
      </p:sp>
      <p:sp>
        <p:nvSpPr>
          <p:cNvPr id="96" name="Ellipse 95">
            <a:extLst>
              <a:ext uri="{FF2B5EF4-FFF2-40B4-BE49-F238E27FC236}">
                <a16:creationId xmlns:a16="http://schemas.microsoft.com/office/drawing/2014/main" id="{61F68305-DA6E-8541-55C9-631C27A064B2}"/>
              </a:ext>
            </a:extLst>
          </p:cNvPr>
          <p:cNvSpPr/>
          <p:nvPr/>
        </p:nvSpPr>
        <p:spPr>
          <a:xfrm>
            <a:off x="4867780" y="3382205"/>
            <a:ext cx="725854" cy="488928"/>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55">
              <a:defRPr/>
            </a:pPr>
            <a:r>
              <a:rPr lang="fr-FR" sz="1114" b="1" dirty="0">
                <a:solidFill>
                  <a:prstClr val="white"/>
                </a:solidFill>
                <a:latin typeface="Calibri" panose="020F0502020204030204"/>
              </a:rPr>
              <a:t>1</a:t>
            </a:r>
          </a:p>
        </p:txBody>
      </p:sp>
      <p:pic>
        <p:nvPicPr>
          <p:cNvPr id="99" name="Image 9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1965" y="2784641"/>
            <a:ext cx="2170677" cy="2170677"/>
          </a:xfrm>
          <a:prstGeom prst="rect">
            <a:avLst/>
          </a:prstGeom>
        </p:spPr>
      </p:pic>
      <p:sp>
        <p:nvSpPr>
          <p:cNvPr id="100" name="Rectangle 99"/>
          <p:cNvSpPr/>
          <p:nvPr/>
        </p:nvSpPr>
        <p:spPr>
          <a:xfrm>
            <a:off x="1916180" y="2663903"/>
            <a:ext cx="1140056" cy="312714"/>
          </a:xfrm>
          <a:prstGeom prst="rect">
            <a:avLst/>
          </a:prstGeom>
        </p:spPr>
        <p:txBody>
          <a:bodyPr wrap="none">
            <a:spAutoFit/>
          </a:bodyPr>
          <a:lstStyle/>
          <a:p>
            <a:pPr defTabSz="727355">
              <a:defRPr/>
            </a:pPr>
            <a:r>
              <a:rPr lang="fr-FR" sz="1432" b="1" dirty="0">
                <a:solidFill>
                  <a:prstClr val="black"/>
                </a:solidFill>
                <a:latin typeface="Calibri" panose="020F0502020204030204"/>
              </a:rPr>
              <a:t>LA REUNION</a:t>
            </a:r>
          </a:p>
        </p:txBody>
      </p:sp>
      <p:sp>
        <p:nvSpPr>
          <p:cNvPr id="101" name="Ellipse 100">
            <a:extLst>
              <a:ext uri="{FF2B5EF4-FFF2-40B4-BE49-F238E27FC236}">
                <a16:creationId xmlns:a16="http://schemas.microsoft.com/office/drawing/2014/main" id="{61F68305-DA6E-8541-55C9-631C27A064B2}"/>
              </a:ext>
            </a:extLst>
          </p:cNvPr>
          <p:cNvSpPr/>
          <p:nvPr/>
        </p:nvSpPr>
        <p:spPr>
          <a:xfrm>
            <a:off x="1408260" y="3116844"/>
            <a:ext cx="697992" cy="44715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55">
              <a:defRPr/>
            </a:pPr>
            <a:r>
              <a:rPr lang="fr-FR" sz="1114" b="1" dirty="0">
                <a:solidFill>
                  <a:prstClr val="white"/>
                </a:solidFill>
                <a:latin typeface="Calibri" panose="020F0502020204030204"/>
              </a:rPr>
              <a:t>8</a:t>
            </a:r>
          </a:p>
        </p:txBody>
      </p:sp>
      <p:sp>
        <p:nvSpPr>
          <p:cNvPr id="106" name="Ellipse 105">
            <a:extLst>
              <a:ext uri="{FF2B5EF4-FFF2-40B4-BE49-F238E27FC236}">
                <a16:creationId xmlns:a16="http://schemas.microsoft.com/office/drawing/2014/main" id="{61F68305-DA6E-8541-55C9-631C27A064B2}"/>
              </a:ext>
            </a:extLst>
          </p:cNvPr>
          <p:cNvSpPr/>
          <p:nvPr/>
        </p:nvSpPr>
        <p:spPr>
          <a:xfrm>
            <a:off x="8660234" y="5174375"/>
            <a:ext cx="754235" cy="446194"/>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55">
              <a:defRPr/>
            </a:pPr>
            <a:r>
              <a:rPr lang="fr-FR" sz="1114" b="1" dirty="0">
                <a:solidFill>
                  <a:prstClr val="white"/>
                </a:solidFill>
                <a:latin typeface="Calibri" panose="020F0502020204030204"/>
              </a:rPr>
              <a:t>1</a:t>
            </a:r>
          </a:p>
        </p:txBody>
      </p:sp>
      <p:pic>
        <p:nvPicPr>
          <p:cNvPr id="109" name="Image 10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77504" y="720822"/>
            <a:ext cx="2643574" cy="2643574"/>
          </a:xfrm>
          <a:prstGeom prst="rect">
            <a:avLst/>
          </a:prstGeom>
        </p:spPr>
      </p:pic>
      <p:sp>
        <p:nvSpPr>
          <p:cNvPr id="111" name="Ellipse 110">
            <a:extLst>
              <a:ext uri="{FF2B5EF4-FFF2-40B4-BE49-F238E27FC236}">
                <a16:creationId xmlns:a16="http://schemas.microsoft.com/office/drawing/2014/main" id="{61F68305-DA6E-8541-55C9-631C27A064B2}"/>
              </a:ext>
            </a:extLst>
          </p:cNvPr>
          <p:cNvSpPr/>
          <p:nvPr/>
        </p:nvSpPr>
        <p:spPr>
          <a:xfrm>
            <a:off x="7849313" y="1405583"/>
            <a:ext cx="866794" cy="528564"/>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55">
              <a:defRPr/>
            </a:pPr>
            <a:r>
              <a:rPr lang="fr-FR" sz="1114" b="1" dirty="0">
                <a:solidFill>
                  <a:prstClr val="white"/>
                </a:solidFill>
                <a:latin typeface="Calibri" panose="020F0502020204030204"/>
              </a:rPr>
              <a:t>6</a:t>
            </a:r>
          </a:p>
        </p:txBody>
      </p:sp>
      <p:cxnSp>
        <p:nvCxnSpPr>
          <p:cNvPr id="5" name="Connecteur droit avec flèche 4">
            <a:extLst>
              <a:ext uri="{FF2B5EF4-FFF2-40B4-BE49-F238E27FC236}">
                <a16:creationId xmlns:a16="http://schemas.microsoft.com/office/drawing/2014/main" id="{FF171347-28B2-644C-B501-B5854F1E3565}"/>
              </a:ext>
            </a:extLst>
          </p:cNvPr>
          <p:cNvCxnSpPr>
            <a:cxnSpLocks/>
          </p:cNvCxnSpPr>
          <p:nvPr/>
        </p:nvCxnSpPr>
        <p:spPr>
          <a:xfrm flipH="1">
            <a:off x="2450519" y="1431256"/>
            <a:ext cx="461687" cy="1395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DCBB75C0-E228-3A2A-20F1-CB831571765E}"/>
              </a:ext>
            </a:extLst>
          </p:cNvPr>
          <p:cNvSpPr txBox="1"/>
          <p:nvPr/>
        </p:nvSpPr>
        <p:spPr>
          <a:xfrm>
            <a:off x="2214529" y="1494850"/>
            <a:ext cx="412661" cy="312714"/>
          </a:xfrm>
          <a:prstGeom prst="rect">
            <a:avLst/>
          </a:prstGeom>
          <a:noFill/>
        </p:spPr>
        <p:txBody>
          <a:bodyPr wrap="square">
            <a:spAutoFit/>
          </a:bodyPr>
          <a:lstStyle/>
          <a:p>
            <a:pPr defTabSz="727355">
              <a:defRPr/>
            </a:pPr>
            <a:r>
              <a:rPr lang="fr-FR" sz="1432" b="1" dirty="0">
                <a:solidFill>
                  <a:prstClr val="black"/>
                </a:solidFill>
                <a:latin typeface="Calibri" panose="020F0502020204030204"/>
              </a:rPr>
              <a:t>2</a:t>
            </a:r>
          </a:p>
        </p:txBody>
      </p:sp>
      <p:sp>
        <p:nvSpPr>
          <p:cNvPr id="8" name="ZoneTexte 7">
            <a:extLst>
              <a:ext uri="{FF2B5EF4-FFF2-40B4-BE49-F238E27FC236}">
                <a16:creationId xmlns:a16="http://schemas.microsoft.com/office/drawing/2014/main" id="{06752760-9407-1ACD-877E-6030527BE5FA}"/>
              </a:ext>
            </a:extLst>
          </p:cNvPr>
          <p:cNvSpPr txBox="1"/>
          <p:nvPr/>
        </p:nvSpPr>
        <p:spPr>
          <a:xfrm>
            <a:off x="1468278" y="2605602"/>
            <a:ext cx="412661" cy="312714"/>
          </a:xfrm>
          <a:prstGeom prst="rect">
            <a:avLst/>
          </a:prstGeom>
          <a:noFill/>
        </p:spPr>
        <p:txBody>
          <a:bodyPr wrap="square">
            <a:spAutoFit/>
          </a:bodyPr>
          <a:lstStyle/>
          <a:p>
            <a:pPr defTabSz="727355">
              <a:defRPr/>
            </a:pPr>
            <a:r>
              <a:rPr lang="fr-FR" sz="1432" b="1" dirty="0">
                <a:solidFill>
                  <a:prstClr val="black"/>
                </a:solidFill>
                <a:latin typeface="Calibri" panose="020F0502020204030204"/>
              </a:rPr>
              <a:t>2</a:t>
            </a:r>
          </a:p>
        </p:txBody>
      </p:sp>
      <p:cxnSp>
        <p:nvCxnSpPr>
          <p:cNvPr id="9" name="Connecteur droit avec flèche 8">
            <a:extLst>
              <a:ext uri="{FF2B5EF4-FFF2-40B4-BE49-F238E27FC236}">
                <a16:creationId xmlns:a16="http://schemas.microsoft.com/office/drawing/2014/main" id="{BD4D2633-10EB-57CB-4D4A-55117E5F2D9F}"/>
              </a:ext>
            </a:extLst>
          </p:cNvPr>
          <p:cNvCxnSpPr>
            <a:cxnSpLocks/>
          </p:cNvCxnSpPr>
          <p:nvPr/>
        </p:nvCxnSpPr>
        <p:spPr>
          <a:xfrm flipH="1" flipV="1">
            <a:off x="1588796" y="2874725"/>
            <a:ext cx="170053" cy="2421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7341BACC-3E83-DC43-F339-69B9B13BA432}"/>
              </a:ext>
            </a:extLst>
          </p:cNvPr>
          <p:cNvCxnSpPr>
            <a:cxnSpLocks/>
          </p:cNvCxnSpPr>
          <p:nvPr/>
        </p:nvCxnSpPr>
        <p:spPr>
          <a:xfrm flipH="1" flipV="1">
            <a:off x="7308543" y="1542468"/>
            <a:ext cx="553717" cy="283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5185E8B6-37C7-E0A4-F8B6-105D0CE522F0}"/>
              </a:ext>
            </a:extLst>
          </p:cNvPr>
          <p:cNvSpPr txBox="1"/>
          <p:nvPr/>
        </p:nvSpPr>
        <p:spPr>
          <a:xfrm>
            <a:off x="7088296" y="1395720"/>
            <a:ext cx="412661" cy="312714"/>
          </a:xfrm>
          <a:prstGeom prst="rect">
            <a:avLst/>
          </a:prstGeom>
          <a:noFill/>
        </p:spPr>
        <p:txBody>
          <a:bodyPr wrap="square">
            <a:spAutoFit/>
          </a:bodyPr>
          <a:lstStyle/>
          <a:p>
            <a:pPr defTabSz="727355">
              <a:defRPr/>
            </a:pPr>
            <a:r>
              <a:rPr lang="fr-FR" sz="1432" b="1" dirty="0">
                <a:solidFill>
                  <a:prstClr val="black"/>
                </a:solidFill>
                <a:latin typeface="Calibri" panose="020F0502020204030204"/>
              </a:rPr>
              <a:t>2</a:t>
            </a:r>
          </a:p>
        </p:txBody>
      </p:sp>
      <p:sp>
        <p:nvSpPr>
          <p:cNvPr id="19" name="ZoneTexte 18">
            <a:extLst>
              <a:ext uri="{FF2B5EF4-FFF2-40B4-BE49-F238E27FC236}">
                <a16:creationId xmlns:a16="http://schemas.microsoft.com/office/drawing/2014/main" id="{1B373577-82F3-7DEB-46E8-74CFC32504B3}"/>
              </a:ext>
            </a:extLst>
          </p:cNvPr>
          <p:cNvSpPr txBox="1"/>
          <p:nvPr/>
        </p:nvSpPr>
        <p:spPr>
          <a:xfrm>
            <a:off x="1292383" y="5610773"/>
            <a:ext cx="4483305" cy="533095"/>
          </a:xfrm>
          <a:prstGeom prst="rect">
            <a:avLst/>
          </a:prstGeom>
          <a:noFill/>
        </p:spPr>
        <p:txBody>
          <a:bodyPr wrap="square" rtlCol="0">
            <a:spAutoFit/>
          </a:bodyPr>
          <a:lstStyle/>
          <a:p>
            <a:pPr defTabSz="727355">
              <a:defRPr/>
            </a:pPr>
            <a:r>
              <a:rPr lang="fr-FR" sz="1432" i="1" dirty="0">
                <a:solidFill>
                  <a:prstClr val="black"/>
                </a:solidFill>
                <a:latin typeface="Calibri" panose="020F0502020204030204"/>
              </a:rPr>
              <a:t>TOTAL DES CENTRES DEMANDES FAVORABLES</a:t>
            </a:r>
          </a:p>
          <a:p>
            <a:pPr defTabSz="727355">
              <a:defRPr/>
            </a:pPr>
            <a:r>
              <a:rPr lang="fr-FR" sz="1432" i="1" dirty="0">
                <a:solidFill>
                  <a:prstClr val="black"/>
                </a:solidFill>
                <a:latin typeface="Calibri" panose="020F0502020204030204"/>
              </a:rPr>
              <a:t>(coordonnateurs, constitutifs, ressources et compétences)</a:t>
            </a:r>
          </a:p>
        </p:txBody>
      </p:sp>
      <p:pic>
        <p:nvPicPr>
          <p:cNvPr id="2" name="Image 1">
            <a:extLst>
              <a:ext uri="{FF2B5EF4-FFF2-40B4-BE49-F238E27FC236}">
                <a16:creationId xmlns:a16="http://schemas.microsoft.com/office/drawing/2014/main" id="{9F5F0B7A-C38B-300C-9C1C-67BCF948A603}"/>
              </a:ext>
            </a:extLst>
          </p:cNvPr>
          <p:cNvPicPr>
            <a:picLocks noChangeAspect="1"/>
          </p:cNvPicPr>
          <p:nvPr/>
        </p:nvPicPr>
        <p:blipFill>
          <a:blip r:embed="rId7"/>
          <a:stretch>
            <a:fillRect/>
          </a:stretch>
        </p:blipFill>
        <p:spPr>
          <a:xfrm>
            <a:off x="6887202" y="1262480"/>
            <a:ext cx="300122" cy="300122"/>
          </a:xfrm>
          <a:prstGeom prst="rect">
            <a:avLst/>
          </a:prstGeom>
        </p:spPr>
      </p:pic>
      <p:pic>
        <p:nvPicPr>
          <p:cNvPr id="4" name="Image 3">
            <a:extLst>
              <a:ext uri="{FF2B5EF4-FFF2-40B4-BE49-F238E27FC236}">
                <a16:creationId xmlns:a16="http://schemas.microsoft.com/office/drawing/2014/main" id="{6EA5B106-A93C-677E-A0E0-6C564F987257}"/>
              </a:ext>
            </a:extLst>
          </p:cNvPr>
          <p:cNvPicPr>
            <a:picLocks noChangeAspect="1"/>
          </p:cNvPicPr>
          <p:nvPr/>
        </p:nvPicPr>
        <p:blipFill>
          <a:blip r:embed="rId7"/>
          <a:stretch>
            <a:fillRect/>
          </a:stretch>
        </p:blipFill>
        <p:spPr>
          <a:xfrm>
            <a:off x="1642844" y="2501119"/>
            <a:ext cx="300122" cy="300122"/>
          </a:xfrm>
          <a:prstGeom prst="rect">
            <a:avLst/>
          </a:prstGeom>
        </p:spPr>
      </p:pic>
      <p:pic>
        <p:nvPicPr>
          <p:cNvPr id="6" name="Image 5">
            <a:extLst>
              <a:ext uri="{FF2B5EF4-FFF2-40B4-BE49-F238E27FC236}">
                <a16:creationId xmlns:a16="http://schemas.microsoft.com/office/drawing/2014/main" id="{11DDFB5E-EA76-7BE6-7908-BC47DC4EDD22}"/>
              </a:ext>
            </a:extLst>
          </p:cNvPr>
          <p:cNvPicPr>
            <a:picLocks noChangeAspect="1"/>
          </p:cNvPicPr>
          <p:nvPr/>
        </p:nvPicPr>
        <p:blipFill>
          <a:blip r:embed="rId7"/>
          <a:stretch>
            <a:fillRect/>
          </a:stretch>
        </p:blipFill>
        <p:spPr>
          <a:xfrm>
            <a:off x="1949849" y="1519804"/>
            <a:ext cx="300122" cy="300122"/>
          </a:xfrm>
          <a:prstGeom prst="rect">
            <a:avLst/>
          </a:prstGeom>
        </p:spPr>
      </p:pic>
      <p:pic>
        <p:nvPicPr>
          <p:cNvPr id="28" name="Image 27">
            <a:extLst>
              <a:ext uri="{FF2B5EF4-FFF2-40B4-BE49-F238E27FC236}">
                <a16:creationId xmlns:a16="http://schemas.microsoft.com/office/drawing/2014/main" id="{433B51AF-3A50-3342-8D79-F2F92F59917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bwMode="gray">
          <a:xfrm>
            <a:off x="1552064" y="755804"/>
            <a:ext cx="1004354" cy="634024"/>
          </a:xfrm>
          <a:prstGeom prst="rect">
            <a:avLst/>
          </a:prstGeom>
        </p:spPr>
      </p:pic>
      <p:pic>
        <p:nvPicPr>
          <p:cNvPr id="29" name="Picture 2" descr="PNMR 3_V0307.indd"/>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172574" y="889538"/>
            <a:ext cx="639004" cy="300020"/>
          </a:xfrm>
          <a:prstGeom prst="rect">
            <a:avLst/>
          </a:prstGeom>
          <a:noFill/>
          <a:extLst>
            <a:ext uri="{909E8E84-426E-40DD-AFC4-6F175D3DCCD1}">
              <a14:hiddenFill xmlns:a14="http://schemas.microsoft.com/office/drawing/2010/main">
                <a:solidFill>
                  <a:srgbClr val="FFFFFF"/>
                </a:solidFill>
              </a14:hiddenFill>
            </a:ext>
          </a:extLst>
        </p:spPr>
      </p:pic>
      <p:sp>
        <p:nvSpPr>
          <p:cNvPr id="30" name="ZoneTexte 29">
            <a:extLst>
              <a:ext uri="{FF2B5EF4-FFF2-40B4-BE49-F238E27FC236}">
                <a16:creationId xmlns:a16="http://schemas.microsoft.com/office/drawing/2014/main" id="{A248135E-03C6-23DA-80DA-CA119D6AEA5E}"/>
              </a:ext>
            </a:extLst>
          </p:cNvPr>
          <p:cNvSpPr txBox="1"/>
          <p:nvPr/>
        </p:nvSpPr>
        <p:spPr>
          <a:xfrm>
            <a:off x="4648309" y="715634"/>
            <a:ext cx="3171502" cy="875817"/>
          </a:xfrm>
          <a:prstGeom prst="rect">
            <a:avLst/>
          </a:prstGeom>
          <a:noFill/>
        </p:spPr>
        <p:txBody>
          <a:bodyPr wrap="square">
            <a:spAutoFit/>
          </a:bodyPr>
          <a:lstStyle/>
          <a:p>
            <a:pPr defTabSz="545530">
              <a:defRPr/>
            </a:pPr>
            <a:r>
              <a:rPr lang="fr-FR" sz="1909" b="1" dirty="0">
                <a:solidFill>
                  <a:prstClr val="black"/>
                </a:solidFill>
                <a:highlight>
                  <a:srgbClr val="FFFF00"/>
                </a:highlight>
                <a:latin typeface="Calibri" panose="020F0502020204030204"/>
              </a:rPr>
              <a:t>Synthèse Outre-mer : total post jury + DGOS </a:t>
            </a:r>
          </a:p>
          <a:p>
            <a:pPr defTabSz="545530">
              <a:defRPr/>
            </a:pPr>
            <a:r>
              <a:rPr lang="fr-FR" sz="1273" b="1" i="1" u="sng" dirty="0">
                <a:solidFill>
                  <a:srgbClr val="C00000"/>
                </a:solidFill>
                <a:highlight>
                  <a:srgbClr val="FFFF00"/>
                </a:highlight>
                <a:latin typeface="Calibri" panose="020F0502020204030204"/>
              </a:rPr>
              <a:t>(pas de changement post jury)</a:t>
            </a:r>
          </a:p>
        </p:txBody>
      </p:sp>
      <p:sp>
        <p:nvSpPr>
          <p:cNvPr id="31" name="Ellipse 30">
            <a:extLst>
              <a:ext uri="{FF2B5EF4-FFF2-40B4-BE49-F238E27FC236}">
                <a16:creationId xmlns:a16="http://schemas.microsoft.com/office/drawing/2014/main" id="{1342BAE5-53EF-B91E-FEAC-F6EB97C43337}"/>
              </a:ext>
            </a:extLst>
          </p:cNvPr>
          <p:cNvSpPr/>
          <p:nvPr/>
        </p:nvSpPr>
        <p:spPr>
          <a:xfrm>
            <a:off x="1372856" y="4837557"/>
            <a:ext cx="2503510" cy="747806"/>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55">
              <a:defRPr/>
            </a:pPr>
            <a:r>
              <a:rPr lang="fr-FR" sz="1273" b="1" dirty="0">
                <a:solidFill>
                  <a:prstClr val="white"/>
                </a:solidFill>
                <a:latin typeface="Calibri" panose="020F0502020204030204"/>
              </a:rPr>
              <a:t>TOTAL CANDIDATURES FAVORABLES : 19 en Outre-mer</a:t>
            </a:r>
          </a:p>
        </p:txBody>
      </p:sp>
    </p:spTree>
    <p:extLst>
      <p:ext uri="{BB962C8B-B14F-4D97-AF65-F5344CB8AC3E}">
        <p14:creationId xmlns:p14="http://schemas.microsoft.com/office/powerpoint/2010/main" val="1251295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 24" descr="Une image contenant carte&#10;&#10;Description générée automatiquement">
            <a:extLst>
              <a:ext uri="{FF2B5EF4-FFF2-40B4-BE49-F238E27FC236}">
                <a16:creationId xmlns:a16="http://schemas.microsoft.com/office/drawing/2014/main" id="{37FBE132-91BC-95C1-18B5-24FE42CCA073}"/>
              </a:ext>
            </a:extLst>
          </p:cNvPr>
          <p:cNvPicPr>
            <a:picLocks noChangeAspect="1"/>
          </p:cNvPicPr>
          <p:nvPr/>
        </p:nvPicPr>
        <p:blipFill rotWithShape="1">
          <a:blip r:embed="rId3">
            <a:duotone>
              <a:schemeClr val="accent5">
                <a:shade val="45000"/>
                <a:satMod val="135000"/>
              </a:schemeClr>
              <a:prstClr val="white"/>
            </a:duotone>
          </a:blip>
          <a:srcRect t="8537" r="13417" b="8509"/>
          <a:stretch/>
        </p:blipFill>
        <p:spPr>
          <a:xfrm>
            <a:off x="5659078" y="1106924"/>
            <a:ext cx="4958523" cy="4668812"/>
          </a:xfrm>
          <a:prstGeom prst="rect">
            <a:avLst/>
          </a:prstGeom>
        </p:spPr>
      </p:pic>
      <p:sp>
        <p:nvSpPr>
          <p:cNvPr id="17" name="ZoneTexte 16">
            <a:extLst>
              <a:ext uri="{FF2B5EF4-FFF2-40B4-BE49-F238E27FC236}">
                <a16:creationId xmlns:a16="http://schemas.microsoft.com/office/drawing/2014/main" id="{A248135E-03C6-23DA-80DA-CA119D6AEA5E}"/>
              </a:ext>
            </a:extLst>
          </p:cNvPr>
          <p:cNvSpPr txBox="1"/>
          <p:nvPr/>
        </p:nvSpPr>
        <p:spPr>
          <a:xfrm>
            <a:off x="1463178" y="892097"/>
            <a:ext cx="6771384" cy="418704"/>
          </a:xfrm>
          <a:prstGeom prst="rect">
            <a:avLst/>
          </a:prstGeom>
          <a:noFill/>
        </p:spPr>
        <p:txBody>
          <a:bodyPr wrap="square">
            <a:spAutoFit/>
          </a:bodyPr>
          <a:lstStyle/>
          <a:p>
            <a:pPr defTabSz="727373">
              <a:defRPr/>
            </a:pPr>
            <a:r>
              <a:rPr lang="fr-FR" sz="2121" b="1" dirty="0">
                <a:solidFill>
                  <a:prstClr val="black"/>
                </a:solidFill>
                <a:highlight>
                  <a:srgbClr val="FFFF00"/>
                </a:highlight>
                <a:latin typeface="Calibri" panose="020F0502020204030204"/>
              </a:rPr>
              <a:t>Analyse par ARS : résultats après décision jury + DGOS</a:t>
            </a:r>
          </a:p>
        </p:txBody>
      </p:sp>
      <p:sp>
        <p:nvSpPr>
          <p:cNvPr id="2" name="ZoneTexte 1">
            <a:extLst>
              <a:ext uri="{FF2B5EF4-FFF2-40B4-BE49-F238E27FC236}">
                <a16:creationId xmlns:a16="http://schemas.microsoft.com/office/drawing/2014/main" id="{011FD97B-65DD-15C4-5013-52C6C1A60DD8}"/>
              </a:ext>
            </a:extLst>
          </p:cNvPr>
          <p:cNvSpPr txBox="1"/>
          <p:nvPr/>
        </p:nvSpPr>
        <p:spPr>
          <a:xfrm>
            <a:off x="1503631" y="1422593"/>
            <a:ext cx="5274271" cy="312714"/>
          </a:xfrm>
          <a:prstGeom prst="rect">
            <a:avLst/>
          </a:prstGeom>
          <a:noFill/>
        </p:spPr>
        <p:txBody>
          <a:bodyPr wrap="square" rtlCol="0">
            <a:spAutoFit/>
          </a:bodyPr>
          <a:lstStyle/>
          <a:p>
            <a:pPr defTabSz="727373">
              <a:defRPr/>
            </a:pPr>
            <a:r>
              <a:rPr lang="fr-FR" sz="1432" i="1" dirty="0">
                <a:solidFill>
                  <a:prstClr val="black"/>
                </a:solidFill>
                <a:latin typeface="Calibri" panose="020F0502020204030204"/>
              </a:rPr>
              <a:t>TOTAL CENTRES DÉJÀ LABELLISES + NOUVELLES CANDIDATURES</a:t>
            </a:r>
          </a:p>
        </p:txBody>
      </p:sp>
      <p:sp>
        <p:nvSpPr>
          <p:cNvPr id="3" name="ZoneTexte 2">
            <a:extLst>
              <a:ext uri="{FF2B5EF4-FFF2-40B4-BE49-F238E27FC236}">
                <a16:creationId xmlns:a16="http://schemas.microsoft.com/office/drawing/2014/main" id="{20EC7EFA-7FCF-A141-4FBC-22D0D8628B5F}"/>
              </a:ext>
            </a:extLst>
          </p:cNvPr>
          <p:cNvSpPr txBox="1"/>
          <p:nvPr/>
        </p:nvSpPr>
        <p:spPr>
          <a:xfrm>
            <a:off x="1528717" y="2201349"/>
            <a:ext cx="3829977" cy="753476"/>
          </a:xfrm>
          <a:prstGeom prst="rect">
            <a:avLst/>
          </a:prstGeom>
          <a:noFill/>
        </p:spPr>
        <p:txBody>
          <a:bodyPr wrap="square" rtlCol="0">
            <a:spAutoFit/>
          </a:bodyPr>
          <a:lstStyle/>
          <a:p>
            <a:pPr defTabSz="727373">
              <a:defRPr/>
            </a:pPr>
            <a:endParaRPr lang="fr-FR" sz="1432" dirty="0">
              <a:solidFill>
                <a:prstClr val="black"/>
              </a:solidFill>
              <a:latin typeface="Calibri" panose="020F0502020204030204"/>
            </a:endParaRPr>
          </a:p>
          <a:p>
            <a:pPr marL="227305" indent="-227305" defTabSz="727373">
              <a:buFont typeface="Wingdings" pitchFamily="2" charset="2"/>
              <a:buChar char="Ø"/>
              <a:defRPr/>
            </a:pPr>
            <a:r>
              <a:rPr lang="fr-FR" sz="1432" b="1" dirty="0">
                <a:solidFill>
                  <a:prstClr val="black"/>
                </a:solidFill>
                <a:latin typeface="Calibri" panose="020F0502020204030204"/>
              </a:rPr>
              <a:t>677 dossiers </a:t>
            </a:r>
            <a:r>
              <a:rPr lang="fr-FR" sz="1432" dirty="0">
                <a:solidFill>
                  <a:prstClr val="black"/>
                </a:solidFill>
                <a:latin typeface="Calibri" panose="020F0502020204030204"/>
              </a:rPr>
              <a:t>toutes demandes confondues</a:t>
            </a:r>
          </a:p>
          <a:p>
            <a:pPr defTabSz="727373">
              <a:defRPr/>
            </a:pPr>
            <a:endParaRPr lang="fr-FR" sz="1432" dirty="0">
              <a:solidFill>
                <a:prstClr val="black"/>
              </a:solidFill>
              <a:latin typeface="Calibri" panose="020F0502020204030204"/>
            </a:endParaRPr>
          </a:p>
        </p:txBody>
      </p:sp>
      <p:sp>
        <p:nvSpPr>
          <p:cNvPr id="6" name="ZoneTexte 5">
            <a:extLst>
              <a:ext uri="{FF2B5EF4-FFF2-40B4-BE49-F238E27FC236}">
                <a16:creationId xmlns:a16="http://schemas.microsoft.com/office/drawing/2014/main" id="{139A17BF-494D-E247-16F4-199324232148}"/>
              </a:ext>
            </a:extLst>
          </p:cNvPr>
          <p:cNvSpPr txBox="1"/>
          <p:nvPr/>
        </p:nvSpPr>
        <p:spPr>
          <a:xfrm>
            <a:off x="1503632" y="3219126"/>
            <a:ext cx="4663739" cy="312714"/>
          </a:xfrm>
          <a:prstGeom prst="rect">
            <a:avLst/>
          </a:prstGeom>
          <a:noFill/>
        </p:spPr>
        <p:txBody>
          <a:bodyPr wrap="square" rtlCol="0">
            <a:spAutoFit/>
          </a:bodyPr>
          <a:lstStyle/>
          <a:p>
            <a:pPr defTabSz="727373">
              <a:defRPr/>
            </a:pPr>
            <a:r>
              <a:rPr lang="fr-FR" sz="1432" b="1" u="sng" dirty="0">
                <a:solidFill>
                  <a:prstClr val="black"/>
                </a:solidFill>
                <a:latin typeface="Calibri" panose="020F0502020204030204"/>
              </a:rPr>
              <a:t>Sur les 677 dossiers présentés, la répartition est de : </a:t>
            </a:r>
          </a:p>
        </p:txBody>
      </p:sp>
      <p:sp>
        <p:nvSpPr>
          <p:cNvPr id="4" name="Ellipse 3">
            <a:extLst>
              <a:ext uri="{FF2B5EF4-FFF2-40B4-BE49-F238E27FC236}">
                <a16:creationId xmlns:a16="http://schemas.microsoft.com/office/drawing/2014/main" id="{5ABDC995-6714-755E-88FC-CC0CDABCAE98}"/>
              </a:ext>
            </a:extLst>
          </p:cNvPr>
          <p:cNvSpPr/>
          <p:nvPr/>
        </p:nvSpPr>
        <p:spPr>
          <a:xfrm>
            <a:off x="1961885" y="3490190"/>
            <a:ext cx="1619470" cy="125075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73">
              <a:defRPr/>
            </a:pPr>
            <a:r>
              <a:rPr lang="fr-FR" sz="2863" dirty="0">
                <a:solidFill>
                  <a:prstClr val="white"/>
                </a:solidFill>
                <a:latin typeface="Calibri" panose="020F0502020204030204"/>
              </a:rPr>
              <a:t>89,1 %</a:t>
            </a:r>
          </a:p>
        </p:txBody>
      </p:sp>
      <p:sp>
        <p:nvSpPr>
          <p:cNvPr id="7" name="Ellipse 6">
            <a:extLst>
              <a:ext uri="{FF2B5EF4-FFF2-40B4-BE49-F238E27FC236}">
                <a16:creationId xmlns:a16="http://schemas.microsoft.com/office/drawing/2014/main" id="{0470AADC-99D2-2CAB-D9EF-0AB3DA8C5425}"/>
              </a:ext>
            </a:extLst>
          </p:cNvPr>
          <p:cNvSpPr/>
          <p:nvPr/>
        </p:nvSpPr>
        <p:spPr>
          <a:xfrm>
            <a:off x="4430233" y="3871751"/>
            <a:ext cx="1020178" cy="7057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73">
              <a:defRPr/>
            </a:pPr>
            <a:r>
              <a:rPr lang="fr-FR" sz="1432" b="1" dirty="0">
                <a:solidFill>
                  <a:prstClr val="white"/>
                </a:solidFill>
                <a:latin typeface="Calibri" panose="020F0502020204030204"/>
              </a:rPr>
              <a:t>10,9 %</a:t>
            </a:r>
          </a:p>
        </p:txBody>
      </p:sp>
      <p:sp>
        <p:nvSpPr>
          <p:cNvPr id="9" name="ZoneTexte 8">
            <a:extLst>
              <a:ext uri="{FF2B5EF4-FFF2-40B4-BE49-F238E27FC236}">
                <a16:creationId xmlns:a16="http://schemas.microsoft.com/office/drawing/2014/main" id="{BDD6674C-2D97-828D-BBE2-DCC7F652B427}"/>
              </a:ext>
            </a:extLst>
          </p:cNvPr>
          <p:cNvSpPr txBox="1"/>
          <p:nvPr/>
        </p:nvSpPr>
        <p:spPr>
          <a:xfrm>
            <a:off x="1992730" y="4844802"/>
            <a:ext cx="1620929" cy="533095"/>
          </a:xfrm>
          <a:prstGeom prst="rect">
            <a:avLst/>
          </a:prstGeom>
          <a:noFill/>
        </p:spPr>
        <p:txBody>
          <a:bodyPr wrap="square" rtlCol="0">
            <a:spAutoFit/>
          </a:bodyPr>
          <a:lstStyle/>
          <a:p>
            <a:pPr algn="ctr" defTabSz="727373">
              <a:defRPr/>
            </a:pPr>
            <a:r>
              <a:rPr lang="fr-FR" sz="1432" b="1" dirty="0">
                <a:solidFill>
                  <a:prstClr val="black"/>
                </a:solidFill>
                <a:latin typeface="Calibri" panose="020F0502020204030204"/>
              </a:rPr>
              <a:t>FAVORABLE</a:t>
            </a:r>
          </a:p>
          <a:p>
            <a:pPr algn="ctr" defTabSz="727373">
              <a:defRPr/>
            </a:pPr>
            <a:r>
              <a:rPr lang="fr-FR" sz="1432" b="1" i="1" dirty="0">
                <a:solidFill>
                  <a:prstClr val="black"/>
                </a:solidFill>
                <a:latin typeface="Calibri" panose="020F0502020204030204"/>
              </a:rPr>
              <a:t>(soit 603 centres)</a:t>
            </a:r>
          </a:p>
        </p:txBody>
      </p:sp>
      <p:sp>
        <p:nvSpPr>
          <p:cNvPr id="11" name="ZoneTexte 10">
            <a:extLst>
              <a:ext uri="{FF2B5EF4-FFF2-40B4-BE49-F238E27FC236}">
                <a16:creationId xmlns:a16="http://schemas.microsoft.com/office/drawing/2014/main" id="{2EAA349E-6F9C-43C4-E689-F2D2C0D72FB8}"/>
              </a:ext>
            </a:extLst>
          </p:cNvPr>
          <p:cNvSpPr txBox="1"/>
          <p:nvPr/>
        </p:nvSpPr>
        <p:spPr>
          <a:xfrm>
            <a:off x="4244873" y="4850576"/>
            <a:ext cx="1361210" cy="533095"/>
          </a:xfrm>
          <a:prstGeom prst="rect">
            <a:avLst/>
          </a:prstGeom>
          <a:noFill/>
        </p:spPr>
        <p:txBody>
          <a:bodyPr wrap="square">
            <a:spAutoFit/>
          </a:bodyPr>
          <a:lstStyle/>
          <a:p>
            <a:pPr algn="ctr" defTabSz="727373">
              <a:defRPr/>
            </a:pPr>
            <a:r>
              <a:rPr lang="fr-FR" sz="1432" b="1" dirty="0">
                <a:solidFill>
                  <a:prstClr val="black"/>
                </a:solidFill>
                <a:latin typeface="Calibri" panose="020F0502020204030204"/>
              </a:rPr>
              <a:t>DEFAVORABLE</a:t>
            </a:r>
          </a:p>
          <a:p>
            <a:pPr algn="ctr" defTabSz="727373">
              <a:defRPr/>
            </a:pPr>
            <a:r>
              <a:rPr lang="fr-FR" sz="1432" b="1" i="1" dirty="0">
                <a:solidFill>
                  <a:prstClr val="black"/>
                </a:solidFill>
                <a:latin typeface="Calibri" panose="020F0502020204030204"/>
              </a:rPr>
              <a:t>(soit 74)</a:t>
            </a:r>
          </a:p>
        </p:txBody>
      </p:sp>
      <p:sp>
        <p:nvSpPr>
          <p:cNvPr id="14" name="Titre 1"/>
          <p:cNvSpPr txBox="1">
            <a:spLocks/>
          </p:cNvSpPr>
          <p:nvPr/>
        </p:nvSpPr>
        <p:spPr>
          <a:xfrm>
            <a:off x="130882" y="5508067"/>
            <a:ext cx="6860491" cy="572755"/>
          </a:xfrm>
          <a:prstGeom prst="rect">
            <a:avLst/>
          </a:prstGeom>
        </p:spPr>
        <p:txBody>
          <a:bodyPr vert="horz" lIns="72742" tIns="36370" rIns="72742" bIns="36370" rtlCol="0" anchor="ctr">
            <a:noAutofit/>
          </a:bodyPr>
          <a:lstStyle>
            <a:lvl1pPr marL="19050" indent="0" algn="l" defTabSz="1219170" rtl="0" eaLnBrk="1" latinLnBrk="0" hangingPunct="1">
              <a:lnSpc>
                <a:spcPct val="90000"/>
              </a:lnSpc>
              <a:spcBef>
                <a:spcPct val="0"/>
              </a:spcBef>
              <a:buNone/>
              <a:tabLst/>
              <a:defRPr sz="3333" b="1" kern="1200">
                <a:solidFill>
                  <a:schemeClr val="tx1"/>
                </a:solidFill>
                <a:latin typeface="+mj-lt"/>
                <a:ea typeface="+mj-ea"/>
                <a:cs typeface="+mj-cs"/>
              </a:defRPr>
            </a:lvl1pPr>
          </a:lstStyle>
          <a:p>
            <a:pPr marL="15154" algn="ctr" defTabSz="969832">
              <a:defRPr/>
            </a:pPr>
            <a:r>
              <a:rPr lang="fr-FR" sz="1591" dirty="0">
                <a:solidFill>
                  <a:srgbClr val="00B050"/>
                </a:solidFill>
                <a:latin typeface="Arial"/>
              </a:rPr>
              <a:t>+28% de nouveaux CRMR labellisés</a:t>
            </a:r>
            <a:br>
              <a:rPr lang="fr-FR" sz="1591" dirty="0">
                <a:solidFill>
                  <a:srgbClr val="00B050"/>
                </a:solidFill>
                <a:latin typeface="Arial"/>
              </a:rPr>
            </a:br>
            <a:r>
              <a:rPr lang="fr-FR" sz="1591" dirty="0">
                <a:solidFill>
                  <a:srgbClr val="00B050"/>
                </a:solidFill>
                <a:latin typeface="Arial"/>
              </a:rPr>
              <a:t>(</a:t>
            </a:r>
            <a:r>
              <a:rPr lang="fr-FR" sz="1591" u="sng" dirty="0">
                <a:solidFill>
                  <a:srgbClr val="00B050"/>
                </a:solidFill>
                <a:latin typeface="Arial"/>
              </a:rPr>
              <a:t>après la décision DGOS</a:t>
            </a:r>
            <a:r>
              <a:rPr lang="fr-FR" sz="1591" dirty="0">
                <a:solidFill>
                  <a:srgbClr val="00B050"/>
                </a:solidFill>
                <a:latin typeface="Arial"/>
              </a:rPr>
              <a:t>)</a:t>
            </a:r>
          </a:p>
        </p:txBody>
      </p:sp>
      <p:pic>
        <p:nvPicPr>
          <p:cNvPr id="15" name="Image 14">
            <a:extLst>
              <a:ext uri="{FF2B5EF4-FFF2-40B4-BE49-F238E27FC236}">
                <a16:creationId xmlns:a16="http://schemas.microsoft.com/office/drawing/2014/main" id="{3ED4397C-E842-6873-8E61-D5CE0A252B04}"/>
              </a:ext>
            </a:extLst>
          </p:cNvPr>
          <p:cNvPicPr>
            <a:picLocks noChangeAspect="1"/>
          </p:cNvPicPr>
          <p:nvPr/>
        </p:nvPicPr>
        <p:blipFill>
          <a:blip r:embed="rId4"/>
          <a:stretch>
            <a:fillRect/>
          </a:stretch>
        </p:blipFill>
        <p:spPr>
          <a:xfrm>
            <a:off x="5538342" y="5294188"/>
            <a:ext cx="830802" cy="830802"/>
          </a:xfrm>
          <a:prstGeom prst="rect">
            <a:avLst/>
          </a:prstGeom>
        </p:spPr>
      </p:pic>
      <p:sp>
        <p:nvSpPr>
          <p:cNvPr id="16" name="Flèche droite 15"/>
          <p:cNvSpPr/>
          <p:nvPr/>
        </p:nvSpPr>
        <p:spPr>
          <a:xfrm>
            <a:off x="1257593" y="5450376"/>
            <a:ext cx="489090" cy="435020"/>
          </a:xfrm>
          <a:prstGeom prst="rightArrow">
            <a:avLst/>
          </a:prstGeom>
          <a:solidFill>
            <a:srgbClr val="00B050"/>
          </a:solidFill>
          <a:ln>
            <a:solidFill>
              <a:srgbClr val="00B050"/>
            </a:solidFill>
          </a:ln>
        </p:spPr>
        <p:style>
          <a:lnRef idx="0">
            <a:schemeClr val="accent1"/>
          </a:lnRef>
          <a:fillRef idx="3">
            <a:schemeClr val="accent1"/>
          </a:fillRef>
          <a:effectRef idx="3">
            <a:schemeClr val="accent1"/>
          </a:effectRef>
          <a:fontRef idx="minor">
            <a:schemeClr val="lt1"/>
          </a:fontRef>
        </p:style>
        <p:txBody>
          <a:bodyPr rtlCol="0" anchor="ctr"/>
          <a:lstStyle/>
          <a:p>
            <a:pPr algn="ctr" defTabSz="727391">
              <a:defRPr/>
            </a:pPr>
            <a:endParaRPr lang="fr-FR" sz="1432">
              <a:solidFill>
                <a:prstClr val="white"/>
              </a:solidFill>
              <a:latin typeface="Calibri" panose="020F0502020204030204"/>
            </a:endParaRPr>
          </a:p>
        </p:txBody>
      </p:sp>
      <p:sp>
        <p:nvSpPr>
          <p:cNvPr id="18" name="Ellipse 17">
            <a:extLst>
              <a:ext uri="{FF2B5EF4-FFF2-40B4-BE49-F238E27FC236}">
                <a16:creationId xmlns:a16="http://schemas.microsoft.com/office/drawing/2014/main" id="{61F68305-DA6E-8541-55C9-631C27A064B2}"/>
              </a:ext>
            </a:extLst>
          </p:cNvPr>
          <p:cNvSpPr/>
          <p:nvPr/>
        </p:nvSpPr>
        <p:spPr>
          <a:xfrm>
            <a:off x="8138341" y="2201349"/>
            <a:ext cx="584203" cy="40037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defRPr/>
            </a:pPr>
            <a:r>
              <a:rPr lang="fr-FR" sz="1114" b="1" dirty="0">
                <a:solidFill>
                  <a:prstClr val="white"/>
                </a:solidFill>
                <a:latin typeface="Calibri" panose="020F0502020204030204"/>
              </a:rPr>
              <a:t>9</a:t>
            </a:r>
          </a:p>
        </p:txBody>
      </p:sp>
      <p:sp>
        <p:nvSpPr>
          <p:cNvPr id="19" name="Ellipse 18">
            <a:extLst>
              <a:ext uri="{FF2B5EF4-FFF2-40B4-BE49-F238E27FC236}">
                <a16:creationId xmlns:a16="http://schemas.microsoft.com/office/drawing/2014/main" id="{61F68305-DA6E-8541-55C9-631C27A064B2}"/>
              </a:ext>
            </a:extLst>
          </p:cNvPr>
          <p:cNvSpPr/>
          <p:nvPr/>
        </p:nvSpPr>
        <p:spPr>
          <a:xfrm>
            <a:off x="9105640" y="5094001"/>
            <a:ext cx="584203" cy="40037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defRPr/>
            </a:pPr>
            <a:r>
              <a:rPr lang="fr-FR" sz="1114" b="1" dirty="0">
                <a:solidFill>
                  <a:prstClr val="white"/>
                </a:solidFill>
                <a:latin typeface="Calibri" panose="020F0502020204030204"/>
              </a:rPr>
              <a:t>2</a:t>
            </a:r>
          </a:p>
        </p:txBody>
      </p:sp>
      <p:sp>
        <p:nvSpPr>
          <p:cNvPr id="20" name="Ellipse 19">
            <a:extLst>
              <a:ext uri="{FF2B5EF4-FFF2-40B4-BE49-F238E27FC236}">
                <a16:creationId xmlns:a16="http://schemas.microsoft.com/office/drawing/2014/main" id="{61F68305-DA6E-8541-55C9-631C27A064B2}"/>
              </a:ext>
            </a:extLst>
          </p:cNvPr>
          <p:cNvSpPr/>
          <p:nvPr/>
        </p:nvSpPr>
        <p:spPr>
          <a:xfrm>
            <a:off x="6991374" y="4110126"/>
            <a:ext cx="584203" cy="40037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defRPr/>
            </a:pPr>
            <a:r>
              <a:rPr lang="fr-FR" sz="1114" b="1" dirty="0">
                <a:solidFill>
                  <a:prstClr val="white"/>
                </a:solidFill>
                <a:latin typeface="Calibri" panose="020F0502020204030204"/>
              </a:rPr>
              <a:t>1</a:t>
            </a:r>
          </a:p>
        </p:txBody>
      </p:sp>
      <p:sp>
        <p:nvSpPr>
          <p:cNvPr id="21" name="Ellipse 20">
            <a:extLst>
              <a:ext uri="{FF2B5EF4-FFF2-40B4-BE49-F238E27FC236}">
                <a16:creationId xmlns:a16="http://schemas.microsoft.com/office/drawing/2014/main" id="{61F68305-DA6E-8541-55C9-631C27A064B2}"/>
              </a:ext>
            </a:extLst>
          </p:cNvPr>
          <p:cNvSpPr/>
          <p:nvPr/>
        </p:nvSpPr>
        <p:spPr>
          <a:xfrm>
            <a:off x="6762290" y="2444517"/>
            <a:ext cx="584203" cy="40037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defRPr/>
            </a:pPr>
            <a:r>
              <a:rPr lang="fr-FR" sz="1114" b="1" dirty="0">
                <a:solidFill>
                  <a:prstClr val="white"/>
                </a:solidFill>
                <a:latin typeface="Calibri" panose="020F0502020204030204"/>
              </a:rPr>
              <a:t>2</a:t>
            </a:r>
          </a:p>
        </p:txBody>
      </p:sp>
      <p:sp>
        <p:nvSpPr>
          <p:cNvPr id="22" name="Ellipse 21">
            <a:extLst>
              <a:ext uri="{FF2B5EF4-FFF2-40B4-BE49-F238E27FC236}">
                <a16:creationId xmlns:a16="http://schemas.microsoft.com/office/drawing/2014/main" id="{61F68305-DA6E-8541-55C9-631C27A064B2}"/>
              </a:ext>
            </a:extLst>
          </p:cNvPr>
          <p:cNvSpPr/>
          <p:nvPr/>
        </p:nvSpPr>
        <p:spPr>
          <a:xfrm>
            <a:off x="7942459" y="3696147"/>
            <a:ext cx="584203" cy="40037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defRPr/>
            </a:pPr>
            <a:r>
              <a:rPr lang="fr-FR" sz="1114" b="1" dirty="0">
                <a:solidFill>
                  <a:prstClr val="white"/>
                </a:solidFill>
                <a:latin typeface="Calibri" panose="020F0502020204030204"/>
              </a:rPr>
              <a:t>1</a:t>
            </a:r>
          </a:p>
        </p:txBody>
      </p:sp>
      <p:sp>
        <p:nvSpPr>
          <p:cNvPr id="23" name="Ellipse 22">
            <a:extLst>
              <a:ext uri="{FF2B5EF4-FFF2-40B4-BE49-F238E27FC236}">
                <a16:creationId xmlns:a16="http://schemas.microsoft.com/office/drawing/2014/main" id="{61F68305-DA6E-8541-55C9-631C27A064B2}"/>
              </a:ext>
            </a:extLst>
          </p:cNvPr>
          <p:cNvSpPr/>
          <p:nvPr/>
        </p:nvSpPr>
        <p:spPr>
          <a:xfrm>
            <a:off x="8138340" y="1346327"/>
            <a:ext cx="584203" cy="40037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defRPr/>
            </a:pPr>
            <a:r>
              <a:rPr lang="fr-FR" sz="1114" b="1" dirty="0">
                <a:solidFill>
                  <a:prstClr val="white"/>
                </a:solidFill>
                <a:latin typeface="Calibri" panose="020F0502020204030204"/>
              </a:rPr>
              <a:t>2</a:t>
            </a:r>
          </a:p>
        </p:txBody>
      </p:sp>
      <p:sp>
        <p:nvSpPr>
          <p:cNvPr id="24" name="Ellipse 23">
            <a:extLst>
              <a:ext uri="{FF2B5EF4-FFF2-40B4-BE49-F238E27FC236}">
                <a16:creationId xmlns:a16="http://schemas.microsoft.com/office/drawing/2014/main" id="{61F68305-DA6E-8541-55C9-631C27A064B2}"/>
              </a:ext>
            </a:extLst>
          </p:cNvPr>
          <p:cNvSpPr/>
          <p:nvPr/>
        </p:nvSpPr>
        <p:spPr>
          <a:xfrm>
            <a:off x="10045529" y="4844801"/>
            <a:ext cx="584203" cy="40037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defRPr/>
            </a:pPr>
            <a:r>
              <a:rPr lang="fr-FR" sz="1114" b="1" dirty="0">
                <a:solidFill>
                  <a:prstClr val="white"/>
                </a:solidFill>
                <a:latin typeface="Calibri" panose="020F0502020204030204"/>
              </a:rPr>
              <a:t>1</a:t>
            </a:r>
          </a:p>
        </p:txBody>
      </p:sp>
      <p:sp>
        <p:nvSpPr>
          <p:cNvPr id="26" name="Ellipse 25">
            <a:extLst>
              <a:ext uri="{FF2B5EF4-FFF2-40B4-BE49-F238E27FC236}">
                <a16:creationId xmlns:a16="http://schemas.microsoft.com/office/drawing/2014/main" id="{61F68305-DA6E-8541-55C9-631C27A064B2}"/>
              </a:ext>
            </a:extLst>
          </p:cNvPr>
          <p:cNvSpPr/>
          <p:nvPr/>
        </p:nvSpPr>
        <p:spPr>
          <a:xfrm>
            <a:off x="9845363" y="2165756"/>
            <a:ext cx="584203" cy="40037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defRPr/>
            </a:pPr>
            <a:r>
              <a:rPr lang="fr-FR" sz="1114" b="1" dirty="0">
                <a:solidFill>
                  <a:prstClr val="white"/>
                </a:solidFill>
                <a:latin typeface="Calibri" panose="020F0502020204030204"/>
              </a:rPr>
              <a:t>1</a:t>
            </a:r>
          </a:p>
        </p:txBody>
      </p:sp>
      <p:sp>
        <p:nvSpPr>
          <p:cNvPr id="27" name="Ellipse 26">
            <a:extLst>
              <a:ext uri="{FF2B5EF4-FFF2-40B4-BE49-F238E27FC236}">
                <a16:creationId xmlns:a16="http://schemas.microsoft.com/office/drawing/2014/main" id="{61F68305-DA6E-8541-55C9-631C27A064B2}"/>
              </a:ext>
            </a:extLst>
          </p:cNvPr>
          <p:cNvSpPr/>
          <p:nvPr/>
        </p:nvSpPr>
        <p:spPr>
          <a:xfrm>
            <a:off x="9038594" y="4024457"/>
            <a:ext cx="584203" cy="40037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defRPr/>
            </a:pPr>
            <a:r>
              <a:rPr lang="fr-FR" sz="1114" b="1" dirty="0">
                <a:solidFill>
                  <a:prstClr val="white"/>
                </a:solidFill>
                <a:latin typeface="Calibri" panose="020F0502020204030204"/>
              </a:rPr>
              <a:t>2</a:t>
            </a:r>
          </a:p>
        </p:txBody>
      </p:sp>
      <p:sp>
        <p:nvSpPr>
          <p:cNvPr id="28" name="Ellipse 27">
            <a:extLst>
              <a:ext uri="{FF2B5EF4-FFF2-40B4-BE49-F238E27FC236}">
                <a16:creationId xmlns:a16="http://schemas.microsoft.com/office/drawing/2014/main" id="{61F68305-DA6E-8541-55C9-631C27A064B2}"/>
              </a:ext>
            </a:extLst>
          </p:cNvPr>
          <p:cNvSpPr/>
          <p:nvPr/>
        </p:nvSpPr>
        <p:spPr>
          <a:xfrm>
            <a:off x="8446870" y="4990759"/>
            <a:ext cx="584203" cy="40037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defRPr/>
            </a:pPr>
            <a:r>
              <a:rPr lang="fr-FR" sz="1114" b="1" dirty="0">
                <a:solidFill>
                  <a:prstClr val="white"/>
                </a:solidFill>
                <a:latin typeface="Calibri" panose="020F0502020204030204"/>
              </a:rPr>
              <a:t>1</a:t>
            </a:r>
          </a:p>
        </p:txBody>
      </p:sp>
      <p:sp>
        <p:nvSpPr>
          <p:cNvPr id="29" name="Ellipse 28">
            <a:extLst>
              <a:ext uri="{FF2B5EF4-FFF2-40B4-BE49-F238E27FC236}">
                <a16:creationId xmlns:a16="http://schemas.microsoft.com/office/drawing/2014/main" id="{61F68305-DA6E-8541-55C9-631C27A064B2}"/>
              </a:ext>
            </a:extLst>
          </p:cNvPr>
          <p:cNvSpPr/>
          <p:nvPr/>
        </p:nvSpPr>
        <p:spPr>
          <a:xfrm>
            <a:off x="7575578" y="1866402"/>
            <a:ext cx="584203" cy="40037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defRPr/>
            </a:pPr>
            <a:r>
              <a:rPr lang="fr-FR" sz="1114" b="1" dirty="0">
                <a:solidFill>
                  <a:prstClr val="white"/>
                </a:solidFill>
                <a:latin typeface="Calibri" panose="020F0502020204030204"/>
              </a:rPr>
              <a:t>1</a:t>
            </a:r>
          </a:p>
        </p:txBody>
      </p:sp>
    </p:spTree>
    <p:extLst>
      <p:ext uri="{BB962C8B-B14F-4D97-AF65-F5344CB8AC3E}">
        <p14:creationId xmlns:p14="http://schemas.microsoft.com/office/powerpoint/2010/main" val="652367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a:spLocks noGrp="1"/>
          </p:cNvSpPr>
          <p:nvPr>
            <p:ph type="title"/>
          </p:nvPr>
        </p:nvSpPr>
        <p:spPr>
          <a:xfrm>
            <a:off x="2677529" y="762832"/>
            <a:ext cx="7266829" cy="572755"/>
          </a:xfrm>
        </p:spPr>
        <p:txBody>
          <a:bodyPr>
            <a:noAutofit/>
          </a:bodyPr>
          <a:lstStyle/>
          <a:p>
            <a:pPr algn="ctr"/>
            <a:r>
              <a:rPr lang="fr-FR" sz="1591" dirty="0"/>
              <a:t>Calendrier prévisionnel d'application de la labellisation des CRMR</a:t>
            </a:r>
            <a:br>
              <a:rPr lang="fr-FR" sz="1591" dirty="0"/>
            </a:br>
            <a:r>
              <a:rPr lang="fr-FR" sz="1591" dirty="0"/>
              <a:t>(</a:t>
            </a:r>
            <a:r>
              <a:rPr lang="fr-FR" sz="1591" u="sng" dirty="0">
                <a:solidFill>
                  <a:srgbClr val="C00000"/>
                </a:solidFill>
              </a:rPr>
              <a:t>validé</a:t>
            </a:r>
            <a:r>
              <a:rPr lang="fr-FR" sz="1591" dirty="0"/>
              <a:t>)</a:t>
            </a:r>
          </a:p>
        </p:txBody>
      </p:sp>
      <p:sp>
        <p:nvSpPr>
          <p:cNvPr id="12" name="Espace réservé du texte 11"/>
          <p:cNvSpPr>
            <a:spLocks noGrp="1"/>
          </p:cNvSpPr>
          <p:nvPr>
            <p:ph type="body" sz="quarter" idx="10"/>
          </p:nvPr>
        </p:nvSpPr>
        <p:spPr/>
        <p:txBody>
          <a:bodyPr/>
          <a:lstStyle/>
          <a:p>
            <a:endParaRPr lang="fr-FR" dirty="0"/>
          </a:p>
        </p:txBody>
      </p:sp>
      <p:sp>
        <p:nvSpPr>
          <p:cNvPr id="2" name="Espace réservé du numéro de diapositive 1"/>
          <p:cNvSpPr>
            <a:spLocks noGrp="1"/>
          </p:cNvSpPr>
          <p:nvPr>
            <p:ph type="sldNum" sz="quarter" idx="15"/>
          </p:nvPr>
        </p:nvSpPr>
        <p:spPr/>
        <p:txBody>
          <a:bodyPr/>
          <a:lstStyle/>
          <a:p>
            <a:pPr defTabSz="969807">
              <a:defRPr/>
            </a:pPr>
            <a:fld id="{733122C9-A0B9-462F-8757-0847AD287B63}" type="slidenum">
              <a:rPr lang="fr-FR">
                <a:solidFill>
                  <a:srgbClr val="000000"/>
                </a:solidFill>
                <a:latin typeface="Arial"/>
                <a:cs typeface="+mn-cs"/>
              </a:rPr>
              <a:pPr defTabSz="969807">
                <a:defRPr/>
              </a:pPr>
              <a:t>17</a:t>
            </a:fld>
            <a:endParaRPr lang="fr-FR" dirty="0">
              <a:solidFill>
                <a:srgbClr val="000000"/>
              </a:solidFill>
              <a:latin typeface="Arial"/>
              <a:cs typeface="+mn-cs"/>
            </a:endParaRPr>
          </a:p>
        </p:txBody>
      </p:sp>
      <p:graphicFrame>
        <p:nvGraphicFramePr>
          <p:cNvPr id="13" name="Diagramme 12"/>
          <p:cNvGraphicFramePr/>
          <p:nvPr>
            <p:extLst/>
          </p:nvPr>
        </p:nvGraphicFramePr>
        <p:xfrm>
          <a:off x="1579120" y="1314312"/>
          <a:ext cx="9115138" cy="44762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https://cdn-icons-png.flaticon.com/512/3395/339548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14832" y="3440084"/>
            <a:ext cx="241060" cy="24106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cdn-icons-png.flaticon.com/512/4479/447967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16719" y="3429393"/>
            <a:ext cx="251752" cy="25175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cdn-icons-png.flaticon.com/512/1327/1327738.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26815" y="3422262"/>
            <a:ext cx="272111" cy="27211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cdn-icons-png.flaticon.com/512/6500/6500755.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650055" y="3439698"/>
            <a:ext cx="278208" cy="254675"/>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8586258" y="3484797"/>
            <a:ext cx="634703" cy="239168"/>
          </a:xfrm>
          <a:prstGeom prst="rect">
            <a:avLst/>
          </a:prstGeom>
          <a:noFill/>
        </p:spPr>
        <p:txBody>
          <a:bodyPr wrap="square" rtlCol="0">
            <a:spAutoFit/>
          </a:bodyPr>
          <a:lstStyle/>
          <a:p>
            <a:pPr defTabSz="727373">
              <a:defRPr/>
            </a:pPr>
            <a:r>
              <a:rPr lang="fr-FR" sz="954" dirty="0">
                <a:solidFill>
                  <a:srgbClr val="000000"/>
                </a:solidFill>
                <a:latin typeface="Harlow Solid Italic" panose="04030604020F02020D02" pitchFamily="82" charset="0"/>
              </a:rPr>
              <a:t>2024</a:t>
            </a:r>
          </a:p>
        </p:txBody>
      </p:sp>
      <p:sp>
        <p:nvSpPr>
          <p:cNvPr id="4" name="Flèche droite 3"/>
          <p:cNvSpPr/>
          <p:nvPr/>
        </p:nvSpPr>
        <p:spPr>
          <a:xfrm>
            <a:off x="3222012" y="2412764"/>
            <a:ext cx="741675" cy="4064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defRPr/>
            </a:pPr>
            <a:endParaRPr lang="fr-FR" sz="1432">
              <a:solidFill>
                <a:srgbClr val="FFFFFF"/>
              </a:solidFill>
              <a:latin typeface="Arial"/>
            </a:endParaRPr>
          </a:p>
        </p:txBody>
      </p:sp>
      <p:sp>
        <p:nvSpPr>
          <p:cNvPr id="5" name="ZoneTexte 4"/>
          <p:cNvSpPr txBox="1"/>
          <p:nvPr/>
        </p:nvSpPr>
        <p:spPr>
          <a:xfrm>
            <a:off x="4042744" y="2383415"/>
            <a:ext cx="1646762" cy="484107"/>
          </a:xfrm>
          <a:prstGeom prst="rect">
            <a:avLst/>
          </a:prstGeom>
          <a:noFill/>
        </p:spPr>
        <p:txBody>
          <a:bodyPr wrap="square" rtlCol="0">
            <a:spAutoFit/>
          </a:bodyPr>
          <a:lstStyle/>
          <a:p>
            <a:pPr defTabSz="727391">
              <a:defRPr/>
            </a:pPr>
            <a:r>
              <a:rPr lang="fr-FR" sz="1273" i="1" dirty="0">
                <a:solidFill>
                  <a:srgbClr val="005841">
                    <a:lumMod val="90000"/>
                    <a:lumOff val="10000"/>
                  </a:srgbClr>
                </a:solidFill>
                <a:latin typeface="Arial"/>
              </a:rPr>
              <a:t>Envoyée aux FSMR le 31 mars 2023</a:t>
            </a:r>
          </a:p>
        </p:txBody>
      </p:sp>
      <p:sp>
        <p:nvSpPr>
          <p:cNvPr id="14" name="Flèche droite 13"/>
          <p:cNvSpPr/>
          <p:nvPr/>
        </p:nvSpPr>
        <p:spPr>
          <a:xfrm rot="873795">
            <a:off x="5790957" y="4658602"/>
            <a:ext cx="577650" cy="4064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defRPr/>
            </a:pPr>
            <a:endParaRPr lang="fr-FR" sz="1432">
              <a:solidFill>
                <a:srgbClr val="FFFFFF"/>
              </a:solidFill>
              <a:latin typeface="Arial"/>
            </a:endParaRPr>
          </a:p>
        </p:txBody>
      </p:sp>
      <p:sp>
        <p:nvSpPr>
          <p:cNvPr id="15" name="ZoneTexte 14"/>
          <p:cNvSpPr txBox="1"/>
          <p:nvPr/>
        </p:nvSpPr>
        <p:spPr>
          <a:xfrm>
            <a:off x="6385709" y="4603918"/>
            <a:ext cx="1460489" cy="875881"/>
          </a:xfrm>
          <a:prstGeom prst="rect">
            <a:avLst/>
          </a:prstGeom>
          <a:noFill/>
        </p:spPr>
        <p:txBody>
          <a:bodyPr wrap="square" rtlCol="0">
            <a:spAutoFit/>
          </a:bodyPr>
          <a:lstStyle/>
          <a:p>
            <a:pPr defTabSz="727391">
              <a:defRPr/>
            </a:pPr>
            <a:r>
              <a:rPr lang="fr-FR" sz="1273" i="1" dirty="0">
                <a:solidFill>
                  <a:srgbClr val="005841">
                    <a:lumMod val="90000"/>
                    <a:lumOff val="10000"/>
                  </a:srgbClr>
                </a:solidFill>
                <a:latin typeface="Arial"/>
              </a:rPr>
              <a:t>Courrier individuel à chaque candidat / établissement</a:t>
            </a:r>
          </a:p>
        </p:txBody>
      </p:sp>
    </p:spTree>
    <p:extLst>
      <p:ext uri="{BB962C8B-B14F-4D97-AF65-F5344CB8AC3E}">
        <p14:creationId xmlns:p14="http://schemas.microsoft.com/office/powerpoint/2010/main" val="952283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a:xfrm>
            <a:off x="1913383" y="806345"/>
            <a:ext cx="8365234" cy="458212"/>
          </a:xfrm>
        </p:spPr>
        <p:txBody>
          <a:bodyPr/>
          <a:lstStyle/>
          <a:p>
            <a:r>
              <a:rPr lang="fr-FR" b="1" dirty="0"/>
              <a:t>FSMR FIMATHO</a:t>
            </a:r>
          </a:p>
        </p:txBody>
      </p:sp>
      <p:sp>
        <p:nvSpPr>
          <p:cNvPr id="4" name="Espace réservé du texte 3"/>
          <p:cNvSpPr>
            <a:spLocks noGrp="1"/>
          </p:cNvSpPr>
          <p:nvPr>
            <p:ph type="body" sz="quarter" idx="10"/>
          </p:nvPr>
        </p:nvSpPr>
        <p:spPr/>
        <p:txBody>
          <a:bodyPr/>
          <a:lstStyle/>
          <a:p>
            <a:endParaRPr lang="fr-FR"/>
          </a:p>
        </p:txBody>
      </p:sp>
      <p:sp>
        <p:nvSpPr>
          <p:cNvPr id="7" name="Rectangle 6"/>
          <p:cNvSpPr/>
          <p:nvPr/>
        </p:nvSpPr>
        <p:spPr>
          <a:xfrm>
            <a:off x="1364930" y="1968295"/>
            <a:ext cx="1738000" cy="2810321"/>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defTabSz="727391"/>
            <a:endParaRPr lang="fr-FR" sz="1273" b="1" u="sng" dirty="0">
              <a:solidFill>
                <a:srgbClr val="FFFFFF"/>
              </a:solidFill>
              <a:latin typeface="Arial"/>
            </a:endParaRPr>
          </a:p>
          <a:p>
            <a:pPr defTabSz="727391"/>
            <a:r>
              <a:rPr lang="fr-FR" sz="1273" b="1" u="sng" dirty="0">
                <a:solidFill>
                  <a:srgbClr val="FFFFFF"/>
                </a:solidFill>
                <a:latin typeface="Arial"/>
              </a:rPr>
              <a:t>Au total</a:t>
            </a:r>
          </a:p>
          <a:p>
            <a:pPr defTabSz="727391"/>
            <a:r>
              <a:rPr lang="fr-FR" sz="1273" b="1" i="1" u="sng" dirty="0">
                <a:solidFill>
                  <a:srgbClr val="FFFFFF"/>
                </a:solidFill>
                <a:latin typeface="Arial"/>
              </a:rPr>
              <a:t>(comparé aux labellisés en 2017) </a:t>
            </a:r>
            <a:r>
              <a:rPr lang="fr-FR" sz="1273" b="1" u="sng" dirty="0">
                <a:solidFill>
                  <a:srgbClr val="FFFFFF"/>
                </a:solidFill>
                <a:latin typeface="Arial"/>
              </a:rPr>
              <a:t>:</a:t>
            </a:r>
          </a:p>
          <a:p>
            <a:pPr defTabSz="727391"/>
            <a:endParaRPr lang="fr-FR" sz="1273" dirty="0">
              <a:solidFill>
                <a:srgbClr val="FFFFFF"/>
              </a:solidFill>
              <a:latin typeface="Arial"/>
            </a:endParaRPr>
          </a:p>
          <a:p>
            <a:pPr defTabSz="727391"/>
            <a:r>
              <a:rPr lang="fr-FR" sz="1273" dirty="0">
                <a:solidFill>
                  <a:srgbClr val="FFFFFF"/>
                </a:solidFill>
                <a:latin typeface="Arial"/>
              </a:rPr>
              <a:t>+ 1 coordonnateur</a:t>
            </a:r>
          </a:p>
          <a:p>
            <a:pPr defTabSz="727391"/>
            <a:endParaRPr lang="fr-FR" sz="1273" dirty="0">
              <a:solidFill>
                <a:srgbClr val="FFFFFF"/>
              </a:solidFill>
              <a:latin typeface="Arial"/>
            </a:endParaRPr>
          </a:p>
          <a:p>
            <a:pPr defTabSz="727391"/>
            <a:r>
              <a:rPr lang="fr-FR" sz="1273" dirty="0">
                <a:solidFill>
                  <a:srgbClr val="FFFFFF"/>
                </a:solidFill>
                <a:latin typeface="Arial"/>
              </a:rPr>
              <a:t>+ 3 constitutifs</a:t>
            </a:r>
          </a:p>
          <a:p>
            <a:pPr defTabSz="727391"/>
            <a:endParaRPr lang="fr-FR" sz="1273" dirty="0">
              <a:solidFill>
                <a:srgbClr val="FFFFFF"/>
              </a:solidFill>
              <a:latin typeface="Arial"/>
            </a:endParaRPr>
          </a:p>
          <a:p>
            <a:pPr defTabSz="727391"/>
            <a:r>
              <a:rPr lang="fr-FR" sz="1273" dirty="0">
                <a:solidFill>
                  <a:srgbClr val="FFFFFF"/>
                </a:solidFill>
                <a:latin typeface="Arial"/>
              </a:rPr>
              <a:t>+ 9 CCMR</a:t>
            </a:r>
          </a:p>
          <a:p>
            <a:pPr marL="227311" indent="-227311" defTabSz="727391">
              <a:buFontTx/>
              <a:buChar char="-"/>
            </a:pPr>
            <a:endParaRPr lang="fr-FR" sz="1273" b="1" dirty="0">
              <a:solidFill>
                <a:srgbClr val="FFFFFF"/>
              </a:solidFill>
              <a:latin typeface="Arial"/>
            </a:endParaRPr>
          </a:p>
          <a:p>
            <a:pPr defTabSz="727391"/>
            <a:endParaRPr lang="fr-FR" sz="1273" b="1" dirty="0">
              <a:solidFill>
                <a:srgbClr val="FFFFFF"/>
              </a:solidFill>
              <a:latin typeface="Arial"/>
            </a:endParaRPr>
          </a:p>
          <a:p>
            <a:pPr defTabSz="727391"/>
            <a:r>
              <a:rPr lang="fr-FR" sz="1273" b="1" dirty="0">
                <a:solidFill>
                  <a:srgbClr val="FFFFFF"/>
                </a:solidFill>
                <a:latin typeface="Arial"/>
              </a:rPr>
              <a:t>+ 4 CRMR</a:t>
            </a:r>
          </a:p>
          <a:p>
            <a:pPr defTabSz="727391"/>
            <a:endParaRPr lang="fr-FR" sz="1114" b="1" dirty="0">
              <a:solidFill>
                <a:srgbClr val="FFFFFF"/>
              </a:solidFill>
              <a:latin typeface="Arial"/>
            </a:endParaRPr>
          </a:p>
        </p:txBody>
      </p:sp>
      <p:sp>
        <p:nvSpPr>
          <p:cNvPr id="2" name="Espace réservé du numéro de diapositive 1"/>
          <p:cNvSpPr>
            <a:spLocks noGrp="1"/>
          </p:cNvSpPr>
          <p:nvPr>
            <p:ph type="sldNum" sz="quarter" idx="15"/>
          </p:nvPr>
        </p:nvSpPr>
        <p:spPr/>
        <p:txBody>
          <a:bodyPr/>
          <a:lstStyle/>
          <a:p>
            <a:pPr defTabSz="727391"/>
            <a:fld id="{733122C9-A0B9-462F-8757-0847AD287B63}" type="slidenum">
              <a:rPr lang="fr-FR">
                <a:solidFill>
                  <a:srgbClr val="000000"/>
                </a:solidFill>
                <a:latin typeface="Arial"/>
                <a:cs typeface="+mn-cs"/>
              </a:rPr>
              <a:pPr defTabSz="727391"/>
              <a:t>18</a:t>
            </a:fld>
            <a:endParaRPr lang="fr-FR" dirty="0">
              <a:solidFill>
                <a:srgbClr val="000000"/>
              </a:solidFill>
              <a:latin typeface="Arial"/>
              <a:cs typeface="+mn-cs"/>
            </a:endParaRPr>
          </a:p>
        </p:txBody>
      </p:sp>
      <p:graphicFrame>
        <p:nvGraphicFramePr>
          <p:cNvPr id="10" name="Graphique 9"/>
          <p:cNvGraphicFramePr>
            <a:graphicFrameLocks/>
          </p:cNvGraphicFramePr>
          <p:nvPr>
            <p:extLst/>
          </p:nvPr>
        </p:nvGraphicFramePr>
        <p:xfrm>
          <a:off x="2508814" y="1501910"/>
          <a:ext cx="8278068" cy="3986988"/>
        </p:xfrm>
        <a:graphic>
          <a:graphicData uri="http://schemas.openxmlformats.org/drawingml/2006/chart">
            <c:chart xmlns:c="http://schemas.openxmlformats.org/drawingml/2006/chart" xmlns:r="http://schemas.openxmlformats.org/officeDocument/2006/relationships" r:id="rId2"/>
          </a:graphicData>
        </a:graphic>
      </p:graphicFrame>
      <p:pic>
        <p:nvPicPr>
          <p:cNvPr id="6" name="Image 5"/>
          <p:cNvPicPr>
            <a:picLocks noChangeAspect="1"/>
          </p:cNvPicPr>
          <p:nvPr/>
        </p:nvPicPr>
        <p:blipFill>
          <a:blip r:embed="rId3"/>
          <a:stretch>
            <a:fillRect/>
          </a:stretch>
        </p:blipFill>
        <p:spPr>
          <a:xfrm>
            <a:off x="1513370" y="5492029"/>
            <a:ext cx="8851411" cy="282921"/>
          </a:xfrm>
          <a:prstGeom prst="rect">
            <a:avLst/>
          </a:prstGeom>
        </p:spPr>
      </p:pic>
    </p:spTree>
    <p:extLst>
      <p:ext uri="{BB962C8B-B14F-4D97-AF65-F5344CB8AC3E}">
        <p14:creationId xmlns:p14="http://schemas.microsoft.com/office/powerpoint/2010/main" val="3245318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186714" y="843405"/>
            <a:ext cx="5949478" cy="946221"/>
          </a:xfrm>
          <a:prstGeom prst="rect">
            <a:avLst/>
          </a:prstGeom>
          <a:solidFill>
            <a:schemeClr val="bg1"/>
          </a:solidFill>
        </p:spPr>
        <p:txBody>
          <a:bodyPr wrap="square" rtlCol="0">
            <a:spAutoFit/>
          </a:bodyPr>
          <a:lstStyle/>
          <a:p>
            <a:pPr defTabSz="329938"/>
            <a:r>
              <a:rPr lang="fr-FR" sz="1273" dirty="0">
                <a:solidFill>
                  <a:prstClr val="black"/>
                </a:solidFill>
                <a:latin typeface="Century Gothic" panose="020B0502020202020204" pitchFamily="34" charset="0"/>
              </a:rPr>
              <a:t>Nom du CRMR </a:t>
            </a:r>
            <a:r>
              <a:rPr lang="fr-FR" sz="1273" b="1" dirty="0">
                <a:solidFill>
                  <a:prstClr val="black"/>
                </a:solidFill>
                <a:latin typeface="Century Gothic" panose="020B0502020202020204" pitchFamily="34" charset="0"/>
              </a:rPr>
              <a:t>: POLYPOSES DIGESTIVES GÉNÉTIQUES ADULTES « </a:t>
            </a:r>
            <a:r>
              <a:rPr lang="fr-FR" sz="1273" b="1" dirty="0" err="1">
                <a:solidFill>
                  <a:prstClr val="black"/>
                </a:solidFill>
                <a:latin typeface="Century Gothic" panose="020B0502020202020204" pitchFamily="34" charset="0"/>
              </a:rPr>
              <a:t>PolDiGeNa</a:t>
            </a:r>
            <a:r>
              <a:rPr lang="fr-FR" sz="1273" b="1" dirty="0">
                <a:solidFill>
                  <a:prstClr val="black"/>
                </a:solidFill>
                <a:latin typeface="Century Gothic" panose="020B0502020202020204" pitchFamily="34" charset="0"/>
              </a:rPr>
              <a:t> », Pr Jean-Christophe SAURIN (NOUVELLE CANDIDATURE)</a:t>
            </a:r>
          </a:p>
          <a:p>
            <a:pPr defTabSz="329938"/>
            <a:endParaRPr lang="fr-FR" sz="865" b="1" dirty="0">
              <a:solidFill>
                <a:prstClr val="black"/>
              </a:solidFill>
              <a:latin typeface="Century Gothic" panose="020B0502020202020204" pitchFamily="34" charset="0"/>
            </a:endParaRPr>
          </a:p>
          <a:p>
            <a:pPr defTabSz="329938"/>
            <a:r>
              <a:rPr lang="fr-FR" sz="1273" dirty="0">
                <a:solidFill>
                  <a:prstClr val="black"/>
                </a:solidFill>
                <a:latin typeface="Century Gothic" panose="020B0502020202020204" pitchFamily="34" charset="0"/>
              </a:rPr>
              <a:t>Filière : </a:t>
            </a:r>
            <a:r>
              <a:rPr lang="fr-FR" sz="1273" b="1" dirty="0">
                <a:solidFill>
                  <a:prstClr val="black"/>
                </a:solidFill>
                <a:latin typeface="Century Gothic" panose="020B0502020202020204" pitchFamily="34" charset="0"/>
              </a:rPr>
              <a:t>FIMATHO</a:t>
            </a:r>
          </a:p>
          <a:p>
            <a:pPr defTabSz="329938"/>
            <a:endParaRPr lang="fr-FR" sz="865" b="1" dirty="0">
              <a:solidFill>
                <a:prstClr val="black"/>
              </a:solidFill>
              <a:latin typeface="Century Gothic" panose="020B0502020202020204" pitchFamily="34" charset="0"/>
            </a:endParaRPr>
          </a:p>
        </p:txBody>
      </p:sp>
      <p:pic>
        <p:nvPicPr>
          <p:cNvPr id="2" name="Image 1">
            <a:extLst>
              <a:ext uri="{FF2B5EF4-FFF2-40B4-BE49-F238E27FC236}">
                <a16:creationId xmlns:a16="http://schemas.microsoft.com/office/drawing/2014/main" id="{FC03D0BD-DD53-A7F4-7215-E295E7526F43}"/>
              </a:ext>
            </a:extLst>
          </p:cNvPr>
          <p:cNvPicPr>
            <a:picLocks noChangeAspect="1"/>
          </p:cNvPicPr>
          <p:nvPr/>
        </p:nvPicPr>
        <p:blipFill>
          <a:blip r:embed="rId3"/>
          <a:stretch>
            <a:fillRect/>
          </a:stretch>
        </p:blipFill>
        <p:spPr>
          <a:xfrm>
            <a:off x="6676388" y="762093"/>
            <a:ext cx="4086152" cy="5385118"/>
          </a:xfrm>
          <a:prstGeom prst="rect">
            <a:avLst/>
          </a:prstGeom>
        </p:spPr>
      </p:pic>
      <p:sp>
        <p:nvSpPr>
          <p:cNvPr id="58" name="ZoneTexte 57">
            <a:extLst>
              <a:ext uri="{FF2B5EF4-FFF2-40B4-BE49-F238E27FC236}">
                <a16:creationId xmlns:a16="http://schemas.microsoft.com/office/drawing/2014/main" id="{5B642F0E-AA92-F581-DC99-3917A1775863}"/>
              </a:ext>
            </a:extLst>
          </p:cNvPr>
          <p:cNvSpPr txBox="1"/>
          <p:nvPr/>
        </p:nvSpPr>
        <p:spPr>
          <a:xfrm>
            <a:off x="1858360" y="5211893"/>
            <a:ext cx="2980063" cy="789319"/>
          </a:xfrm>
          <a:prstGeom prst="rect">
            <a:avLst/>
          </a:prstGeom>
          <a:noFill/>
        </p:spPr>
        <p:txBody>
          <a:bodyPr wrap="square" rtlCol="0">
            <a:spAutoFit/>
          </a:bodyPr>
          <a:lstStyle/>
          <a:p>
            <a:pPr defTabSz="727391">
              <a:spcBef>
                <a:spcPts val="1037"/>
              </a:spcBef>
            </a:pPr>
            <a:r>
              <a:rPr lang="fr-FR" sz="954" b="1" dirty="0">
                <a:solidFill>
                  <a:prstClr val="black"/>
                </a:solidFill>
                <a:latin typeface="Century Gothic" panose="020B0502020202020204" pitchFamily="34" charset="0"/>
              </a:rPr>
              <a:t>Coordonnateur (1)</a:t>
            </a:r>
          </a:p>
          <a:p>
            <a:pPr defTabSz="727391">
              <a:spcBef>
                <a:spcPts val="1037"/>
              </a:spcBef>
            </a:pPr>
            <a:r>
              <a:rPr lang="fr-FR" sz="954" b="1" dirty="0">
                <a:solidFill>
                  <a:prstClr val="black"/>
                </a:solidFill>
                <a:latin typeface="Century Gothic" panose="020B0502020202020204" pitchFamily="34" charset="0"/>
              </a:rPr>
              <a:t>Constitutif (0)</a:t>
            </a:r>
          </a:p>
          <a:p>
            <a:pPr defTabSz="727391">
              <a:spcBef>
                <a:spcPts val="1037"/>
              </a:spcBef>
            </a:pPr>
            <a:r>
              <a:rPr lang="fr-FR" sz="954" b="1" dirty="0">
                <a:solidFill>
                  <a:prstClr val="black"/>
                </a:solidFill>
                <a:latin typeface="Century Gothic" panose="020B0502020202020204" pitchFamily="34" charset="0"/>
              </a:rPr>
              <a:t>Compétence (8)</a:t>
            </a:r>
          </a:p>
        </p:txBody>
      </p:sp>
      <p:cxnSp>
        <p:nvCxnSpPr>
          <p:cNvPr id="28" name="Connecteur droit 27">
            <a:extLst>
              <a:ext uri="{FF2B5EF4-FFF2-40B4-BE49-F238E27FC236}">
                <a16:creationId xmlns:a16="http://schemas.microsoft.com/office/drawing/2014/main" id="{FD631E23-EB5D-DEB9-0422-BD5515C548AD}"/>
              </a:ext>
            </a:extLst>
          </p:cNvPr>
          <p:cNvCxnSpPr>
            <a:cxnSpLocks/>
          </p:cNvCxnSpPr>
          <p:nvPr/>
        </p:nvCxnSpPr>
        <p:spPr>
          <a:xfrm flipH="1">
            <a:off x="8912876" y="3308732"/>
            <a:ext cx="800432" cy="1542683"/>
          </a:xfrm>
          <a:prstGeom prst="line">
            <a:avLst/>
          </a:prstGeom>
          <a:ln>
            <a:solidFill>
              <a:schemeClr val="accent4"/>
            </a:solidFill>
          </a:ln>
        </p:spPr>
        <p:style>
          <a:lnRef idx="3">
            <a:schemeClr val="accent2"/>
          </a:lnRef>
          <a:fillRef idx="0">
            <a:schemeClr val="accent2"/>
          </a:fillRef>
          <a:effectRef idx="2">
            <a:schemeClr val="accent2"/>
          </a:effectRef>
          <a:fontRef idx="minor">
            <a:schemeClr val="tx1"/>
          </a:fontRef>
        </p:style>
      </p:cxnSp>
      <p:sp>
        <p:nvSpPr>
          <p:cNvPr id="146" name="Étoile à 5 branches 145">
            <a:extLst>
              <a:ext uri="{FF2B5EF4-FFF2-40B4-BE49-F238E27FC236}">
                <a16:creationId xmlns:a16="http://schemas.microsoft.com/office/drawing/2014/main" id="{7AD06C7E-F045-4C30-6BB7-93B06F962541}"/>
              </a:ext>
            </a:extLst>
          </p:cNvPr>
          <p:cNvSpPr/>
          <p:nvPr/>
        </p:nvSpPr>
        <p:spPr>
          <a:xfrm>
            <a:off x="1555587" y="5175794"/>
            <a:ext cx="302772" cy="227668"/>
          </a:xfrm>
          <a:prstGeom prst="star5">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432">
              <a:solidFill>
                <a:prstClr val="white"/>
              </a:solidFill>
              <a:latin typeface="Calibri" panose="020F0502020204030204"/>
            </a:endParaRPr>
          </a:p>
        </p:txBody>
      </p:sp>
      <p:sp>
        <p:nvSpPr>
          <p:cNvPr id="169" name="Étoile à 5 branches 168">
            <a:extLst>
              <a:ext uri="{FF2B5EF4-FFF2-40B4-BE49-F238E27FC236}">
                <a16:creationId xmlns:a16="http://schemas.microsoft.com/office/drawing/2014/main" id="{2923F8B2-4310-D7CD-8D18-3B707FDA6F03}"/>
              </a:ext>
            </a:extLst>
          </p:cNvPr>
          <p:cNvSpPr/>
          <p:nvPr/>
        </p:nvSpPr>
        <p:spPr>
          <a:xfrm>
            <a:off x="1551034" y="5752997"/>
            <a:ext cx="311881" cy="23392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432">
              <a:solidFill>
                <a:prstClr val="white"/>
              </a:solidFill>
              <a:latin typeface="Calibri" panose="020F0502020204030204"/>
            </a:endParaRPr>
          </a:p>
        </p:txBody>
      </p:sp>
      <p:sp>
        <p:nvSpPr>
          <p:cNvPr id="175" name="Étoile à 5 branches 174">
            <a:extLst>
              <a:ext uri="{FF2B5EF4-FFF2-40B4-BE49-F238E27FC236}">
                <a16:creationId xmlns:a16="http://schemas.microsoft.com/office/drawing/2014/main" id="{C3C24480-4A92-0F26-743D-679339C029FB}"/>
              </a:ext>
            </a:extLst>
          </p:cNvPr>
          <p:cNvSpPr/>
          <p:nvPr/>
        </p:nvSpPr>
        <p:spPr>
          <a:xfrm>
            <a:off x="1299383" y="816492"/>
            <a:ext cx="887331" cy="748997"/>
          </a:xfrm>
          <a:prstGeom prst="star5">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r>
              <a:rPr lang="fr-FR" sz="2863" b="1" dirty="0">
                <a:solidFill>
                  <a:prstClr val="white"/>
                </a:solidFill>
                <a:latin typeface="Calibri" panose="020F0502020204030204"/>
              </a:rPr>
              <a:t>1</a:t>
            </a:r>
          </a:p>
        </p:txBody>
      </p:sp>
      <p:sp>
        <p:nvSpPr>
          <p:cNvPr id="179" name="Étoile à 5 branches 178">
            <a:extLst>
              <a:ext uri="{FF2B5EF4-FFF2-40B4-BE49-F238E27FC236}">
                <a16:creationId xmlns:a16="http://schemas.microsoft.com/office/drawing/2014/main" id="{1D97CF62-0C6A-9A8F-CDA0-483964B44034}"/>
              </a:ext>
            </a:extLst>
          </p:cNvPr>
          <p:cNvSpPr/>
          <p:nvPr/>
        </p:nvSpPr>
        <p:spPr>
          <a:xfrm>
            <a:off x="1555587" y="5446703"/>
            <a:ext cx="323731" cy="244613"/>
          </a:xfrm>
          <a:prstGeom prst="star5">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432" dirty="0">
              <a:solidFill>
                <a:prstClr val="white"/>
              </a:solidFill>
              <a:latin typeface="Calibri" panose="020F0502020204030204"/>
            </a:endParaRPr>
          </a:p>
        </p:txBody>
      </p:sp>
      <p:sp>
        <p:nvSpPr>
          <p:cNvPr id="3" name="Étoile à 5 branches 2">
            <a:extLst>
              <a:ext uri="{FF2B5EF4-FFF2-40B4-BE49-F238E27FC236}">
                <a16:creationId xmlns:a16="http://schemas.microsoft.com/office/drawing/2014/main" id="{F42996E4-74B0-6F16-4A8C-11CFFD56E1C8}"/>
              </a:ext>
            </a:extLst>
          </p:cNvPr>
          <p:cNvSpPr/>
          <p:nvPr/>
        </p:nvSpPr>
        <p:spPr>
          <a:xfrm>
            <a:off x="9609072" y="3102927"/>
            <a:ext cx="302772" cy="227668"/>
          </a:xfrm>
          <a:prstGeom prst="star5">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432">
              <a:solidFill>
                <a:prstClr val="white"/>
              </a:solidFill>
              <a:latin typeface="Calibri" panose="020F0502020204030204"/>
            </a:endParaRPr>
          </a:p>
        </p:txBody>
      </p:sp>
      <p:sp>
        <p:nvSpPr>
          <p:cNvPr id="5" name="Étoile à 5 branches 4">
            <a:extLst>
              <a:ext uri="{FF2B5EF4-FFF2-40B4-BE49-F238E27FC236}">
                <a16:creationId xmlns:a16="http://schemas.microsoft.com/office/drawing/2014/main" id="{1518A65C-94AF-571F-4775-17939A3217D4}"/>
              </a:ext>
            </a:extLst>
          </p:cNvPr>
          <p:cNvSpPr/>
          <p:nvPr/>
        </p:nvSpPr>
        <p:spPr>
          <a:xfrm>
            <a:off x="9760459" y="4207087"/>
            <a:ext cx="311881" cy="23392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432">
              <a:solidFill>
                <a:prstClr val="white"/>
              </a:solidFill>
              <a:latin typeface="Calibri" panose="020F0502020204030204"/>
            </a:endParaRPr>
          </a:p>
        </p:txBody>
      </p:sp>
      <p:sp>
        <p:nvSpPr>
          <p:cNvPr id="6" name="Étoile à 5 branches 5">
            <a:extLst>
              <a:ext uri="{FF2B5EF4-FFF2-40B4-BE49-F238E27FC236}">
                <a16:creationId xmlns:a16="http://schemas.microsoft.com/office/drawing/2014/main" id="{553ECDB1-68A6-C4C6-F221-9575B478CEDD}"/>
              </a:ext>
            </a:extLst>
          </p:cNvPr>
          <p:cNvSpPr/>
          <p:nvPr/>
        </p:nvSpPr>
        <p:spPr>
          <a:xfrm>
            <a:off x="7712479" y="3410587"/>
            <a:ext cx="311881" cy="23392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432">
              <a:solidFill>
                <a:prstClr val="white"/>
              </a:solidFill>
              <a:latin typeface="Calibri" panose="020F0502020204030204"/>
            </a:endParaRPr>
          </a:p>
        </p:txBody>
      </p:sp>
      <p:sp>
        <p:nvSpPr>
          <p:cNvPr id="7" name="Étoile à 5 branches 6">
            <a:extLst>
              <a:ext uri="{FF2B5EF4-FFF2-40B4-BE49-F238E27FC236}">
                <a16:creationId xmlns:a16="http://schemas.microsoft.com/office/drawing/2014/main" id="{FC0ABC32-CD8A-761E-0CB7-2976E03D3CC8}"/>
              </a:ext>
            </a:extLst>
          </p:cNvPr>
          <p:cNvSpPr/>
          <p:nvPr/>
        </p:nvSpPr>
        <p:spPr>
          <a:xfrm>
            <a:off x="7497475" y="2334209"/>
            <a:ext cx="311881" cy="23392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432">
              <a:solidFill>
                <a:prstClr val="white"/>
              </a:solidFill>
              <a:latin typeface="Calibri" panose="020F0502020204030204"/>
            </a:endParaRPr>
          </a:p>
        </p:txBody>
      </p:sp>
      <p:sp>
        <p:nvSpPr>
          <p:cNvPr id="8" name="Étoile à 5 branches 7">
            <a:extLst>
              <a:ext uri="{FF2B5EF4-FFF2-40B4-BE49-F238E27FC236}">
                <a16:creationId xmlns:a16="http://schemas.microsoft.com/office/drawing/2014/main" id="{84203833-B695-B83C-4A46-656364D54F1F}"/>
              </a:ext>
            </a:extLst>
          </p:cNvPr>
          <p:cNvSpPr/>
          <p:nvPr/>
        </p:nvSpPr>
        <p:spPr>
          <a:xfrm>
            <a:off x="8948526" y="882862"/>
            <a:ext cx="311881" cy="23392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432">
              <a:solidFill>
                <a:prstClr val="white"/>
              </a:solidFill>
              <a:latin typeface="Calibri" panose="020F0502020204030204"/>
            </a:endParaRPr>
          </a:p>
        </p:txBody>
      </p:sp>
      <p:sp>
        <p:nvSpPr>
          <p:cNvPr id="9" name="Étoile à 5 branches 8">
            <a:extLst>
              <a:ext uri="{FF2B5EF4-FFF2-40B4-BE49-F238E27FC236}">
                <a16:creationId xmlns:a16="http://schemas.microsoft.com/office/drawing/2014/main" id="{31606F22-915C-DAF5-3612-D3DA1CBB76D6}"/>
              </a:ext>
            </a:extLst>
          </p:cNvPr>
          <p:cNvSpPr/>
          <p:nvPr/>
        </p:nvSpPr>
        <p:spPr>
          <a:xfrm>
            <a:off x="9838737" y="1736587"/>
            <a:ext cx="311881" cy="23392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432">
              <a:solidFill>
                <a:prstClr val="white"/>
              </a:solidFill>
              <a:latin typeface="Calibri" panose="020F0502020204030204"/>
            </a:endParaRPr>
          </a:p>
        </p:txBody>
      </p:sp>
      <p:sp>
        <p:nvSpPr>
          <p:cNvPr id="10" name="Étoile à 5 branches 9">
            <a:extLst>
              <a:ext uri="{FF2B5EF4-FFF2-40B4-BE49-F238E27FC236}">
                <a16:creationId xmlns:a16="http://schemas.microsoft.com/office/drawing/2014/main" id="{670432A8-BECF-80A8-2A0E-2510450FF530}"/>
              </a:ext>
            </a:extLst>
          </p:cNvPr>
          <p:cNvSpPr/>
          <p:nvPr/>
        </p:nvSpPr>
        <p:spPr>
          <a:xfrm>
            <a:off x="8465157" y="4054078"/>
            <a:ext cx="311881" cy="23392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432">
              <a:solidFill>
                <a:prstClr val="white"/>
              </a:solidFill>
              <a:latin typeface="Calibri" panose="020F0502020204030204"/>
            </a:endParaRPr>
          </a:p>
        </p:txBody>
      </p:sp>
      <p:sp>
        <p:nvSpPr>
          <p:cNvPr id="54" name="Rectangle 53">
            <a:extLst>
              <a:ext uri="{FF2B5EF4-FFF2-40B4-BE49-F238E27FC236}">
                <a16:creationId xmlns:a16="http://schemas.microsoft.com/office/drawing/2014/main" id="{5A5F1A4F-2B84-1219-45BF-4292F28E82F7}"/>
              </a:ext>
            </a:extLst>
          </p:cNvPr>
          <p:cNvSpPr/>
          <p:nvPr/>
        </p:nvSpPr>
        <p:spPr>
          <a:xfrm>
            <a:off x="6505698" y="4851417"/>
            <a:ext cx="2413562" cy="533095"/>
          </a:xfrm>
          <a:prstGeom prst="rect">
            <a:avLst/>
          </a:prstGeom>
          <a:solidFill>
            <a:schemeClr val="accent4"/>
          </a:solidFill>
          <a:ln>
            <a:solidFill>
              <a:schemeClr val="accent4"/>
            </a:solid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defTabSz="727391"/>
            <a:r>
              <a:rPr lang="fr-FR" sz="1432" b="1" u="sng" dirty="0">
                <a:solidFill>
                  <a:prstClr val="white"/>
                </a:solidFill>
                <a:latin typeface="Marianne" panose="02000000000000000000" pitchFamily="2" charset="0"/>
              </a:rPr>
              <a:t>CRMR coordonnateur </a:t>
            </a:r>
            <a:r>
              <a:rPr lang="fr-FR" sz="1432" b="1" dirty="0">
                <a:solidFill>
                  <a:prstClr val="white"/>
                </a:solidFill>
                <a:latin typeface="Marianne" panose="02000000000000000000" pitchFamily="2" charset="0"/>
              </a:rPr>
              <a:t>:</a:t>
            </a:r>
          </a:p>
          <a:p>
            <a:pPr algn="ctr" defTabSz="727391"/>
            <a:r>
              <a:rPr lang="fr-FR" sz="1432" b="1" dirty="0">
                <a:solidFill>
                  <a:prstClr val="white"/>
                </a:solidFill>
                <a:latin typeface="Marianne" panose="02000000000000000000" pitchFamily="2" charset="0"/>
              </a:rPr>
              <a:t>HCL </a:t>
            </a:r>
          </a:p>
        </p:txBody>
      </p:sp>
      <p:grpSp>
        <p:nvGrpSpPr>
          <p:cNvPr id="17" name="Groupe 16">
            <a:extLst>
              <a:ext uri="{FF2B5EF4-FFF2-40B4-BE49-F238E27FC236}">
                <a16:creationId xmlns:a16="http://schemas.microsoft.com/office/drawing/2014/main" id="{21872A6C-2AE9-1D75-C2DB-63873DBBD385}"/>
              </a:ext>
            </a:extLst>
          </p:cNvPr>
          <p:cNvGrpSpPr/>
          <p:nvPr/>
        </p:nvGrpSpPr>
        <p:grpSpPr>
          <a:xfrm>
            <a:off x="1425966" y="1350527"/>
            <a:ext cx="4721656" cy="4397979"/>
            <a:chOff x="121749" y="405557"/>
            <a:chExt cx="7474806" cy="6962398"/>
          </a:xfrm>
        </p:grpSpPr>
        <p:pic>
          <p:nvPicPr>
            <p:cNvPr id="13" name="Image 12">
              <a:extLst>
                <a:ext uri="{FF2B5EF4-FFF2-40B4-BE49-F238E27FC236}">
                  <a16:creationId xmlns:a16="http://schemas.microsoft.com/office/drawing/2014/main" id="{19FC6F82-D2A0-AB09-17D7-0ED1DA28A96D}"/>
                </a:ext>
              </a:extLst>
            </p:cNvPr>
            <p:cNvPicPr>
              <a:picLocks noChangeAspect="1"/>
            </p:cNvPicPr>
            <p:nvPr/>
          </p:nvPicPr>
          <p:blipFill rotWithShape="1">
            <a:blip r:embed="rId4"/>
            <a:srcRect r="11942" b="22413"/>
            <a:stretch/>
          </p:blipFill>
          <p:spPr>
            <a:xfrm>
              <a:off x="121749" y="405557"/>
              <a:ext cx="7474806" cy="6962398"/>
            </a:xfrm>
            <a:prstGeom prst="rect">
              <a:avLst/>
            </a:prstGeom>
          </p:spPr>
        </p:pic>
        <p:sp>
          <p:nvSpPr>
            <p:cNvPr id="16" name="ZoneTexte 15">
              <a:extLst>
                <a:ext uri="{FF2B5EF4-FFF2-40B4-BE49-F238E27FC236}">
                  <a16:creationId xmlns:a16="http://schemas.microsoft.com/office/drawing/2014/main" id="{44BB1B3A-D467-7807-914F-86F6EC12A041}"/>
                </a:ext>
              </a:extLst>
            </p:cNvPr>
            <p:cNvSpPr txBox="1"/>
            <p:nvPr/>
          </p:nvSpPr>
          <p:spPr>
            <a:xfrm>
              <a:off x="4297423" y="2674497"/>
              <a:ext cx="1370122" cy="611078"/>
            </a:xfrm>
            <a:prstGeom prst="rect">
              <a:avLst/>
            </a:prstGeom>
            <a:noFill/>
            <a:ln>
              <a:noFill/>
            </a:ln>
          </p:spPr>
          <p:txBody>
            <a:bodyPr wrap="square" rtlCol="0">
              <a:spAutoFit/>
            </a:bodyPr>
            <a:lstStyle/>
            <a:p>
              <a:pPr algn="ctr" defTabSz="727391"/>
              <a:r>
                <a:rPr lang="fr-FR" sz="954" dirty="0">
                  <a:solidFill>
                    <a:prstClr val="black"/>
                  </a:solidFill>
                  <a:latin typeface="Calibri" panose="020F0502020204030204"/>
                </a:rPr>
                <a:t>BOBIGNY</a:t>
              </a:r>
              <a:br>
                <a:rPr lang="fr-FR" sz="954" dirty="0">
                  <a:solidFill>
                    <a:prstClr val="black"/>
                  </a:solidFill>
                  <a:latin typeface="Calibri" panose="020F0502020204030204"/>
                </a:rPr>
              </a:br>
              <a:r>
                <a:rPr lang="fr-FR" sz="954" dirty="0">
                  <a:solidFill>
                    <a:prstClr val="black"/>
                  </a:solidFill>
                  <a:latin typeface="Calibri" panose="020F0502020204030204"/>
                </a:rPr>
                <a:t>AVICENNE</a:t>
              </a:r>
            </a:p>
          </p:txBody>
        </p:sp>
      </p:grpSp>
      <p:sp>
        <p:nvSpPr>
          <p:cNvPr id="22" name="Étoile à 5 branches 21">
            <a:extLst>
              <a:ext uri="{FF2B5EF4-FFF2-40B4-BE49-F238E27FC236}">
                <a16:creationId xmlns:a16="http://schemas.microsoft.com/office/drawing/2014/main" id="{7902C3EA-8FF4-3850-9FC2-D562696F5951}"/>
              </a:ext>
            </a:extLst>
          </p:cNvPr>
          <p:cNvSpPr/>
          <p:nvPr/>
        </p:nvSpPr>
        <p:spPr>
          <a:xfrm>
            <a:off x="4322616" y="2533324"/>
            <a:ext cx="311881" cy="23392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432">
              <a:solidFill>
                <a:prstClr val="white"/>
              </a:solidFill>
              <a:latin typeface="Calibri" panose="020F0502020204030204"/>
            </a:endParaRPr>
          </a:p>
        </p:txBody>
      </p:sp>
      <p:sp>
        <p:nvSpPr>
          <p:cNvPr id="23" name="Étoile à 5 branches 22">
            <a:extLst>
              <a:ext uri="{FF2B5EF4-FFF2-40B4-BE49-F238E27FC236}">
                <a16:creationId xmlns:a16="http://schemas.microsoft.com/office/drawing/2014/main" id="{A6045A72-5022-A4C2-67E2-A55BCF2CAEB6}"/>
              </a:ext>
            </a:extLst>
          </p:cNvPr>
          <p:cNvSpPr/>
          <p:nvPr/>
        </p:nvSpPr>
        <p:spPr>
          <a:xfrm>
            <a:off x="3126943" y="3527549"/>
            <a:ext cx="311881" cy="23392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432">
              <a:solidFill>
                <a:prstClr val="white"/>
              </a:solidFill>
              <a:latin typeface="Calibri" panose="020F0502020204030204"/>
            </a:endParaRPr>
          </a:p>
        </p:txBody>
      </p:sp>
      <p:sp>
        <p:nvSpPr>
          <p:cNvPr id="178" name="Rectangle 177">
            <a:extLst>
              <a:ext uri="{FF2B5EF4-FFF2-40B4-BE49-F238E27FC236}">
                <a16:creationId xmlns:a16="http://schemas.microsoft.com/office/drawing/2014/main" id="{1A3C8FE5-5CF4-B32A-8D29-32CC29AE859E}"/>
              </a:ext>
            </a:extLst>
          </p:cNvPr>
          <p:cNvSpPr/>
          <p:nvPr/>
        </p:nvSpPr>
        <p:spPr>
          <a:xfrm>
            <a:off x="3882089" y="5254424"/>
            <a:ext cx="1601759" cy="271741"/>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defTabSz="727391"/>
            <a:r>
              <a:rPr lang="fr-FR" sz="1166" b="1" dirty="0">
                <a:solidFill>
                  <a:prstClr val="white"/>
                </a:solidFill>
                <a:latin typeface="Marianne" panose="02000000000000000000" pitchFamily="2" charset="0"/>
              </a:rPr>
              <a:t>FOCUS ILE-DE-FRANCE</a:t>
            </a:r>
            <a:endParaRPr lang="fr-FR" sz="1166" b="1" dirty="0">
              <a:solidFill>
                <a:prstClr val="white"/>
              </a:solidFill>
              <a:latin typeface="Calibri" panose="020F0502020204030204"/>
            </a:endParaRPr>
          </a:p>
        </p:txBody>
      </p:sp>
      <p:cxnSp>
        <p:nvCxnSpPr>
          <p:cNvPr id="170" name="Connecteur droit avec flèche 169">
            <a:extLst>
              <a:ext uri="{FF2B5EF4-FFF2-40B4-BE49-F238E27FC236}">
                <a16:creationId xmlns:a16="http://schemas.microsoft.com/office/drawing/2014/main" id="{7A411CC5-3B82-EC00-E51D-87E9D236629F}"/>
              </a:ext>
            </a:extLst>
          </p:cNvPr>
          <p:cNvCxnSpPr>
            <a:cxnSpLocks/>
          </p:cNvCxnSpPr>
          <p:nvPr/>
        </p:nvCxnSpPr>
        <p:spPr>
          <a:xfrm flipH="1">
            <a:off x="4929112" y="1797743"/>
            <a:ext cx="3967822" cy="152868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Étoile à 5 branches 24">
            <a:extLst>
              <a:ext uri="{FF2B5EF4-FFF2-40B4-BE49-F238E27FC236}">
                <a16:creationId xmlns:a16="http://schemas.microsoft.com/office/drawing/2014/main" id="{B2590F45-4756-684A-5C67-BF07EB75B502}"/>
              </a:ext>
            </a:extLst>
          </p:cNvPr>
          <p:cNvSpPr/>
          <p:nvPr/>
        </p:nvSpPr>
        <p:spPr>
          <a:xfrm>
            <a:off x="8748116" y="1689522"/>
            <a:ext cx="311881" cy="23392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432">
              <a:solidFill>
                <a:prstClr val="white"/>
              </a:solidFill>
              <a:latin typeface="Calibri" panose="020F0502020204030204"/>
            </a:endParaRPr>
          </a:p>
        </p:txBody>
      </p:sp>
      <p:sp>
        <p:nvSpPr>
          <p:cNvPr id="27" name="ZoneTexte 26">
            <a:extLst>
              <a:ext uri="{FF2B5EF4-FFF2-40B4-BE49-F238E27FC236}">
                <a16:creationId xmlns:a16="http://schemas.microsoft.com/office/drawing/2014/main" id="{6BDAA399-A273-1DB5-ED78-B39D1149932E}"/>
              </a:ext>
            </a:extLst>
          </p:cNvPr>
          <p:cNvSpPr txBox="1"/>
          <p:nvPr/>
        </p:nvSpPr>
        <p:spPr>
          <a:xfrm>
            <a:off x="2852119" y="3782935"/>
            <a:ext cx="861528" cy="386003"/>
          </a:xfrm>
          <a:prstGeom prst="rect">
            <a:avLst/>
          </a:prstGeom>
          <a:noFill/>
        </p:spPr>
        <p:txBody>
          <a:bodyPr wrap="square">
            <a:spAutoFit/>
          </a:bodyPr>
          <a:lstStyle/>
          <a:p>
            <a:pPr defTabSz="727391"/>
            <a:r>
              <a:rPr lang="fr-FR" sz="954" dirty="0">
                <a:solidFill>
                  <a:prstClr val="black"/>
                </a:solidFill>
                <a:latin typeface="Calibri" panose="020F0502020204030204"/>
              </a:rPr>
              <a:t>COCHIN APHP</a:t>
            </a:r>
          </a:p>
        </p:txBody>
      </p:sp>
    </p:spTree>
    <p:extLst>
      <p:ext uri="{BB962C8B-B14F-4D97-AF65-F5344CB8AC3E}">
        <p14:creationId xmlns:p14="http://schemas.microsoft.com/office/powerpoint/2010/main" val="3066566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defTabSz="969844"/>
            <a:fld id="{733122C9-A0B9-462F-8757-0847AD287B63}" type="slidenum">
              <a:rPr lang="fr-FR">
                <a:solidFill>
                  <a:srgbClr val="000000"/>
                </a:solidFill>
                <a:latin typeface="Arial"/>
                <a:cs typeface="+mn-cs"/>
                <a:sym typeface="Martel Sans Bold"/>
              </a:rPr>
              <a:pPr defTabSz="969844"/>
              <a:t>2</a:t>
            </a:fld>
            <a:endParaRPr lang="fr-FR" dirty="0">
              <a:solidFill>
                <a:srgbClr val="000000"/>
              </a:solidFill>
              <a:latin typeface="Arial"/>
              <a:cs typeface="+mn-cs"/>
              <a:sym typeface="Martel Sans Bold"/>
            </a:endParaRPr>
          </a:p>
        </p:txBody>
      </p:sp>
      <p:sp>
        <p:nvSpPr>
          <p:cNvPr id="3" name="Espace réservé de la date 2"/>
          <p:cNvSpPr>
            <a:spLocks noGrp="1"/>
          </p:cNvSpPr>
          <p:nvPr>
            <p:ph type="dt" sz="half" idx="2"/>
          </p:nvPr>
        </p:nvSpPr>
        <p:spPr/>
        <p:txBody>
          <a:bodyPr/>
          <a:lstStyle/>
          <a:p>
            <a:pPr defTabSz="969844"/>
            <a:fld id="{6A4A60EE-9D13-3442-9796-E718C6343EC1}" type="datetime1">
              <a:rPr lang="fr-FR" cap="all">
                <a:solidFill>
                  <a:srgbClr val="000000"/>
                </a:solidFill>
                <a:latin typeface="Arial"/>
                <a:cs typeface="+mn-cs"/>
                <a:sym typeface="Martel Sans Bold"/>
              </a:rPr>
              <a:pPr defTabSz="969844"/>
              <a:t>03/07/2023</a:t>
            </a:fld>
            <a:endParaRPr lang="fr-FR" cap="all" dirty="0">
              <a:solidFill>
                <a:srgbClr val="000000"/>
              </a:solidFill>
              <a:latin typeface="Arial"/>
              <a:cs typeface="+mn-cs"/>
              <a:sym typeface="Martel Sans Bold"/>
            </a:endParaRPr>
          </a:p>
        </p:txBody>
      </p:sp>
      <p:sp>
        <p:nvSpPr>
          <p:cNvPr id="5" name="Titre 4"/>
          <p:cNvSpPr>
            <a:spLocks noGrp="1"/>
          </p:cNvSpPr>
          <p:nvPr>
            <p:ph type="title"/>
          </p:nvPr>
        </p:nvSpPr>
        <p:spPr>
          <a:xfrm>
            <a:off x="1846996" y="1290439"/>
            <a:ext cx="8831559" cy="439871"/>
          </a:xfrm>
          <a:solidFill>
            <a:srgbClr val="D4DCF4"/>
          </a:solidFill>
        </p:spPr>
        <p:txBody>
          <a:bodyPr>
            <a:noAutofit/>
          </a:bodyPr>
          <a:lstStyle/>
          <a:p>
            <a:pPr algn="r"/>
            <a:r>
              <a:rPr lang="fr-FR" sz="1909" dirty="0">
                <a:solidFill>
                  <a:srgbClr val="384D7C"/>
                </a:solidFill>
                <a:ea typeface="Calibri" pitchFamily="34" charset="0"/>
                <a:cs typeface="Courier New" panose="02070309020205020404" pitchFamily="49" charset="0"/>
              </a:rPr>
              <a:t>PNMR3 2018-2023</a:t>
            </a:r>
          </a:p>
        </p:txBody>
      </p:sp>
      <p:sp>
        <p:nvSpPr>
          <p:cNvPr id="8" name="Espace réservé du texte 7"/>
          <p:cNvSpPr txBox="1">
            <a:spLocks noGrp="1"/>
          </p:cNvSpPr>
          <p:nvPr>
            <p:ph type="body" sz="quarter" idx="14"/>
          </p:nvPr>
        </p:nvSpPr>
        <p:spPr>
          <a:xfrm>
            <a:off x="1590089" y="1912842"/>
            <a:ext cx="8935490" cy="777842"/>
          </a:xfrm>
          <a:prstGeom prst="rect">
            <a:avLst/>
          </a:prstGeom>
          <a:noFill/>
        </p:spPr>
        <p:txBody>
          <a:bodyPr wrap="square" rtlCol="0">
            <a:spAutoFit/>
          </a:bodyPr>
          <a:lstStyle/>
          <a:p>
            <a:pPr algn="ctr"/>
            <a:r>
              <a:rPr lang="fr-FR" sz="2121" b="1" dirty="0">
                <a:solidFill>
                  <a:srgbClr val="CC0066"/>
                </a:solidFill>
              </a:rPr>
              <a:t>		</a:t>
            </a:r>
            <a:endParaRPr lang="fr-FR" sz="2121" dirty="0">
              <a:solidFill>
                <a:schemeClr val="tx2"/>
              </a:solidFill>
              <a:latin typeface="Calibri Light"/>
              <a:ea typeface="Calibri" pitchFamily="34" charset="0"/>
              <a:cs typeface="Times New Roman" pitchFamily="18" charset="0"/>
            </a:endParaRPr>
          </a:p>
          <a:p>
            <a:pPr marL="204576" indent="-204576">
              <a:lnSpc>
                <a:spcPct val="150000"/>
              </a:lnSpc>
            </a:pPr>
            <a:endParaRPr lang="fr-FR" sz="1273"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090" y="1830258"/>
            <a:ext cx="2736836" cy="3844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4540529" y="1826927"/>
            <a:ext cx="6061537" cy="679930"/>
          </a:xfrm>
          <a:prstGeom prst="rect">
            <a:avLst/>
          </a:prstGeom>
        </p:spPr>
        <p:txBody>
          <a:bodyPr wrap="square">
            <a:spAutoFit/>
          </a:bodyPr>
          <a:lstStyle/>
          <a:p>
            <a:pPr algn="just" defTabSz="969866"/>
            <a:r>
              <a:rPr lang="fr-FR" sz="1909" b="1" dirty="0">
                <a:solidFill>
                  <a:srgbClr val="FFFFFF">
                    <a:lumMod val="50000"/>
                  </a:srgbClr>
                </a:solidFill>
                <a:latin typeface="Arial"/>
                <a:sym typeface="Martel Sans Bold"/>
              </a:rPr>
              <a:t>Partager l’innovation, un diagnostic et un traitement pour chacun </a:t>
            </a:r>
          </a:p>
        </p:txBody>
      </p:sp>
      <p:sp>
        <p:nvSpPr>
          <p:cNvPr id="12" name="Espace réservé du contenu 3"/>
          <p:cNvSpPr txBox="1">
            <a:spLocks/>
          </p:cNvSpPr>
          <p:nvPr/>
        </p:nvSpPr>
        <p:spPr>
          <a:xfrm>
            <a:off x="4425384" y="2512475"/>
            <a:ext cx="6329623" cy="3143521"/>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969866">
              <a:buNone/>
            </a:pPr>
            <a:r>
              <a:rPr lang="fr-FR" sz="2863" b="1" dirty="0">
                <a:solidFill>
                  <a:srgbClr val="384D7C"/>
                </a:solidFill>
                <a:latin typeface="Arial"/>
                <a:sym typeface="Martel Sans Bold"/>
              </a:rPr>
              <a:t>    </a:t>
            </a:r>
            <a:r>
              <a:rPr lang="fr-FR" sz="2228" b="1" u="sng" dirty="0">
                <a:solidFill>
                  <a:srgbClr val="384D7C"/>
                </a:solidFill>
                <a:latin typeface="Calibri" panose="020F0502020204030204" pitchFamily="34" charset="0"/>
                <a:cs typeface="Calibri" panose="020F0502020204030204" pitchFamily="34" charset="0"/>
                <a:sym typeface="Martel Sans Bold"/>
              </a:rPr>
              <a:t>5 ambitions</a:t>
            </a:r>
          </a:p>
          <a:p>
            <a:pPr marL="0" indent="0" defTabSz="969866">
              <a:buNone/>
            </a:pPr>
            <a:endParaRPr lang="fr-FR" sz="875" b="1" dirty="0">
              <a:solidFill>
                <a:srgbClr val="384D7C"/>
              </a:solidFill>
              <a:latin typeface="Arial"/>
              <a:sym typeface="Martel Sans Bold"/>
            </a:endParaRPr>
          </a:p>
          <a:p>
            <a:pPr marL="363700" indent="-363700" algn="just" defTabSz="969866"/>
            <a:r>
              <a:rPr lang="fr-FR" sz="1909" dirty="0">
                <a:solidFill>
                  <a:srgbClr val="384D7C"/>
                </a:solidFill>
                <a:latin typeface="Arial"/>
                <a:sym typeface="Martel Sans Bold"/>
              </a:rPr>
              <a:t>Permettre un diagnostic rapide pour chacun ; </a:t>
            </a:r>
          </a:p>
          <a:p>
            <a:pPr marL="363700" indent="-363700" algn="just" defTabSz="969866"/>
            <a:r>
              <a:rPr lang="fr-FR" sz="1909" dirty="0">
                <a:solidFill>
                  <a:srgbClr val="384D7C"/>
                </a:solidFill>
                <a:latin typeface="Arial"/>
                <a:sym typeface="Martel Sans Bold"/>
              </a:rPr>
              <a:t>Innover pour traiter ; </a:t>
            </a:r>
          </a:p>
          <a:p>
            <a:pPr marL="363700" indent="-363700" algn="just" defTabSz="969866"/>
            <a:r>
              <a:rPr lang="fr-FR" sz="1909" dirty="0">
                <a:solidFill>
                  <a:srgbClr val="384D7C"/>
                </a:solidFill>
                <a:latin typeface="Arial"/>
                <a:sym typeface="Martel Sans Bold"/>
              </a:rPr>
              <a:t>Améliorer la qualité de vie et l’autonomie des personnes malades ; </a:t>
            </a:r>
          </a:p>
          <a:p>
            <a:pPr marL="363700" indent="-363700" algn="just" defTabSz="969866"/>
            <a:r>
              <a:rPr lang="fr-FR" sz="1909" dirty="0">
                <a:solidFill>
                  <a:srgbClr val="384D7C"/>
                </a:solidFill>
                <a:latin typeface="Arial"/>
                <a:sym typeface="Martel Sans Bold"/>
              </a:rPr>
              <a:t>Communiquer et former ; </a:t>
            </a:r>
          </a:p>
          <a:p>
            <a:pPr marL="363700" indent="-363700" algn="just" defTabSz="969866"/>
            <a:r>
              <a:rPr lang="fr-FR" sz="1909" dirty="0">
                <a:solidFill>
                  <a:srgbClr val="384D7C"/>
                </a:solidFill>
                <a:latin typeface="Arial"/>
                <a:sym typeface="Martel Sans Bold"/>
              </a:rPr>
              <a:t>Moderniser les organisations et optimiser les financements.</a:t>
            </a:r>
          </a:p>
          <a:p>
            <a:pPr marL="238679" lvl="1" indent="0" defTabSz="969866">
              <a:buNone/>
            </a:pPr>
            <a:endParaRPr lang="fr-FR" sz="3500" dirty="0">
              <a:solidFill>
                <a:srgbClr val="384D7C"/>
              </a:solidFill>
              <a:latin typeface="Arial"/>
              <a:sym typeface="Martel Sans Bold"/>
            </a:endParaRP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796" y="811557"/>
            <a:ext cx="806647" cy="378731"/>
          </a:xfrm>
          <a:prstGeom prst="rect">
            <a:avLst/>
          </a:prstGeom>
        </p:spPr>
      </p:pic>
    </p:spTree>
    <p:extLst>
      <p:ext uri="{BB962C8B-B14F-4D97-AF65-F5344CB8AC3E}">
        <p14:creationId xmlns:p14="http://schemas.microsoft.com/office/powerpoint/2010/main" val="1094762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B86C5D73-543F-BF8C-CA7E-D7AA296B05F5}"/>
              </a:ext>
            </a:extLst>
          </p:cNvPr>
          <p:cNvPicPr>
            <a:picLocks noChangeAspect="1"/>
          </p:cNvPicPr>
          <p:nvPr/>
        </p:nvPicPr>
        <p:blipFill rotWithShape="1">
          <a:blip r:embed="rId3"/>
          <a:srcRect r="11942" b="22413"/>
          <a:stretch/>
        </p:blipFill>
        <p:spPr>
          <a:xfrm>
            <a:off x="1410569" y="1510537"/>
            <a:ext cx="4480157" cy="4173037"/>
          </a:xfrm>
          <a:prstGeom prst="rect">
            <a:avLst/>
          </a:prstGeom>
        </p:spPr>
      </p:pic>
      <p:sp>
        <p:nvSpPr>
          <p:cNvPr id="4" name="ZoneTexte 3"/>
          <p:cNvSpPr txBox="1"/>
          <p:nvPr/>
        </p:nvSpPr>
        <p:spPr>
          <a:xfrm>
            <a:off x="2126498" y="830808"/>
            <a:ext cx="6498963" cy="946221"/>
          </a:xfrm>
          <a:prstGeom prst="rect">
            <a:avLst/>
          </a:prstGeom>
          <a:solidFill>
            <a:schemeClr val="bg1"/>
          </a:solidFill>
        </p:spPr>
        <p:txBody>
          <a:bodyPr wrap="square" rtlCol="0">
            <a:spAutoFit/>
          </a:bodyPr>
          <a:lstStyle/>
          <a:p>
            <a:pPr defTabSz="329938"/>
            <a:r>
              <a:rPr lang="fr-FR" sz="1273" dirty="0">
                <a:solidFill>
                  <a:prstClr val="black"/>
                </a:solidFill>
                <a:latin typeface="Century Gothic" panose="020B0502020202020204" pitchFamily="34" charset="0"/>
              </a:rPr>
              <a:t>Nom du CRMR : </a:t>
            </a:r>
            <a:r>
              <a:rPr lang="fr-FR" sz="1273" b="1" dirty="0">
                <a:solidFill>
                  <a:prstClr val="black"/>
                </a:solidFill>
                <a:latin typeface="Century Gothic" panose="020B0502020202020204" pitchFamily="34" charset="0"/>
              </a:rPr>
              <a:t>AFFECTIONS CHRONIQUES ET MALFORMATIVES DE L’ŒSOPHAGE « CRACMO », Pr Frédéric GOTTRAND</a:t>
            </a:r>
          </a:p>
          <a:p>
            <a:pPr defTabSz="329938"/>
            <a:endParaRPr lang="fr-FR" sz="865" b="1" dirty="0">
              <a:solidFill>
                <a:prstClr val="black"/>
              </a:solidFill>
              <a:latin typeface="Century Gothic" panose="020B0502020202020204" pitchFamily="34" charset="0"/>
            </a:endParaRPr>
          </a:p>
          <a:p>
            <a:pPr defTabSz="329938"/>
            <a:r>
              <a:rPr lang="fr-FR" sz="1273" dirty="0">
                <a:solidFill>
                  <a:prstClr val="black"/>
                </a:solidFill>
                <a:latin typeface="Century Gothic" panose="020B0502020202020204" pitchFamily="34" charset="0"/>
              </a:rPr>
              <a:t>Filière : </a:t>
            </a:r>
            <a:r>
              <a:rPr lang="fr-FR" sz="1273" b="1" dirty="0">
                <a:solidFill>
                  <a:prstClr val="black"/>
                </a:solidFill>
                <a:latin typeface="Century Gothic" panose="020B0502020202020204" pitchFamily="34" charset="0"/>
              </a:rPr>
              <a:t>FIMATHO</a:t>
            </a:r>
          </a:p>
          <a:p>
            <a:pPr defTabSz="329938"/>
            <a:endParaRPr lang="fr-FR" sz="865" b="1" dirty="0">
              <a:solidFill>
                <a:prstClr val="black"/>
              </a:solidFill>
              <a:latin typeface="Century Gothic" panose="020B0502020202020204" pitchFamily="34" charset="0"/>
            </a:endParaRPr>
          </a:p>
        </p:txBody>
      </p:sp>
      <p:sp>
        <p:nvSpPr>
          <p:cNvPr id="7" name="Ellipse 6"/>
          <p:cNvSpPr/>
          <p:nvPr/>
        </p:nvSpPr>
        <p:spPr>
          <a:xfrm>
            <a:off x="1335346" y="923788"/>
            <a:ext cx="763772" cy="47142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727391"/>
            <a:r>
              <a:rPr lang="fr-FR" sz="1909" dirty="0">
                <a:solidFill>
                  <a:prstClr val="white"/>
                </a:solidFill>
                <a:latin typeface="Calibri" panose="020F0502020204030204"/>
              </a:rPr>
              <a:t>2</a:t>
            </a:r>
          </a:p>
        </p:txBody>
      </p:sp>
      <p:grpSp>
        <p:nvGrpSpPr>
          <p:cNvPr id="54" name="Groupe 53"/>
          <p:cNvGrpSpPr/>
          <p:nvPr/>
        </p:nvGrpSpPr>
        <p:grpSpPr>
          <a:xfrm>
            <a:off x="1551541" y="5174101"/>
            <a:ext cx="3239964" cy="789319"/>
            <a:chOff x="2869306" y="5753539"/>
            <a:chExt cx="4072828" cy="992221"/>
          </a:xfrm>
        </p:grpSpPr>
        <p:grpSp>
          <p:nvGrpSpPr>
            <p:cNvPr id="57" name="Groupe 56">
              <a:extLst>
                <a:ext uri="{FF2B5EF4-FFF2-40B4-BE49-F238E27FC236}">
                  <a16:creationId xmlns:a16="http://schemas.microsoft.com/office/drawing/2014/main" id="{6FACC5C2-A353-C109-4AFA-D5ADA8241012}"/>
                </a:ext>
              </a:extLst>
            </p:cNvPr>
            <p:cNvGrpSpPr/>
            <p:nvPr/>
          </p:nvGrpSpPr>
          <p:grpSpPr>
            <a:xfrm>
              <a:off x="2879359" y="5753539"/>
              <a:ext cx="4062775" cy="992221"/>
              <a:chOff x="4439062" y="5779661"/>
              <a:chExt cx="4062775" cy="992221"/>
            </a:xfrm>
          </p:grpSpPr>
          <p:sp>
            <p:nvSpPr>
              <p:cNvPr id="58" name="ZoneTexte 57">
                <a:extLst>
                  <a:ext uri="{FF2B5EF4-FFF2-40B4-BE49-F238E27FC236}">
                    <a16:creationId xmlns:a16="http://schemas.microsoft.com/office/drawing/2014/main" id="{5B642F0E-AA92-F581-DC99-3917A1775863}"/>
                  </a:ext>
                </a:extLst>
              </p:cNvPr>
              <p:cNvSpPr txBox="1"/>
              <p:nvPr/>
            </p:nvSpPr>
            <p:spPr>
              <a:xfrm>
                <a:off x="4755719" y="5779661"/>
                <a:ext cx="3746118" cy="992221"/>
              </a:xfrm>
              <a:prstGeom prst="rect">
                <a:avLst/>
              </a:prstGeom>
              <a:noFill/>
            </p:spPr>
            <p:txBody>
              <a:bodyPr wrap="square" rtlCol="0">
                <a:spAutoFit/>
              </a:bodyPr>
              <a:lstStyle/>
              <a:p>
                <a:pPr defTabSz="727391">
                  <a:spcBef>
                    <a:spcPts val="1037"/>
                  </a:spcBef>
                </a:pPr>
                <a:r>
                  <a:rPr lang="fr-FR" sz="954" b="1" dirty="0">
                    <a:solidFill>
                      <a:prstClr val="black"/>
                    </a:solidFill>
                    <a:latin typeface="Century Gothic" panose="020B0502020202020204" pitchFamily="34" charset="0"/>
                  </a:rPr>
                  <a:t>Coordonnateur (1)</a:t>
                </a:r>
              </a:p>
              <a:p>
                <a:pPr defTabSz="727391">
                  <a:spcBef>
                    <a:spcPts val="1037"/>
                  </a:spcBef>
                </a:pPr>
                <a:r>
                  <a:rPr lang="fr-FR" sz="954" b="1" dirty="0">
                    <a:solidFill>
                      <a:prstClr val="black"/>
                    </a:solidFill>
                    <a:latin typeface="Century Gothic" panose="020B0502020202020204" pitchFamily="34" charset="0"/>
                  </a:rPr>
                  <a:t>Constitutif (1 nouveau)</a:t>
                </a:r>
              </a:p>
              <a:p>
                <a:pPr defTabSz="727391">
                  <a:spcBef>
                    <a:spcPts val="1037"/>
                  </a:spcBef>
                </a:pPr>
                <a:r>
                  <a:rPr lang="fr-FR" sz="954" b="1" dirty="0">
                    <a:solidFill>
                      <a:prstClr val="black"/>
                    </a:solidFill>
                    <a:latin typeface="Century Gothic" panose="020B0502020202020204" pitchFamily="34" charset="0"/>
                  </a:rPr>
                  <a:t>Compétence (33 dont 1 nouveau        )</a:t>
                </a:r>
              </a:p>
            </p:txBody>
          </p:sp>
          <p:sp>
            <p:nvSpPr>
              <p:cNvPr id="60" name="Ellipse 59">
                <a:extLst>
                  <a:ext uri="{FF2B5EF4-FFF2-40B4-BE49-F238E27FC236}">
                    <a16:creationId xmlns:a16="http://schemas.microsoft.com/office/drawing/2014/main" id="{FEBA7C1A-34AB-B893-58ED-60245B09EF7B}"/>
                  </a:ext>
                </a:extLst>
              </p:cNvPr>
              <p:cNvSpPr/>
              <p:nvPr/>
            </p:nvSpPr>
            <p:spPr>
              <a:xfrm>
                <a:off x="4439062" y="6473872"/>
                <a:ext cx="258175" cy="211454"/>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037" dirty="0">
                  <a:solidFill>
                    <a:prstClr val="white"/>
                  </a:solidFill>
                  <a:latin typeface="Calibri" panose="020F0502020204030204"/>
                </a:endParaRPr>
              </a:p>
            </p:txBody>
          </p:sp>
        </p:grpSp>
        <p:sp>
          <p:nvSpPr>
            <p:cNvPr id="62" name="Ellipse 61">
              <a:extLst>
                <a:ext uri="{FF2B5EF4-FFF2-40B4-BE49-F238E27FC236}">
                  <a16:creationId xmlns:a16="http://schemas.microsoft.com/office/drawing/2014/main" id="{A8DC9375-FC4E-EC7D-93E4-0BCF3391CADB}"/>
                </a:ext>
              </a:extLst>
            </p:cNvPr>
            <p:cNvSpPr/>
            <p:nvPr/>
          </p:nvSpPr>
          <p:spPr>
            <a:xfrm>
              <a:off x="2869306" y="5794901"/>
              <a:ext cx="258175" cy="211454"/>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432">
                <a:solidFill>
                  <a:prstClr val="white"/>
                </a:solidFill>
                <a:latin typeface="Calibri" panose="020F0502020204030204"/>
              </a:endParaRPr>
            </a:p>
          </p:txBody>
        </p:sp>
      </p:grpSp>
      <p:sp>
        <p:nvSpPr>
          <p:cNvPr id="118" name="Rectangle 117">
            <a:extLst>
              <a:ext uri="{FF2B5EF4-FFF2-40B4-BE49-F238E27FC236}">
                <a16:creationId xmlns:a16="http://schemas.microsoft.com/office/drawing/2014/main" id="{711C45C2-FFB5-FD79-B82D-CBE2C005DFD1}"/>
              </a:ext>
            </a:extLst>
          </p:cNvPr>
          <p:cNvSpPr/>
          <p:nvPr/>
        </p:nvSpPr>
        <p:spPr>
          <a:xfrm rot="20968169">
            <a:off x="1821229" y="2088831"/>
            <a:ext cx="1584012" cy="271741"/>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defTabSz="727391"/>
            <a:r>
              <a:rPr lang="fr-FR" sz="1166" b="1" dirty="0">
                <a:solidFill>
                  <a:prstClr val="white"/>
                </a:solidFill>
                <a:latin typeface="Marianne" panose="02000000000000000000" pitchFamily="2" charset="0"/>
              </a:rPr>
              <a:t>FOCUS ILE-DE-FRANCE</a:t>
            </a:r>
            <a:endParaRPr lang="fr-FR" sz="1166" b="1" dirty="0">
              <a:solidFill>
                <a:prstClr val="white"/>
              </a:solidFill>
              <a:latin typeface="Calibri" panose="020F0502020204030204"/>
            </a:endParaRPr>
          </a:p>
        </p:txBody>
      </p:sp>
      <p:pic>
        <p:nvPicPr>
          <p:cNvPr id="2" name="Image 1">
            <a:extLst>
              <a:ext uri="{FF2B5EF4-FFF2-40B4-BE49-F238E27FC236}">
                <a16:creationId xmlns:a16="http://schemas.microsoft.com/office/drawing/2014/main" id="{ECE7382F-CF35-0A2B-BD04-0BC64D5F5E13}"/>
              </a:ext>
            </a:extLst>
          </p:cNvPr>
          <p:cNvPicPr>
            <a:picLocks noChangeAspect="1"/>
          </p:cNvPicPr>
          <p:nvPr/>
        </p:nvPicPr>
        <p:blipFill>
          <a:blip r:embed="rId4"/>
          <a:stretch>
            <a:fillRect/>
          </a:stretch>
        </p:blipFill>
        <p:spPr>
          <a:xfrm>
            <a:off x="6727322" y="726029"/>
            <a:ext cx="4101954" cy="5405943"/>
          </a:xfrm>
          <a:prstGeom prst="rect">
            <a:avLst/>
          </a:prstGeom>
        </p:spPr>
      </p:pic>
      <p:cxnSp>
        <p:nvCxnSpPr>
          <p:cNvPr id="47" name="Connecteur droit 46">
            <a:extLst>
              <a:ext uri="{FF2B5EF4-FFF2-40B4-BE49-F238E27FC236}">
                <a16:creationId xmlns:a16="http://schemas.microsoft.com/office/drawing/2014/main" id="{4324D1F9-79CC-A2F7-DD8A-41DEFEDF1DF7}"/>
              </a:ext>
            </a:extLst>
          </p:cNvPr>
          <p:cNvCxnSpPr>
            <a:cxnSpLocks/>
          </p:cNvCxnSpPr>
          <p:nvPr/>
        </p:nvCxnSpPr>
        <p:spPr>
          <a:xfrm flipV="1">
            <a:off x="7205068" y="970629"/>
            <a:ext cx="1915754" cy="618016"/>
          </a:xfrm>
          <a:prstGeom prst="line">
            <a:avLst/>
          </a:prstGeom>
          <a:ln/>
        </p:spPr>
        <p:style>
          <a:lnRef idx="3">
            <a:schemeClr val="accent2"/>
          </a:lnRef>
          <a:fillRef idx="0">
            <a:schemeClr val="accent2"/>
          </a:fillRef>
          <a:effectRef idx="2">
            <a:schemeClr val="accent2"/>
          </a:effectRef>
          <a:fontRef idx="minor">
            <a:schemeClr val="tx1"/>
          </a:fontRef>
        </p:style>
      </p:cxnSp>
      <p:sp>
        <p:nvSpPr>
          <p:cNvPr id="6" name="Ellipse 5">
            <a:extLst>
              <a:ext uri="{FF2B5EF4-FFF2-40B4-BE49-F238E27FC236}">
                <a16:creationId xmlns:a16="http://schemas.microsoft.com/office/drawing/2014/main" id="{1DC0FBAF-D1D6-63F7-ABF3-07BD997E8E80}"/>
              </a:ext>
            </a:extLst>
          </p:cNvPr>
          <p:cNvSpPr/>
          <p:nvPr/>
        </p:nvSpPr>
        <p:spPr>
          <a:xfrm>
            <a:off x="9089889" y="869923"/>
            <a:ext cx="126609" cy="10772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114" dirty="0">
              <a:solidFill>
                <a:prstClr val="white"/>
              </a:solidFill>
              <a:latin typeface="Calibri" panose="020F0502020204030204"/>
            </a:endParaRPr>
          </a:p>
        </p:txBody>
      </p:sp>
      <p:sp>
        <p:nvSpPr>
          <p:cNvPr id="46" name="Rectangle 45">
            <a:extLst>
              <a:ext uri="{FF2B5EF4-FFF2-40B4-BE49-F238E27FC236}">
                <a16:creationId xmlns:a16="http://schemas.microsoft.com/office/drawing/2014/main" id="{5A5F1A4F-2B84-1219-45BF-4292F28E82F7}"/>
              </a:ext>
            </a:extLst>
          </p:cNvPr>
          <p:cNvSpPr/>
          <p:nvPr/>
        </p:nvSpPr>
        <p:spPr>
          <a:xfrm>
            <a:off x="4986935" y="1197184"/>
            <a:ext cx="2413562" cy="53309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defTabSz="727391"/>
            <a:r>
              <a:rPr lang="fr-FR" sz="1432" b="1" u="sng" dirty="0">
                <a:solidFill>
                  <a:prstClr val="white"/>
                </a:solidFill>
                <a:latin typeface="Marianne" panose="02000000000000000000" pitchFamily="2" charset="0"/>
              </a:rPr>
              <a:t>CRMR coordonnateur </a:t>
            </a:r>
            <a:r>
              <a:rPr lang="fr-FR" sz="1432" b="1" dirty="0">
                <a:solidFill>
                  <a:prstClr val="white"/>
                </a:solidFill>
                <a:latin typeface="Marianne" panose="02000000000000000000" pitchFamily="2" charset="0"/>
              </a:rPr>
              <a:t>:</a:t>
            </a:r>
          </a:p>
          <a:p>
            <a:pPr algn="ctr" defTabSz="727391"/>
            <a:r>
              <a:rPr lang="fr-FR" sz="1432" b="1" dirty="0">
                <a:solidFill>
                  <a:prstClr val="white"/>
                </a:solidFill>
                <a:latin typeface="Marianne" panose="02000000000000000000" pitchFamily="2" charset="0"/>
              </a:rPr>
              <a:t>CHU LILLE</a:t>
            </a:r>
          </a:p>
        </p:txBody>
      </p:sp>
      <p:sp>
        <p:nvSpPr>
          <p:cNvPr id="11" name="Étoile à 5 branches 10">
            <a:extLst>
              <a:ext uri="{FF2B5EF4-FFF2-40B4-BE49-F238E27FC236}">
                <a16:creationId xmlns:a16="http://schemas.microsoft.com/office/drawing/2014/main" id="{72704F12-600D-FFAB-B9E7-40CB2D2B2388}"/>
              </a:ext>
            </a:extLst>
          </p:cNvPr>
          <p:cNvSpPr/>
          <p:nvPr/>
        </p:nvSpPr>
        <p:spPr>
          <a:xfrm>
            <a:off x="2792339" y="3468097"/>
            <a:ext cx="227317" cy="172761"/>
          </a:xfrm>
          <a:prstGeom prst="star5">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432">
              <a:solidFill>
                <a:prstClr val="white"/>
              </a:solidFill>
              <a:latin typeface="Calibri" panose="020F0502020204030204"/>
            </a:endParaRPr>
          </a:p>
        </p:txBody>
      </p:sp>
      <p:sp>
        <p:nvSpPr>
          <p:cNvPr id="12" name="ZoneTexte 11">
            <a:extLst>
              <a:ext uri="{FF2B5EF4-FFF2-40B4-BE49-F238E27FC236}">
                <a16:creationId xmlns:a16="http://schemas.microsoft.com/office/drawing/2014/main" id="{F02789A4-8FBB-77EC-E230-BC0CC9D9DD37}"/>
              </a:ext>
            </a:extLst>
          </p:cNvPr>
          <p:cNvSpPr txBox="1"/>
          <p:nvPr/>
        </p:nvSpPr>
        <p:spPr>
          <a:xfrm>
            <a:off x="2454277" y="3665643"/>
            <a:ext cx="903441" cy="239168"/>
          </a:xfrm>
          <a:prstGeom prst="rect">
            <a:avLst/>
          </a:prstGeom>
          <a:noFill/>
        </p:spPr>
        <p:txBody>
          <a:bodyPr wrap="square" rtlCol="0">
            <a:spAutoFit/>
          </a:bodyPr>
          <a:lstStyle/>
          <a:p>
            <a:pPr defTabSz="727391"/>
            <a:r>
              <a:rPr lang="fr-FR" sz="954" dirty="0">
                <a:solidFill>
                  <a:prstClr val="black"/>
                </a:solidFill>
                <a:latin typeface="Calibri" panose="020F0502020204030204"/>
              </a:rPr>
              <a:t>NECKER APHP</a:t>
            </a:r>
          </a:p>
        </p:txBody>
      </p:sp>
      <p:sp>
        <p:nvSpPr>
          <p:cNvPr id="13" name="Étoile à 5 branches 12">
            <a:extLst>
              <a:ext uri="{FF2B5EF4-FFF2-40B4-BE49-F238E27FC236}">
                <a16:creationId xmlns:a16="http://schemas.microsoft.com/office/drawing/2014/main" id="{A9CBFAFC-2091-99CF-0EEB-05E27E48BBE6}"/>
              </a:ext>
            </a:extLst>
          </p:cNvPr>
          <p:cNvSpPr/>
          <p:nvPr/>
        </p:nvSpPr>
        <p:spPr>
          <a:xfrm>
            <a:off x="1490553" y="5423836"/>
            <a:ext cx="343351" cy="259739"/>
          </a:xfrm>
          <a:prstGeom prst="star5">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432">
              <a:solidFill>
                <a:prstClr val="white"/>
              </a:solidFill>
              <a:latin typeface="Calibri" panose="020F0502020204030204"/>
            </a:endParaRPr>
          </a:p>
        </p:txBody>
      </p:sp>
      <p:sp>
        <p:nvSpPr>
          <p:cNvPr id="15" name="Ellipse 14">
            <a:extLst>
              <a:ext uri="{FF2B5EF4-FFF2-40B4-BE49-F238E27FC236}">
                <a16:creationId xmlns:a16="http://schemas.microsoft.com/office/drawing/2014/main" id="{C84E15B0-ED60-6FCB-0831-34DE0870364E}"/>
              </a:ext>
            </a:extLst>
          </p:cNvPr>
          <p:cNvSpPr/>
          <p:nvPr/>
        </p:nvSpPr>
        <p:spPr>
          <a:xfrm>
            <a:off x="3768433" y="3221763"/>
            <a:ext cx="110328" cy="1077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432">
              <a:solidFill>
                <a:prstClr val="white"/>
              </a:solidFill>
              <a:latin typeface="Calibri" panose="020F0502020204030204"/>
            </a:endParaRPr>
          </a:p>
        </p:txBody>
      </p:sp>
      <p:sp>
        <p:nvSpPr>
          <p:cNvPr id="17" name="ZoneTexte 16">
            <a:extLst>
              <a:ext uri="{FF2B5EF4-FFF2-40B4-BE49-F238E27FC236}">
                <a16:creationId xmlns:a16="http://schemas.microsoft.com/office/drawing/2014/main" id="{11F52385-E73D-B401-C657-0F0EDE5D4FC7}"/>
              </a:ext>
            </a:extLst>
          </p:cNvPr>
          <p:cNvSpPr txBox="1"/>
          <p:nvPr/>
        </p:nvSpPr>
        <p:spPr>
          <a:xfrm>
            <a:off x="3873589" y="3148638"/>
            <a:ext cx="1375994" cy="239168"/>
          </a:xfrm>
          <a:prstGeom prst="rect">
            <a:avLst/>
          </a:prstGeom>
          <a:noFill/>
        </p:spPr>
        <p:txBody>
          <a:bodyPr wrap="square">
            <a:spAutoFit/>
          </a:bodyPr>
          <a:lstStyle/>
          <a:p>
            <a:pPr defTabSz="727391"/>
            <a:r>
              <a:rPr lang="fr-FR" sz="954" dirty="0">
                <a:solidFill>
                  <a:prstClr val="black"/>
                </a:solidFill>
                <a:latin typeface="Calibri" panose="020F0502020204030204"/>
              </a:rPr>
              <a:t>ROBERT DEBRE APHP</a:t>
            </a:r>
          </a:p>
        </p:txBody>
      </p:sp>
      <p:sp>
        <p:nvSpPr>
          <p:cNvPr id="18" name="Ellipse 17">
            <a:extLst>
              <a:ext uri="{FF2B5EF4-FFF2-40B4-BE49-F238E27FC236}">
                <a16:creationId xmlns:a16="http://schemas.microsoft.com/office/drawing/2014/main" id="{507133B8-FAF3-2189-800B-B33D1AFF6E7E}"/>
              </a:ext>
            </a:extLst>
          </p:cNvPr>
          <p:cNvSpPr/>
          <p:nvPr/>
        </p:nvSpPr>
        <p:spPr>
          <a:xfrm>
            <a:off x="4324287" y="4414382"/>
            <a:ext cx="110328" cy="1077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432">
              <a:solidFill>
                <a:prstClr val="white"/>
              </a:solidFill>
              <a:latin typeface="Calibri" panose="020F0502020204030204"/>
            </a:endParaRPr>
          </a:p>
        </p:txBody>
      </p:sp>
      <p:sp>
        <p:nvSpPr>
          <p:cNvPr id="20" name="ZoneTexte 19">
            <a:extLst>
              <a:ext uri="{FF2B5EF4-FFF2-40B4-BE49-F238E27FC236}">
                <a16:creationId xmlns:a16="http://schemas.microsoft.com/office/drawing/2014/main" id="{D04D3C76-B1BB-FE47-E301-001DEB76A168}"/>
              </a:ext>
            </a:extLst>
          </p:cNvPr>
          <p:cNvSpPr txBox="1"/>
          <p:nvPr/>
        </p:nvSpPr>
        <p:spPr>
          <a:xfrm>
            <a:off x="3650318" y="3450472"/>
            <a:ext cx="1087990" cy="386003"/>
          </a:xfrm>
          <a:prstGeom prst="rect">
            <a:avLst/>
          </a:prstGeom>
          <a:noFill/>
        </p:spPr>
        <p:txBody>
          <a:bodyPr wrap="square">
            <a:spAutoFit/>
          </a:bodyPr>
          <a:lstStyle/>
          <a:p>
            <a:pPr defTabSz="727391"/>
            <a:r>
              <a:rPr lang="fr-FR" sz="954" dirty="0">
                <a:solidFill>
                  <a:prstClr val="black"/>
                </a:solidFill>
                <a:latin typeface="Calibri" panose="020F0502020204030204"/>
              </a:rPr>
              <a:t>SAINT LOUIS APHP</a:t>
            </a:r>
          </a:p>
        </p:txBody>
      </p:sp>
      <p:sp>
        <p:nvSpPr>
          <p:cNvPr id="21" name="Étoile à 5 branches 20">
            <a:extLst>
              <a:ext uri="{FF2B5EF4-FFF2-40B4-BE49-F238E27FC236}">
                <a16:creationId xmlns:a16="http://schemas.microsoft.com/office/drawing/2014/main" id="{6CA0A14A-50EC-B1CE-884B-347EE654E68E}"/>
              </a:ext>
            </a:extLst>
          </p:cNvPr>
          <p:cNvSpPr/>
          <p:nvPr/>
        </p:nvSpPr>
        <p:spPr>
          <a:xfrm>
            <a:off x="3514199" y="3461405"/>
            <a:ext cx="167441" cy="17534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432">
              <a:solidFill>
                <a:prstClr val="white"/>
              </a:solidFill>
              <a:latin typeface="Calibri" panose="020F0502020204030204"/>
            </a:endParaRPr>
          </a:p>
        </p:txBody>
      </p:sp>
      <p:sp>
        <p:nvSpPr>
          <p:cNvPr id="22" name="Ellipse 21">
            <a:extLst>
              <a:ext uri="{FF2B5EF4-FFF2-40B4-BE49-F238E27FC236}">
                <a16:creationId xmlns:a16="http://schemas.microsoft.com/office/drawing/2014/main" id="{1ABB3FFB-B914-6252-D2FC-4D45EF7EAC99}"/>
              </a:ext>
            </a:extLst>
          </p:cNvPr>
          <p:cNvSpPr/>
          <p:nvPr/>
        </p:nvSpPr>
        <p:spPr>
          <a:xfrm>
            <a:off x="8924397" y="1171910"/>
            <a:ext cx="110328" cy="1077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432">
              <a:solidFill>
                <a:prstClr val="white"/>
              </a:solidFill>
              <a:latin typeface="Calibri" panose="020F0502020204030204"/>
            </a:endParaRPr>
          </a:p>
        </p:txBody>
      </p:sp>
      <p:sp>
        <p:nvSpPr>
          <p:cNvPr id="23" name="Ellipse 22">
            <a:extLst>
              <a:ext uri="{FF2B5EF4-FFF2-40B4-BE49-F238E27FC236}">
                <a16:creationId xmlns:a16="http://schemas.microsoft.com/office/drawing/2014/main" id="{E159EB6F-13B6-610F-4860-174FA128619B}"/>
              </a:ext>
            </a:extLst>
          </p:cNvPr>
          <p:cNvSpPr/>
          <p:nvPr/>
        </p:nvSpPr>
        <p:spPr>
          <a:xfrm>
            <a:off x="9161334" y="3211353"/>
            <a:ext cx="110328" cy="1077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432">
              <a:solidFill>
                <a:prstClr val="white"/>
              </a:solidFill>
              <a:latin typeface="Calibri" panose="020F0502020204030204"/>
            </a:endParaRPr>
          </a:p>
        </p:txBody>
      </p:sp>
      <p:sp>
        <p:nvSpPr>
          <p:cNvPr id="24" name="Ellipse 23">
            <a:extLst>
              <a:ext uri="{FF2B5EF4-FFF2-40B4-BE49-F238E27FC236}">
                <a16:creationId xmlns:a16="http://schemas.microsoft.com/office/drawing/2014/main" id="{57919D62-8A90-4D8D-8C26-296B20C17C1A}"/>
              </a:ext>
            </a:extLst>
          </p:cNvPr>
          <p:cNvSpPr/>
          <p:nvPr/>
        </p:nvSpPr>
        <p:spPr>
          <a:xfrm>
            <a:off x="8251309" y="2132468"/>
            <a:ext cx="110328" cy="1077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432">
              <a:solidFill>
                <a:prstClr val="white"/>
              </a:solidFill>
              <a:latin typeface="Calibri" panose="020F0502020204030204"/>
            </a:endParaRPr>
          </a:p>
        </p:txBody>
      </p:sp>
      <p:sp>
        <p:nvSpPr>
          <p:cNvPr id="25" name="Ellipse 24">
            <a:extLst>
              <a:ext uri="{FF2B5EF4-FFF2-40B4-BE49-F238E27FC236}">
                <a16:creationId xmlns:a16="http://schemas.microsoft.com/office/drawing/2014/main" id="{E1609774-300F-8721-CBC6-8416B4BE45AC}"/>
              </a:ext>
            </a:extLst>
          </p:cNvPr>
          <p:cNvSpPr/>
          <p:nvPr/>
        </p:nvSpPr>
        <p:spPr>
          <a:xfrm>
            <a:off x="10588952" y="1799682"/>
            <a:ext cx="110328" cy="1077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432">
              <a:solidFill>
                <a:prstClr val="white"/>
              </a:solidFill>
              <a:latin typeface="Calibri" panose="020F0502020204030204"/>
            </a:endParaRPr>
          </a:p>
        </p:txBody>
      </p:sp>
      <p:sp>
        <p:nvSpPr>
          <p:cNvPr id="26" name="Ellipse 25">
            <a:extLst>
              <a:ext uri="{FF2B5EF4-FFF2-40B4-BE49-F238E27FC236}">
                <a16:creationId xmlns:a16="http://schemas.microsoft.com/office/drawing/2014/main" id="{604FBA8B-A1B0-300D-5E8F-D6E560E8F826}"/>
              </a:ext>
            </a:extLst>
          </p:cNvPr>
          <p:cNvSpPr/>
          <p:nvPr/>
        </p:nvSpPr>
        <p:spPr>
          <a:xfrm>
            <a:off x="8120504" y="1568364"/>
            <a:ext cx="110328" cy="1077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432">
              <a:solidFill>
                <a:prstClr val="white"/>
              </a:solidFill>
              <a:latin typeface="Calibri" panose="020F0502020204030204"/>
            </a:endParaRPr>
          </a:p>
        </p:txBody>
      </p:sp>
      <p:sp>
        <p:nvSpPr>
          <p:cNvPr id="27" name="Ellipse 26">
            <a:extLst>
              <a:ext uri="{FF2B5EF4-FFF2-40B4-BE49-F238E27FC236}">
                <a16:creationId xmlns:a16="http://schemas.microsoft.com/office/drawing/2014/main" id="{07808CB3-48C5-11AD-8448-4DDB508BB356}"/>
              </a:ext>
            </a:extLst>
          </p:cNvPr>
          <p:cNvSpPr/>
          <p:nvPr/>
        </p:nvSpPr>
        <p:spPr>
          <a:xfrm>
            <a:off x="10609052" y="4008529"/>
            <a:ext cx="110328" cy="1077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432">
              <a:solidFill>
                <a:prstClr val="white"/>
              </a:solidFill>
              <a:latin typeface="Calibri" panose="020F0502020204030204"/>
            </a:endParaRPr>
          </a:p>
        </p:txBody>
      </p:sp>
      <p:sp>
        <p:nvSpPr>
          <p:cNvPr id="28" name="Ellipse 27">
            <a:extLst>
              <a:ext uri="{FF2B5EF4-FFF2-40B4-BE49-F238E27FC236}">
                <a16:creationId xmlns:a16="http://schemas.microsoft.com/office/drawing/2014/main" id="{2B4510A3-623C-4B25-F6DA-403C6E2D96F2}"/>
              </a:ext>
            </a:extLst>
          </p:cNvPr>
          <p:cNvSpPr/>
          <p:nvPr/>
        </p:nvSpPr>
        <p:spPr>
          <a:xfrm>
            <a:off x="7663209" y="2135552"/>
            <a:ext cx="110328" cy="1077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432">
              <a:solidFill>
                <a:prstClr val="white"/>
              </a:solidFill>
              <a:latin typeface="Calibri" panose="020F0502020204030204"/>
            </a:endParaRPr>
          </a:p>
        </p:txBody>
      </p:sp>
      <p:sp>
        <p:nvSpPr>
          <p:cNvPr id="29" name="Ellipse 28">
            <a:extLst>
              <a:ext uri="{FF2B5EF4-FFF2-40B4-BE49-F238E27FC236}">
                <a16:creationId xmlns:a16="http://schemas.microsoft.com/office/drawing/2014/main" id="{E2934737-1A84-3429-6FC8-943271D46BE7}"/>
              </a:ext>
            </a:extLst>
          </p:cNvPr>
          <p:cNvSpPr/>
          <p:nvPr/>
        </p:nvSpPr>
        <p:spPr>
          <a:xfrm>
            <a:off x="10016678" y="2439980"/>
            <a:ext cx="110328" cy="1077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432">
              <a:solidFill>
                <a:prstClr val="white"/>
              </a:solidFill>
              <a:latin typeface="Calibri" panose="020F0502020204030204"/>
            </a:endParaRPr>
          </a:p>
        </p:txBody>
      </p:sp>
      <p:sp>
        <p:nvSpPr>
          <p:cNvPr id="31" name="ZoneTexte 30">
            <a:extLst>
              <a:ext uri="{FF2B5EF4-FFF2-40B4-BE49-F238E27FC236}">
                <a16:creationId xmlns:a16="http://schemas.microsoft.com/office/drawing/2014/main" id="{7065085E-1B5F-14D8-F286-07ECB8605319}"/>
              </a:ext>
            </a:extLst>
          </p:cNvPr>
          <p:cNvSpPr txBox="1"/>
          <p:nvPr/>
        </p:nvSpPr>
        <p:spPr>
          <a:xfrm>
            <a:off x="4079866" y="4508973"/>
            <a:ext cx="599167" cy="386003"/>
          </a:xfrm>
          <a:prstGeom prst="rect">
            <a:avLst/>
          </a:prstGeom>
          <a:noFill/>
        </p:spPr>
        <p:txBody>
          <a:bodyPr wrap="square">
            <a:spAutoFit/>
          </a:bodyPr>
          <a:lstStyle/>
          <a:p>
            <a:pPr algn="ctr" defTabSz="727391"/>
            <a:r>
              <a:rPr lang="fr-FR" sz="954" dirty="0">
                <a:solidFill>
                  <a:prstClr val="black"/>
                </a:solidFill>
                <a:latin typeface="Calibri" panose="020F0502020204030204"/>
              </a:rPr>
              <a:t>CRETEIL</a:t>
            </a:r>
            <a:br>
              <a:rPr lang="fr-FR" sz="954" dirty="0">
                <a:solidFill>
                  <a:prstClr val="black"/>
                </a:solidFill>
                <a:latin typeface="Calibri" panose="020F0502020204030204"/>
              </a:rPr>
            </a:br>
            <a:r>
              <a:rPr lang="fr-FR" sz="954" dirty="0">
                <a:solidFill>
                  <a:prstClr val="black"/>
                </a:solidFill>
                <a:latin typeface="Calibri" panose="020F0502020204030204"/>
              </a:rPr>
              <a:t>CHIC</a:t>
            </a:r>
          </a:p>
        </p:txBody>
      </p:sp>
      <p:sp>
        <p:nvSpPr>
          <p:cNvPr id="32" name="Ellipse 31">
            <a:extLst>
              <a:ext uri="{FF2B5EF4-FFF2-40B4-BE49-F238E27FC236}">
                <a16:creationId xmlns:a16="http://schemas.microsoft.com/office/drawing/2014/main" id="{3C566FCF-E2C2-F78F-A269-F6855F336969}"/>
              </a:ext>
            </a:extLst>
          </p:cNvPr>
          <p:cNvSpPr/>
          <p:nvPr/>
        </p:nvSpPr>
        <p:spPr>
          <a:xfrm>
            <a:off x="7903951" y="3473793"/>
            <a:ext cx="110328" cy="1077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432">
              <a:solidFill>
                <a:prstClr val="white"/>
              </a:solidFill>
              <a:latin typeface="Calibri" panose="020F0502020204030204"/>
            </a:endParaRPr>
          </a:p>
        </p:txBody>
      </p:sp>
      <p:sp>
        <p:nvSpPr>
          <p:cNvPr id="33" name="Ellipse 32">
            <a:extLst>
              <a:ext uri="{FF2B5EF4-FFF2-40B4-BE49-F238E27FC236}">
                <a16:creationId xmlns:a16="http://schemas.microsoft.com/office/drawing/2014/main" id="{0A7647FE-EBE7-B8E6-FF04-041B27297BC3}"/>
              </a:ext>
            </a:extLst>
          </p:cNvPr>
          <p:cNvSpPr/>
          <p:nvPr/>
        </p:nvSpPr>
        <p:spPr>
          <a:xfrm>
            <a:off x="3247390" y="4116255"/>
            <a:ext cx="110328" cy="1077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432">
              <a:solidFill>
                <a:prstClr val="white"/>
              </a:solidFill>
              <a:latin typeface="Calibri" panose="020F0502020204030204"/>
            </a:endParaRPr>
          </a:p>
        </p:txBody>
      </p:sp>
      <p:sp>
        <p:nvSpPr>
          <p:cNvPr id="35" name="ZoneTexte 34">
            <a:extLst>
              <a:ext uri="{FF2B5EF4-FFF2-40B4-BE49-F238E27FC236}">
                <a16:creationId xmlns:a16="http://schemas.microsoft.com/office/drawing/2014/main" id="{59D0A9D5-A4DB-85AF-A07F-08F8E1E63FE0}"/>
              </a:ext>
            </a:extLst>
          </p:cNvPr>
          <p:cNvSpPr txBox="1"/>
          <p:nvPr/>
        </p:nvSpPr>
        <p:spPr>
          <a:xfrm>
            <a:off x="2727028" y="4233610"/>
            <a:ext cx="1375994" cy="239168"/>
          </a:xfrm>
          <a:prstGeom prst="rect">
            <a:avLst/>
          </a:prstGeom>
          <a:noFill/>
        </p:spPr>
        <p:txBody>
          <a:bodyPr wrap="square">
            <a:spAutoFit/>
          </a:bodyPr>
          <a:lstStyle/>
          <a:p>
            <a:pPr defTabSz="727391"/>
            <a:r>
              <a:rPr lang="fr-FR" sz="954" dirty="0">
                <a:solidFill>
                  <a:prstClr val="black"/>
                </a:solidFill>
                <a:latin typeface="Calibri" panose="020F0502020204030204"/>
              </a:rPr>
              <a:t>KREMLIN BICETRE APHP</a:t>
            </a:r>
          </a:p>
        </p:txBody>
      </p:sp>
      <p:sp>
        <p:nvSpPr>
          <p:cNvPr id="36" name="Ellipse 35">
            <a:extLst>
              <a:ext uri="{FF2B5EF4-FFF2-40B4-BE49-F238E27FC236}">
                <a16:creationId xmlns:a16="http://schemas.microsoft.com/office/drawing/2014/main" id="{3113648C-A4C6-5585-539B-C9FCCDE4FEC5}"/>
              </a:ext>
            </a:extLst>
          </p:cNvPr>
          <p:cNvSpPr/>
          <p:nvPr/>
        </p:nvSpPr>
        <p:spPr>
          <a:xfrm>
            <a:off x="8515133" y="1470779"/>
            <a:ext cx="110328" cy="1077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432">
              <a:solidFill>
                <a:prstClr val="white"/>
              </a:solidFill>
              <a:latin typeface="Calibri" panose="020F0502020204030204"/>
            </a:endParaRPr>
          </a:p>
        </p:txBody>
      </p:sp>
      <p:sp>
        <p:nvSpPr>
          <p:cNvPr id="37" name="Ellipse 36">
            <a:extLst>
              <a:ext uri="{FF2B5EF4-FFF2-40B4-BE49-F238E27FC236}">
                <a16:creationId xmlns:a16="http://schemas.microsoft.com/office/drawing/2014/main" id="{FD60FF4B-20C8-04BD-8C57-D8BCAC427555}"/>
              </a:ext>
            </a:extLst>
          </p:cNvPr>
          <p:cNvSpPr/>
          <p:nvPr/>
        </p:nvSpPr>
        <p:spPr>
          <a:xfrm>
            <a:off x="9738117" y="2439980"/>
            <a:ext cx="110328" cy="1077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432">
              <a:solidFill>
                <a:prstClr val="white"/>
              </a:solidFill>
              <a:latin typeface="Calibri" panose="020F0502020204030204"/>
            </a:endParaRPr>
          </a:p>
        </p:txBody>
      </p:sp>
      <p:sp>
        <p:nvSpPr>
          <p:cNvPr id="38" name="Ellipse 37">
            <a:extLst>
              <a:ext uri="{FF2B5EF4-FFF2-40B4-BE49-F238E27FC236}">
                <a16:creationId xmlns:a16="http://schemas.microsoft.com/office/drawing/2014/main" id="{A7811371-EB6A-D695-6FC1-95664D9C2FF4}"/>
              </a:ext>
            </a:extLst>
          </p:cNvPr>
          <p:cNvSpPr/>
          <p:nvPr/>
        </p:nvSpPr>
        <p:spPr>
          <a:xfrm>
            <a:off x="9409809" y="4179748"/>
            <a:ext cx="110328" cy="1077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432">
              <a:solidFill>
                <a:prstClr val="white"/>
              </a:solidFill>
              <a:latin typeface="Calibri" panose="020F0502020204030204"/>
            </a:endParaRPr>
          </a:p>
        </p:txBody>
      </p:sp>
      <p:sp>
        <p:nvSpPr>
          <p:cNvPr id="39" name="Ellipse 38">
            <a:extLst>
              <a:ext uri="{FF2B5EF4-FFF2-40B4-BE49-F238E27FC236}">
                <a16:creationId xmlns:a16="http://schemas.microsoft.com/office/drawing/2014/main" id="{1A06DAC3-5906-3B6F-FD79-966C2CE0B8B1}"/>
              </a:ext>
            </a:extLst>
          </p:cNvPr>
          <p:cNvSpPr/>
          <p:nvPr/>
        </p:nvSpPr>
        <p:spPr>
          <a:xfrm>
            <a:off x="6714365" y="1830171"/>
            <a:ext cx="110328" cy="1077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432">
              <a:solidFill>
                <a:prstClr val="white"/>
              </a:solidFill>
              <a:latin typeface="Calibri" panose="020F0502020204030204"/>
            </a:endParaRPr>
          </a:p>
        </p:txBody>
      </p:sp>
      <p:sp>
        <p:nvSpPr>
          <p:cNvPr id="40" name="Ellipse 39">
            <a:extLst>
              <a:ext uri="{FF2B5EF4-FFF2-40B4-BE49-F238E27FC236}">
                <a16:creationId xmlns:a16="http://schemas.microsoft.com/office/drawing/2014/main" id="{F49AFAB7-72FF-7A1D-2B66-0762EDF5A5C9}"/>
              </a:ext>
            </a:extLst>
          </p:cNvPr>
          <p:cNvSpPr/>
          <p:nvPr/>
        </p:nvSpPr>
        <p:spPr>
          <a:xfrm>
            <a:off x="7661103" y="2410262"/>
            <a:ext cx="110328" cy="1077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432">
              <a:solidFill>
                <a:prstClr val="white"/>
              </a:solidFill>
              <a:latin typeface="Calibri" panose="020F0502020204030204"/>
            </a:endParaRPr>
          </a:p>
        </p:txBody>
      </p:sp>
      <p:sp>
        <p:nvSpPr>
          <p:cNvPr id="42" name="Ellipse 41">
            <a:extLst>
              <a:ext uri="{FF2B5EF4-FFF2-40B4-BE49-F238E27FC236}">
                <a16:creationId xmlns:a16="http://schemas.microsoft.com/office/drawing/2014/main" id="{03DD8CCF-CF42-8B6F-1F32-2F824468041E}"/>
              </a:ext>
            </a:extLst>
          </p:cNvPr>
          <p:cNvSpPr/>
          <p:nvPr/>
        </p:nvSpPr>
        <p:spPr>
          <a:xfrm>
            <a:off x="8005788" y="2314869"/>
            <a:ext cx="110328" cy="1077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432">
              <a:solidFill>
                <a:prstClr val="white"/>
              </a:solidFill>
              <a:latin typeface="Calibri" panose="020F0502020204030204"/>
            </a:endParaRPr>
          </a:p>
        </p:txBody>
      </p:sp>
      <p:sp>
        <p:nvSpPr>
          <p:cNvPr id="43" name="Ellipse 42">
            <a:extLst>
              <a:ext uri="{FF2B5EF4-FFF2-40B4-BE49-F238E27FC236}">
                <a16:creationId xmlns:a16="http://schemas.microsoft.com/office/drawing/2014/main" id="{04CCBF32-7970-2AF9-98AE-E4A838D73BCD}"/>
              </a:ext>
            </a:extLst>
          </p:cNvPr>
          <p:cNvSpPr/>
          <p:nvPr/>
        </p:nvSpPr>
        <p:spPr>
          <a:xfrm>
            <a:off x="8769516" y="2129263"/>
            <a:ext cx="110328" cy="1077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432" dirty="0">
              <a:solidFill>
                <a:prstClr val="white"/>
              </a:solidFill>
              <a:latin typeface="Calibri" panose="020F0502020204030204"/>
            </a:endParaRPr>
          </a:p>
        </p:txBody>
      </p:sp>
      <p:sp>
        <p:nvSpPr>
          <p:cNvPr id="44" name="Ellipse 43">
            <a:extLst>
              <a:ext uri="{FF2B5EF4-FFF2-40B4-BE49-F238E27FC236}">
                <a16:creationId xmlns:a16="http://schemas.microsoft.com/office/drawing/2014/main" id="{751B8BCE-712B-C85A-C0B6-FB3C25ABA3E5}"/>
              </a:ext>
            </a:extLst>
          </p:cNvPr>
          <p:cNvSpPr/>
          <p:nvPr/>
        </p:nvSpPr>
        <p:spPr>
          <a:xfrm>
            <a:off x="10025230" y="3375136"/>
            <a:ext cx="110328" cy="1077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432">
              <a:solidFill>
                <a:prstClr val="white"/>
              </a:solidFill>
              <a:latin typeface="Calibri" panose="020F0502020204030204"/>
            </a:endParaRPr>
          </a:p>
        </p:txBody>
      </p:sp>
      <p:sp>
        <p:nvSpPr>
          <p:cNvPr id="45" name="Ellipse 44">
            <a:extLst>
              <a:ext uri="{FF2B5EF4-FFF2-40B4-BE49-F238E27FC236}">
                <a16:creationId xmlns:a16="http://schemas.microsoft.com/office/drawing/2014/main" id="{20CC23BE-3206-1691-E899-2A8E7375EFCF}"/>
              </a:ext>
            </a:extLst>
          </p:cNvPr>
          <p:cNvSpPr/>
          <p:nvPr/>
        </p:nvSpPr>
        <p:spPr>
          <a:xfrm>
            <a:off x="9961514" y="4261657"/>
            <a:ext cx="110328" cy="1077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432">
              <a:solidFill>
                <a:prstClr val="white"/>
              </a:solidFill>
              <a:latin typeface="Calibri" panose="020F0502020204030204"/>
            </a:endParaRPr>
          </a:p>
        </p:txBody>
      </p:sp>
      <p:sp>
        <p:nvSpPr>
          <p:cNvPr id="48" name="Ellipse 47">
            <a:extLst>
              <a:ext uri="{FF2B5EF4-FFF2-40B4-BE49-F238E27FC236}">
                <a16:creationId xmlns:a16="http://schemas.microsoft.com/office/drawing/2014/main" id="{F1140A06-CBB9-EBDE-02FB-3A1EAFAF2366}"/>
              </a:ext>
            </a:extLst>
          </p:cNvPr>
          <p:cNvSpPr/>
          <p:nvPr/>
        </p:nvSpPr>
        <p:spPr>
          <a:xfrm>
            <a:off x="9738117" y="5818661"/>
            <a:ext cx="110328" cy="1077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432">
              <a:solidFill>
                <a:prstClr val="white"/>
              </a:solidFill>
              <a:latin typeface="Calibri" panose="020F0502020204030204"/>
            </a:endParaRPr>
          </a:p>
        </p:txBody>
      </p:sp>
      <p:sp>
        <p:nvSpPr>
          <p:cNvPr id="49" name="Ellipse 48">
            <a:extLst>
              <a:ext uri="{FF2B5EF4-FFF2-40B4-BE49-F238E27FC236}">
                <a16:creationId xmlns:a16="http://schemas.microsoft.com/office/drawing/2014/main" id="{E48A9713-848A-EF2C-9C94-9DF62E12B38A}"/>
              </a:ext>
            </a:extLst>
          </p:cNvPr>
          <p:cNvSpPr/>
          <p:nvPr/>
        </p:nvSpPr>
        <p:spPr>
          <a:xfrm>
            <a:off x="10080394" y="1791236"/>
            <a:ext cx="135375" cy="1246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114" dirty="0">
              <a:solidFill>
                <a:prstClr val="white"/>
              </a:solidFill>
              <a:latin typeface="Calibri" panose="020F0502020204030204"/>
            </a:endParaRPr>
          </a:p>
        </p:txBody>
      </p:sp>
      <p:sp>
        <p:nvSpPr>
          <p:cNvPr id="50" name="Ellipse 49">
            <a:extLst>
              <a:ext uri="{FF2B5EF4-FFF2-40B4-BE49-F238E27FC236}">
                <a16:creationId xmlns:a16="http://schemas.microsoft.com/office/drawing/2014/main" id="{F6030AE3-5835-4554-A167-A87735CD854E}"/>
              </a:ext>
            </a:extLst>
          </p:cNvPr>
          <p:cNvSpPr/>
          <p:nvPr/>
        </p:nvSpPr>
        <p:spPr>
          <a:xfrm>
            <a:off x="9349090" y="1592335"/>
            <a:ext cx="110328" cy="1077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432">
              <a:solidFill>
                <a:prstClr val="white"/>
              </a:solidFill>
              <a:latin typeface="Calibri" panose="020F0502020204030204"/>
            </a:endParaRPr>
          </a:p>
        </p:txBody>
      </p:sp>
      <p:sp>
        <p:nvSpPr>
          <p:cNvPr id="51" name="Ellipse 50">
            <a:extLst>
              <a:ext uri="{FF2B5EF4-FFF2-40B4-BE49-F238E27FC236}">
                <a16:creationId xmlns:a16="http://schemas.microsoft.com/office/drawing/2014/main" id="{D39055AF-6AE0-9263-4860-E1A6222FB321}"/>
              </a:ext>
            </a:extLst>
          </p:cNvPr>
          <p:cNvSpPr/>
          <p:nvPr/>
        </p:nvSpPr>
        <p:spPr>
          <a:xfrm>
            <a:off x="8630718" y="4153931"/>
            <a:ext cx="110328" cy="1077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432">
              <a:solidFill>
                <a:prstClr val="white"/>
              </a:solidFill>
              <a:latin typeface="Calibri" panose="020F0502020204030204"/>
            </a:endParaRPr>
          </a:p>
        </p:txBody>
      </p:sp>
      <p:sp>
        <p:nvSpPr>
          <p:cNvPr id="52" name="Ellipse 51">
            <a:extLst>
              <a:ext uri="{FF2B5EF4-FFF2-40B4-BE49-F238E27FC236}">
                <a16:creationId xmlns:a16="http://schemas.microsoft.com/office/drawing/2014/main" id="{016EEA8E-5AFD-F8C4-2ACD-B27D615FCEDA}"/>
              </a:ext>
            </a:extLst>
          </p:cNvPr>
          <p:cNvSpPr/>
          <p:nvPr/>
        </p:nvSpPr>
        <p:spPr>
          <a:xfrm>
            <a:off x="3763262" y="3754480"/>
            <a:ext cx="110328" cy="1077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432">
              <a:solidFill>
                <a:prstClr val="white"/>
              </a:solidFill>
              <a:latin typeface="Calibri" panose="020F0502020204030204"/>
            </a:endParaRPr>
          </a:p>
        </p:txBody>
      </p:sp>
      <p:sp>
        <p:nvSpPr>
          <p:cNvPr id="55" name="ZoneTexte 54">
            <a:extLst>
              <a:ext uri="{FF2B5EF4-FFF2-40B4-BE49-F238E27FC236}">
                <a16:creationId xmlns:a16="http://schemas.microsoft.com/office/drawing/2014/main" id="{E6F57470-3146-359A-9BD7-25660A70AC51}"/>
              </a:ext>
            </a:extLst>
          </p:cNvPr>
          <p:cNvSpPr txBox="1"/>
          <p:nvPr/>
        </p:nvSpPr>
        <p:spPr>
          <a:xfrm>
            <a:off x="3846502" y="3698163"/>
            <a:ext cx="1176223" cy="239168"/>
          </a:xfrm>
          <a:prstGeom prst="rect">
            <a:avLst/>
          </a:prstGeom>
          <a:noFill/>
        </p:spPr>
        <p:txBody>
          <a:bodyPr wrap="square">
            <a:spAutoFit/>
          </a:bodyPr>
          <a:lstStyle/>
          <a:p>
            <a:pPr defTabSz="727391"/>
            <a:r>
              <a:rPr lang="fr-FR" sz="954" dirty="0">
                <a:solidFill>
                  <a:prstClr val="black"/>
                </a:solidFill>
                <a:latin typeface="Calibri" panose="020F0502020204030204"/>
              </a:rPr>
              <a:t>TROUSSEAU APHP</a:t>
            </a:r>
          </a:p>
        </p:txBody>
      </p:sp>
      <p:sp>
        <p:nvSpPr>
          <p:cNvPr id="56" name="Ellipse 55">
            <a:extLst>
              <a:ext uri="{FF2B5EF4-FFF2-40B4-BE49-F238E27FC236}">
                <a16:creationId xmlns:a16="http://schemas.microsoft.com/office/drawing/2014/main" id="{3169EB1F-AE7A-2021-B81B-E40A11A26FF4}"/>
              </a:ext>
            </a:extLst>
          </p:cNvPr>
          <p:cNvSpPr/>
          <p:nvPr/>
        </p:nvSpPr>
        <p:spPr>
          <a:xfrm>
            <a:off x="8569870" y="3067918"/>
            <a:ext cx="110328" cy="1077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432">
              <a:solidFill>
                <a:prstClr val="white"/>
              </a:solidFill>
              <a:latin typeface="Calibri" panose="020F0502020204030204"/>
            </a:endParaRPr>
          </a:p>
        </p:txBody>
      </p:sp>
      <p:sp>
        <p:nvSpPr>
          <p:cNvPr id="61" name="Ellipse 60">
            <a:extLst>
              <a:ext uri="{FF2B5EF4-FFF2-40B4-BE49-F238E27FC236}">
                <a16:creationId xmlns:a16="http://schemas.microsoft.com/office/drawing/2014/main" id="{CE40BFC1-5219-B896-63E8-0C5EFF5EA2E7}"/>
              </a:ext>
            </a:extLst>
          </p:cNvPr>
          <p:cNvSpPr/>
          <p:nvPr/>
        </p:nvSpPr>
        <p:spPr>
          <a:xfrm>
            <a:off x="8924397" y="5650926"/>
            <a:ext cx="110328" cy="1077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432">
              <a:solidFill>
                <a:prstClr val="white"/>
              </a:solidFill>
              <a:latin typeface="Calibri" panose="020F0502020204030204"/>
            </a:endParaRPr>
          </a:p>
        </p:txBody>
      </p:sp>
      <p:sp>
        <p:nvSpPr>
          <p:cNvPr id="63" name="Ellipse 62">
            <a:extLst>
              <a:ext uri="{FF2B5EF4-FFF2-40B4-BE49-F238E27FC236}">
                <a16:creationId xmlns:a16="http://schemas.microsoft.com/office/drawing/2014/main" id="{26659B00-D43E-6893-CEA4-28730636F157}"/>
              </a:ext>
            </a:extLst>
          </p:cNvPr>
          <p:cNvSpPr/>
          <p:nvPr/>
        </p:nvSpPr>
        <p:spPr>
          <a:xfrm>
            <a:off x="9563357" y="3258816"/>
            <a:ext cx="110328" cy="1077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432">
              <a:solidFill>
                <a:prstClr val="white"/>
              </a:solidFill>
              <a:latin typeface="Calibri" panose="020F0502020204030204"/>
            </a:endParaRPr>
          </a:p>
        </p:txBody>
      </p:sp>
      <p:sp>
        <p:nvSpPr>
          <p:cNvPr id="64" name="Ellipse 63">
            <a:extLst>
              <a:ext uri="{FF2B5EF4-FFF2-40B4-BE49-F238E27FC236}">
                <a16:creationId xmlns:a16="http://schemas.microsoft.com/office/drawing/2014/main" id="{93D9A5C6-92D9-3F95-C24E-C96A10734B8D}"/>
              </a:ext>
            </a:extLst>
          </p:cNvPr>
          <p:cNvSpPr/>
          <p:nvPr/>
        </p:nvSpPr>
        <p:spPr>
          <a:xfrm>
            <a:off x="8299834" y="2781473"/>
            <a:ext cx="110328" cy="1077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432">
              <a:solidFill>
                <a:prstClr val="white"/>
              </a:solidFill>
              <a:latin typeface="Calibri" panose="020F0502020204030204"/>
            </a:endParaRPr>
          </a:p>
        </p:txBody>
      </p:sp>
      <p:sp>
        <p:nvSpPr>
          <p:cNvPr id="65" name="Ellipse 64">
            <a:extLst>
              <a:ext uri="{FF2B5EF4-FFF2-40B4-BE49-F238E27FC236}">
                <a16:creationId xmlns:a16="http://schemas.microsoft.com/office/drawing/2014/main" id="{4C4ECA1E-485E-2CDD-7268-4D4D0F330BFB}"/>
              </a:ext>
            </a:extLst>
          </p:cNvPr>
          <p:cNvSpPr/>
          <p:nvPr/>
        </p:nvSpPr>
        <p:spPr>
          <a:xfrm>
            <a:off x="9757691" y="3167899"/>
            <a:ext cx="110328" cy="1077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432">
              <a:solidFill>
                <a:prstClr val="white"/>
              </a:solidFill>
              <a:latin typeface="Calibri" panose="020F0502020204030204"/>
            </a:endParaRPr>
          </a:p>
        </p:txBody>
      </p:sp>
      <p:sp>
        <p:nvSpPr>
          <p:cNvPr id="66" name="Ellipse 65">
            <a:extLst>
              <a:ext uri="{FF2B5EF4-FFF2-40B4-BE49-F238E27FC236}">
                <a16:creationId xmlns:a16="http://schemas.microsoft.com/office/drawing/2014/main" id="{E5F842E7-AD48-B35C-AAAB-93F95C4F1C56}"/>
              </a:ext>
            </a:extLst>
          </p:cNvPr>
          <p:cNvSpPr/>
          <p:nvPr/>
        </p:nvSpPr>
        <p:spPr>
          <a:xfrm>
            <a:off x="8390589" y="2439979"/>
            <a:ext cx="110328" cy="1077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432">
              <a:solidFill>
                <a:prstClr val="white"/>
              </a:solidFill>
              <a:latin typeface="Calibri" panose="020F0502020204030204"/>
            </a:endParaRPr>
          </a:p>
        </p:txBody>
      </p:sp>
      <p:sp>
        <p:nvSpPr>
          <p:cNvPr id="68" name="Étoile à 5 branches 67">
            <a:extLst>
              <a:ext uri="{FF2B5EF4-FFF2-40B4-BE49-F238E27FC236}">
                <a16:creationId xmlns:a16="http://schemas.microsoft.com/office/drawing/2014/main" id="{C5ADE3B6-4A01-B45A-DBFA-F3F7BAAF0AC6}"/>
              </a:ext>
            </a:extLst>
          </p:cNvPr>
          <p:cNvSpPr/>
          <p:nvPr/>
        </p:nvSpPr>
        <p:spPr>
          <a:xfrm>
            <a:off x="3871214" y="5701047"/>
            <a:ext cx="276891" cy="20917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432">
              <a:solidFill>
                <a:prstClr val="white"/>
              </a:solidFill>
              <a:latin typeface="Calibri" panose="020F0502020204030204"/>
            </a:endParaRPr>
          </a:p>
        </p:txBody>
      </p:sp>
      <p:cxnSp>
        <p:nvCxnSpPr>
          <p:cNvPr id="41" name="Connecteur droit avec flèche 40">
            <a:extLst>
              <a:ext uri="{FF2B5EF4-FFF2-40B4-BE49-F238E27FC236}">
                <a16:creationId xmlns:a16="http://schemas.microsoft.com/office/drawing/2014/main" id="{F9C347D6-020F-0005-4C4D-72DC1841E32D}"/>
              </a:ext>
            </a:extLst>
          </p:cNvPr>
          <p:cNvCxnSpPr>
            <a:cxnSpLocks/>
          </p:cNvCxnSpPr>
          <p:nvPr/>
        </p:nvCxnSpPr>
        <p:spPr>
          <a:xfrm flipH="1">
            <a:off x="4791506" y="1830170"/>
            <a:ext cx="4088339" cy="159296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4" name="Étoile à 5 branches 73">
            <a:extLst>
              <a:ext uri="{FF2B5EF4-FFF2-40B4-BE49-F238E27FC236}">
                <a16:creationId xmlns:a16="http://schemas.microsoft.com/office/drawing/2014/main" id="{5F7BC79B-5A0D-A77A-9B83-D16FE18880F3}"/>
              </a:ext>
            </a:extLst>
          </p:cNvPr>
          <p:cNvSpPr/>
          <p:nvPr/>
        </p:nvSpPr>
        <p:spPr>
          <a:xfrm>
            <a:off x="8840676" y="1655476"/>
            <a:ext cx="167441" cy="17534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432">
              <a:solidFill>
                <a:prstClr val="white"/>
              </a:solidFill>
              <a:latin typeface="Calibri" panose="020F0502020204030204"/>
            </a:endParaRPr>
          </a:p>
        </p:txBody>
      </p:sp>
      <p:sp>
        <p:nvSpPr>
          <p:cNvPr id="75" name="Étoile à 5 branches 74">
            <a:extLst>
              <a:ext uri="{FF2B5EF4-FFF2-40B4-BE49-F238E27FC236}">
                <a16:creationId xmlns:a16="http://schemas.microsoft.com/office/drawing/2014/main" id="{ABF07AFE-A577-DEC0-5E8E-99523BC0832D}"/>
              </a:ext>
            </a:extLst>
          </p:cNvPr>
          <p:cNvSpPr/>
          <p:nvPr/>
        </p:nvSpPr>
        <p:spPr>
          <a:xfrm>
            <a:off x="8741687" y="1735553"/>
            <a:ext cx="227317" cy="172761"/>
          </a:xfrm>
          <a:prstGeom prst="star5">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432">
              <a:solidFill>
                <a:prstClr val="white"/>
              </a:solidFill>
              <a:latin typeface="Calibri" panose="020F0502020204030204"/>
            </a:endParaRPr>
          </a:p>
        </p:txBody>
      </p:sp>
      <p:sp>
        <p:nvSpPr>
          <p:cNvPr id="76" name="Ellipse 75">
            <a:extLst>
              <a:ext uri="{FF2B5EF4-FFF2-40B4-BE49-F238E27FC236}">
                <a16:creationId xmlns:a16="http://schemas.microsoft.com/office/drawing/2014/main" id="{96B3939A-8C59-697B-110D-43A111FD362F}"/>
              </a:ext>
            </a:extLst>
          </p:cNvPr>
          <p:cNvSpPr/>
          <p:nvPr/>
        </p:nvSpPr>
        <p:spPr>
          <a:xfrm>
            <a:off x="8913671" y="1789926"/>
            <a:ext cx="110328" cy="1077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432">
              <a:solidFill>
                <a:prstClr val="white"/>
              </a:solidFill>
              <a:latin typeface="Calibri" panose="020F0502020204030204"/>
            </a:endParaRPr>
          </a:p>
        </p:txBody>
      </p:sp>
    </p:spTree>
    <p:extLst>
      <p:ext uri="{BB962C8B-B14F-4D97-AF65-F5344CB8AC3E}">
        <p14:creationId xmlns:p14="http://schemas.microsoft.com/office/powerpoint/2010/main" val="1119049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208449" y="834296"/>
            <a:ext cx="5977309" cy="946221"/>
          </a:xfrm>
          <a:prstGeom prst="rect">
            <a:avLst/>
          </a:prstGeom>
          <a:solidFill>
            <a:schemeClr val="bg1"/>
          </a:solidFill>
        </p:spPr>
        <p:txBody>
          <a:bodyPr wrap="square" rtlCol="0">
            <a:spAutoFit/>
          </a:bodyPr>
          <a:lstStyle/>
          <a:p>
            <a:pPr defTabSz="329938"/>
            <a:r>
              <a:rPr lang="fr-FR" sz="1273" dirty="0">
                <a:solidFill>
                  <a:prstClr val="black"/>
                </a:solidFill>
                <a:latin typeface="Century Gothic" panose="020B0502020202020204" pitchFamily="34" charset="0"/>
              </a:rPr>
              <a:t>Nom du CRMR : </a:t>
            </a:r>
            <a:r>
              <a:rPr lang="fr-FR" sz="1273" b="1" dirty="0">
                <a:solidFill>
                  <a:prstClr val="black"/>
                </a:solidFill>
                <a:latin typeface="Century Gothic" panose="020B0502020202020204" pitchFamily="34" charset="0"/>
              </a:rPr>
              <a:t>MALADIE RARE DE LA HERNIE DE COUPOLE DIAPHRAGMATIQUE, Pr Laurent STORME</a:t>
            </a:r>
          </a:p>
          <a:p>
            <a:pPr defTabSz="329938"/>
            <a:endParaRPr lang="fr-FR" sz="865" b="1" dirty="0">
              <a:solidFill>
                <a:prstClr val="black"/>
              </a:solidFill>
              <a:latin typeface="Century Gothic" panose="020B0502020202020204" pitchFamily="34" charset="0"/>
            </a:endParaRPr>
          </a:p>
          <a:p>
            <a:pPr defTabSz="329938"/>
            <a:r>
              <a:rPr lang="fr-FR" sz="1273" dirty="0">
                <a:solidFill>
                  <a:prstClr val="black"/>
                </a:solidFill>
                <a:latin typeface="Century Gothic" panose="020B0502020202020204" pitchFamily="34" charset="0"/>
              </a:rPr>
              <a:t>Filière : </a:t>
            </a:r>
            <a:r>
              <a:rPr lang="fr-FR" sz="1273" b="1" dirty="0">
                <a:solidFill>
                  <a:prstClr val="black"/>
                </a:solidFill>
                <a:latin typeface="Century Gothic" panose="020B0502020202020204" pitchFamily="34" charset="0"/>
              </a:rPr>
              <a:t>FIMATHO</a:t>
            </a:r>
          </a:p>
          <a:p>
            <a:pPr defTabSz="329938"/>
            <a:endParaRPr lang="fr-FR" sz="865" b="1" dirty="0">
              <a:solidFill>
                <a:prstClr val="black"/>
              </a:solidFill>
              <a:latin typeface="Century Gothic" panose="020B0502020202020204" pitchFamily="34" charset="0"/>
            </a:endParaRPr>
          </a:p>
        </p:txBody>
      </p:sp>
      <p:pic>
        <p:nvPicPr>
          <p:cNvPr id="3" name="Image 2">
            <a:extLst>
              <a:ext uri="{FF2B5EF4-FFF2-40B4-BE49-F238E27FC236}">
                <a16:creationId xmlns:a16="http://schemas.microsoft.com/office/drawing/2014/main" id="{ACA83872-65DD-5DC4-926F-E86B34C1FA05}"/>
              </a:ext>
            </a:extLst>
          </p:cNvPr>
          <p:cNvPicPr>
            <a:picLocks noChangeAspect="1"/>
          </p:cNvPicPr>
          <p:nvPr/>
        </p:nvPicPr>
        <p:blipFill rotWithShape="1">
          <a:blip r:embed="rId3"/>
          <a:srcRect r="11942" b="22413"/>
          <a:stretch/>
        </p:blipFill>
        <p:spPr>
          <a:xfrm>
            <a:off x="1451644" y="1482786"/>
            <a:ext cx="4480157" cy="4173037"/>
          </a:xfrm>
          <a:prstGeom prst="rect">
            <a:avLst/>
          </a:prstGeom>
        </p:spPr>
      </p:pic>
      <p:sp>
        <p:nvSpPr>
          <p:cNvPr id="7" name="Ellipse 6"/>
          <p:cNvSpPr/>
          <p:nvPr/>
        </p:nvSpPr>
        <p:spPr>
          <a:xfrm>
            <a:off x="1375035" y="927818"/>
            <a:ext cx="763772" cy="47142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727391"/>
            <a:r>
              <a:rPr lang="fr-FR" sz="1909" dirty="0">
                <a:solidFill>
                  <a:prstClr val="white"/>
                </a:solidFill>
                <a:latin typeface="Calibri" panose="020F0502020204030204"/>
              </a:rPr>
              <a:t>3</a:t>
            </a:r>
          </a:p>
        </p:txBody>
      </p:sp>
      <p:grpSp>
        <p:nvGrpSpPr>
          <p:cNvPr id="54" name="Groupe 53"/>
          <p:cNvGrpSpPr/>
          <p:nvPr/>
        </p:nvGrpSpPr>
        <p:grpSpPr>
          <a:xfrm>
            <a:off x="1551541" y="5174101"/>
            <a:ext cx="3239964" cy="789319"/>
            <a:chOff x="2869306" y="5753539"/>
            <a:chExt cx="4072828" cy="992221"/>
          </a:xfrm>
        </p:grpSpPr>
        <p:grpSp>
          <p:nvGrpSpPr>
            <p:cNvPr id="57" name="Groupe 56">
              <a:extLst>
                <a:ext uri="{FF2B5EF4-FFF2-40B4-BE49-F238E27FC236}">
                  <a16:creationId xmlns:a16="http://schemas.microsoft.com/office/drawing/2014/main" id="{6FACC5C2-A353-C109-4AFA-D5ADA8241012}"/>
                </a:ext>
              </a:extLst>
            </p:cNvPr>
            <p:cNvGrpSpPr/>
            <p:nvPr/>
          </p:nvGrpSpPr>
          <p:grpSpPr>
            <a:xfrm>
              <a:off x="2870252" y="5753539"/>
              <a:ext cx="4071882" cy="992221"/>
              <a:chOff x="4429955" y="5779661"/>
              <a:chExt cx="4071882" cy="992221"/>
            </a:xfrm>
          </p:grpSpPr>
          <p:sp>
            <p:nvSpPr>
              <p:cNvPr id="58" name="ZoneTexte 57">
                <a:extLst>
                  <a:ext uri="{FF2B5EF4-FFF2-40B4-BE49-F238E27FC236}">
                    <a16:creationId xmlns:a16="http://schemas.microsoft.com/office/drawing/2014/main" id="{5B642F0E-AA92-F581-DC99-3917A1775863}"/>
                  </a:ext>
                </a:extLst>
              </p:cNvPr>
              <p:cNvSpPr txBox="1"/>
              <p:nvPr/>
            </p:nvSpPr>
            <p:spPr>
              <a:xfrm>
                <a:off x="4755720" y="5779661"/>
                <a:ext cx="3746117" cy="992221"/>
              </a:xfrm>
              <a:prstGeom prst="rect">
                <a:avLst/>
              </a:prstGeom>
              <a:noFill/>
            </p:spPr>
            <p:txBody>
              <a:bodyPr wrap="square" rtlCol="0">
                <a:spAutoFit/>
              </a:bodyPr>
              <a:lstStyle/>
              <a:p>
                <a:pPr defTabSz="727391">
                  <a:spcBef>
                    <a:spcPts val="1037"/>
                  </a:spcBef>
                </a:pPr>
                <a:r>
                  <a:rPr lang="fr-FR" sz="954" b="1" dirty="0">
                    <a:solidFill>
                      <a:prstClr val="black"/>
                    </a:solidFill>
                    <a:latin typeface="Century Gothic" panose="020B0502020202020204" pitchFamily="34" charset="0"/>
                  </a:rPr>
                  <a:t>Coordonnateur (1)</a:t>
                </a:r>
              </a:p>
              <a:p>
                <a:pPr defTabSz="727391">
                  <a:spcBef>
                    <a:spcPts val="1037"/>
                  </a:spcBef>
                </a:pPr>
                <a:r>
                  <a:rPr lang="fr-FR" sz="954" b="1" dirty="0">
                    <a:solidFill>
                      <a:prstClr val="black"/>
                    </a:solidFill>
                    <a:latin typeface="Century Gothic" panose="020B0502020202020204" pitchFamily="34" charset="0"/>
                  </a:rPr>
                  <a:t>Constitutif (2)</a:t>
                </a:r>
              </a:p>
              <a:p>
                <a:pPr defTabSz="727391">
                  <a:spcBef>
                    <a:spcPts val="1037"/>
                  </a:spcBef>
                </a:pPr>
                <a:r>
                  <a:rPr lang="fr-FR" sz="954" b="1" dirty="0">
                    <a:solidFill>
                      <a:prstClr val="black"/>
                    </a:solidFill>
                    <a:latin typeface="Century Gothic" panose="020B0502020202020204" pitchFamily="34" charset="0"/>
                  </a:rPr>
                  <a:t>Compétence (26)</a:t>
                </a:r>
              </a:p>
            </p:txBody>
          </p:sp>
          <p:sp>
            <p:nvSpPr>
              <p:cNvPr id="59" name="Ellipse 58">
                <a:extLst>
                  <a:ext uri="{FF2B5EF4-FFF2-40B4-BE49-F238E27FC236}">
                    <a16:creationId xmlns:a16="http://schemas.microsoft.com/office/drawing/2014/main" id="{041FC5A3-DE66-5BA7-CECD-12B3E8BDE06A}"/>
                  </a:ext>
                </a:extLst>
              </p:cNvPr>
              <p:cNvSpPr/>
              <p:nvPr/>
            </p:nvSpPr>
            <p:spPr>
              <a:xfrm>
                <a:off x="4429955" y="6154878"/>
                <a:ext cx="258175" cy="211454"/>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432" dirty="0">
                  <a:solidFill>
                    <a:prstClr val="white"/>
                  </a:solidFill>
                  <a:latin typeface="Calibri" panose="020F0502020204030204"/>
                </a:endParaRPr>
              </a:p>
            </p:txBody>
          </p:sp>
          <p:sp>
            <p:nvSpPr>
              <p:cNvPr id="60" name="Ellipse 59">
                <a:extLst>
                  <a:ext uri="{FF2B5EF4-FFF2-40B4-BE49-F238E27FC236}">
                    <a16:creationId xmlns:a16="http://schemas.microsoft.com/office/drawing/2014/main" id="{FEBA7C1A-34AB-B893-58ED-60245B09EF7B}"/>
                  </a:ext>
                </a:extLst>
              </p:cNvPr>
              <p:cNvSpPr/>
              <p:nvPr/>
            </p:nvSpPr>
            <p:spPr>
              <a:xfrm>
                <a:off x="4439062" y="6473872"/>
                <a:ext cx="258175" cy="211454"/>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037" dirty="0">
                  <a:solidFill>
                    <a:prstClr val="white"/>
                  </a:solidFill>
                  <a:latin typeface="Calibri" panose="020F0502020204030204"/>
                </a:endParaRPr>
              </a:p>
            </p:txBody>
          </p:sp>
        </p:grpSp>
        <p:sp>
          <p:nvSpPr>
            <p:cNvPr id="62" name="Ellipse 61">
              <a:extLst>
                <a:ext uri="{FF2B5EF4-FFF2-40B4-BE49-F238E27FC236}">
                  <a16:creationId xmlns:a16="http://schemas.microsoft.com/office/drawing/2014/main" id="{A8DC9375-FC4E-EC7D-93E4-0BCF3391CADB}"/>
                </a:ext>
              </a:extLst>
            </p:cNvPr>
            <p:cNvSpPr/>
            <p:nvPr/>
          </p:nvSpPr>
          <p:spPr>
            <a:xfrm>
              <a:off x="2869306" y="5794901"/>
              <a:ext cx="258175" cy="211454"/>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432">
                <a:solidFill>
                  <a:prstClr val="white"/>
                </a:solidFill>
                <a:latin typeface="Calibri" panose="020F0502020204030204"/>
              </a:endParaRPr>
            </a:p>
          </p:txBody>
        </p:sp>
      </p:grpSp>
      <p:sp>
        <p:nvSpPr>
          <p:cNvPr id="118" name="Rectangle 117">
            <a:extLst>
              <a:ext uri="{FF2B5EF4-FFF2-40B4-BE49-F238E27FC236}">
                <a16:creationId xmlns:a16="http://schemas.microsoft.com/office/drawing/2014/main" id="{711C45C2-FFB5-FD79-B82D-CBE2C005DFD1}"/>
              </a:ext>
            </a:extLst>
          </p:cNvPr>
          <p:cNvSpPr/>
          <p:nvPr/>
        </p:nvSpPr>
        <p:spPr>
          <a:xfrm rot="20572325">
            <a:off x="1718840" y="2134175"/>
            <a:ext cx="1685803" cy="271741"/>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defTabSz="727391"/>
            <a:r>
              <a:rPr lang="fr-FR" sz="1166" b="1" dirty="0">
                <a:solidFill>
                  <a:prstClr val="white"/>
                </a:solidFill>
                <a:latin typeface="Marianne" panose="02000000000000000000" pitchFamily="2" charset="0"/>
              </a:rPr>
              <a:t>FOCUS ILE-DE-FRANCE</a:t>
            </a:r>
            <a:endParaRPr lang="fr-FR" sz="1166" b="1" dirty="0">
              <a:solidFill>
                <a:prstClr val="white"/>
              </a:solidFill>
              <a:latin typeface="Calibri" panose="020F0502020204030204"/>
            </a:endParaRPr>
          </a:p>
        </p:txBody>
      </p:sp>
      <p:pic>
        <p:nvPicPr>
          <p:cNvPr id="2" name="Image 1">
            <a:extLst>
              <a:ext uri="{FF2B5EF4-FFF2-40B4-BE49-F238E27FC236}">
                <a16:creationId xmlns:a16="http://schemas.microsoft.com/office/drawing/2014/main" id="{6E95FDF6-8432-F2E2-A85D-CB2965C15D99}"/>
              </a:ext>
            </a:extLst>
          </p:cNvPr>
          <p:cNvPicPr>
            <a:picLocks noChangeAspect="1"/>
          </p:cNvPicPr>
          <p:nvPr/>
        </p:nvPicPr>
        <p:blipFill>
          <a:blip r:embed="rId4"/>
          <a:stretch>
            <a:fillRect/>
          </a:stretch>
        </p:blipFill>
        <p:spPr>
          <a:xfrm>
            <a:off x="6824803" y="790263"/>
            <a:ext cx="4004473" cy="5277475"/>
          </a:xfrm>
          <a:prstGeom prst="rect">
            <a:avLst/>
          </a:prstGeom>
        </p:spPr>
      </p:pic>
      <p:sp>
        <p:nvSpPr>
          <p:cNvPr id="46" name="Rectangle 45">
            <a:extLst>
              <a:ext uri="{FF2B5EF4-FFF2-40B4-BE49-F238E27FC236}">
                <a16:creationId xmlns:a16="http://schemas.microsoft.com/office/drawing/2014/main" id="{5A5F1A4F-2B84-1219-45BF-4292F28E82F7}"/>
              </a:ext>
            </a:extLst>
          </p:cNvPr>
          <p:cNvSpPr/>
          <p:nvPr/>
        </p:nvSpPr>
        <p:spPr>
          <a:xfrm>
            <a:off x="4877043" y="1266140"/>
            <a:ext cx="2688464" cy="53309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defTabSz="727391"/>
            <a:r>
              <a:rPr lang="fr-FR" sz="1432" b="1" u="sng" dirty="0">
                <a:solidFill>
                  <a:prstClr val="white"/>
                </a:solidFill>
                <a:latin typeface="Marianne" panose="02000000000000000000" pitchFamily="2" charset="0"/>
              </a:rPr>
              <a:t>CRMR coordonnateur </a:t>
            </a:r>
            <a:r>
              <a:rPr lang="fr-FR" sz="1432" b="1" dirty="0">
                <a:solidFill>
                  <a:prstClr val="white"/>
                </a:solidFill>
                <a:latin typeface="Marianne" panose="02000000000000000000" pitchFamily="2" charset="0"/>
              </a:rPr>
              <a:t>:</a:t>
            </a:r>
          </a:p>
          <a:p>
            <a:pPr algn="ctr" defTabSz="727391"/>
            <a:r>
              <a:rPr lang="fr-FR" sz="1432" b="1" dirty="0">
                <a:solidFill>
                  <a:prstClr val="white"/>
                </a:solidFill>
                <a:latin typeface="Marianne" panose="02000000000000000000" pitchFamily="2" charset="0"/>
              </a:rPr>
              <a:t>CHU LILLE</a:t>
            </a:r>
          </a:p>
        </p:txBody>
      </p:sp>
      <p:cxnSp>
        <p:nvCxnSpPr>
          <p:cNvPr id="5" name="Connecteur droit 4">
            <a:extLst>
              <a:ext uri="{FF2B5EF4-FFF2-40B4-BE49-F238E27FC236}">
                <a16:creationId xmlns:a16="http://schemas.microsoft.com/office/drawing/2014/main" id="{C3269CD1-51BC-359F-E2BB-3A84D654A42E}"/>
              </a:ext>
            </a:extLst>
          </p:cNvPr>
          <p:cNvCxnSpPr>
            <a:cxnSpLocks/>
            <a:endCxn id="10" idx="3"/>
          </p:cNvCxnSpPr>
          <p:nvPr/>
        </p:nvCxnSpPr>
        <p:spPr>
          <a:xfrm flipV="1">
            <a:off x="7551850" y="1018222"/>
            <a:ext cx="1624208" cy="495832"/>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41" name="Connecteur droit avec flèche 40">
            <a:extLst>
              <a:ext uri="{FF2B5EF4-FFF2-40B4-BE49-F238E27FC236}">
                <a16:creationId xmlns:a16="http://schemas.microsoft.com/office/drawing/2014/main" id="{F9C347D6-020F-0005-4C4D-72DC1841E32D}"/>
              </a:ext>
            </a:extLst>
          </p:cNvPr>
          <p:cNvCxnSpPr>
            <a:cxnSpLocks/>
          </p:cNvCxnSpPr>
          <p:nvPr/>
        </p:nvCxnSpPr>
        <p:spPr>
          <a:xfrm flipH="1">
            <a:off x="4724873" y="1836733"/>
            <a:ext cx="4153980" cy="140354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Ellipse 9">
            <a:extLst>
              <a:ext uri="{FF2B5EF4-FFF2-40B4-BE49-F238E27FC236}">
                <a16:creationId xmlns:a16="http://schemas.microsoft.com/office/drawing/2014/main" id="{ABD3706A-08BC-184C-DD87-7B6FBEB718BB}"/>
              </a:ext>
            </a:extLst>
          </p:cNvPr>
          <p:cNvSpPr/>
          <p:nvPr/>
        </p:nvSpPr>
        <p:spPr>
          <a:xfrm>
            <a:off x="9161020" y="927817"/>
            <a:ext cx="102690" cy="10591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432">
              <a:solidFill>
                <a:prstClr val="white"/>
              </a:solidFill>
              <a:latin typeface="Calibri" panose="020F0502020204030204"/>
            </a:endParaRPr>
          </a:p>
        </p:txBody>
      </p:sp>
      <p:sp>
        <p:nvSpPr>
          <p:cNvPr id="12" name="Ellipse 11">
            <a:extLst>
              <a:ext uri="{FF2B5EF4-FFF2-40B4-BE49-F238E27FC236}">
                <a16:creationId xmlns:a16="http://schemas.microsoft.com/office/drawing/2014/main" id="{38B5AD34-4BFA-D36A-A347-81C7C8F6DDC1}"/>
              </a:ext>
            </a:extLst>
          </p:cNvPr>
          <p:cNvSpPr/>
          <p:nvPr/>
        </p:nvSpPr>
        <p:spPr>
          <a:xfrm>
            <a:off x="9930833" y="4203674"/>
            <a:ext cx="131292" cy="117274"/>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432" dirty="0">
              <a:solidFill>
                <a:prstClr val="white"/>
              </a:solidFill>
              <a:latin typeface="Calibri" panose="020F0502020204030204"/>
            </a:endParaRPr>
          </a:p>
        </p:txBody>
      </p:sp>
      <p:sp>
        <p:nvSpPr>
          <p:cNvPr id="13" name="Ellipse 12">
            <a:extLst>
              <a:ext uri="{FF2B5EF4-FFF2-40B4-BE49-F238E27FC236}">
                <a16:creationId xmlns:a16="http://schemas.microsoft.com/office/drawing/2014/main" id="{94CD3B75-A4DB-0298-4876-071423CBA0BB}"/>
              </a:ext>
            </a:extLst>
          </p:cNvPr>
          <p:cNvSpPr/>
          <p:nvPr/>
        </p:nvSpPr>
        <p:spPr>
          <a:xfrm>
            <a:off x="3307869" y="4083237"/>
            <a:ext cx="131292" cy="117274"/>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432" dirty="0">
              <a:solidFill>
                <a:prstClr val="white"/>
              </a:solidFill>
              <a:latin typeface="Calibri" panose="020F0502020204030204"/>
            </a:endParaRPr>
          </a:p>
        </p:txBody>
      </p:sp>
      <p:sp>
        <p:nvSpPr>
          <p:cNvPr id="15" name="ZoneTexte 14">
            <a:extLst>
              <a:ext uri="{FF2B5EF4-FFF2-40B4-BE49-F238E27FC236}">
                <a16:creationId xmlns:a16="http://schemas.microsoft.com/office/drawing/2014/main" id="{116718EC-E3A2-7950-F897-22513D3A1BD2}"/>
              </a:ext>
            </a:extLst>
          </p:cNvPr>
          <p:cNvSpPr txBox="1"/>
          <p:nvPr/>
        </p:nvSpPr>
        <p:spPr>
          <a:xfrm>
            <a:off x="2737729" y="4218802"/>
            <a:ext cx="1402866" cy="239168"/>
          </a:xfrm>
          <a:prstGeom prst="rect">
            <a:avLst/>
          </a:prstGeom>
          <a:noFill/>
        </p:spPr>
        <p:txBody>
          <a:bodyPr wrap="square">
            <a:spAutoFit/>
          </a:bodyPr>
          <a:lstStyle/>
          <a:p>
            <a:pPr defTabSz="727391"/>
            <a:r>
              <a:rPr lang="fr-FR" sz="954" dirty="0">
                <a:solidFill>
                  <a:prstClr val="black"/>
                </a:solidFill>
                <a:latin typeface="Calibri" panose="020F0502020204030204"/>
              </a:rPr>
              <a:t>KREMLIN BICETRE APHP</a:t>
            </a:r>
          </a:p>
        </p:txBody>
      </p:sp>
      <p:sp>
        <p:nvSpPr>
          <p:cNvPr id="16" name="Ellipse 15">
            <a:extLst>
              <a:ext uri="{FF2B5EF4-FFF2-40B4-BE49-F238E27FC236}">
                <a16:creationId xmlns:a16="http://schemas.microsoft.com/office/drawing/2014/main" id="{CFBAD8A0-F9FD-5C18-6DDC-0C1088C7E591}"/>
              </a:ext>
            </a:extLst>
          </p:cNvPr>
          <p:cNvSpPr/>
          <p:nvPr/>
        </p:nvSpPr>
        <p:spPr>
          <a:xfrm>
            <a:off x="3766225" y="3193256"/>
            <a:ext cx="131292" cy="117274"/>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037" dirty="0">
              <a:solidFill>
                <a:prstClr val="white"/>
              </a:solidFill>
              <a:latin typeface="Calibri" panose="020F0502020204030204"/>
            </a:endParaRPr>
          </a:p>
        </p:txBody>
      </p:sp>
      <p:sp>
        <p:nvSpPr>
          <p:cNvPr id="18" name="ZoneTexte 17">
            <a:extLst>
              <a:ext uri="{FF2B5EF4-FFF2-40B4-BE49-F238E27FC236}">
                <a16:creationId xmlns:a16="http://schemas.microsoft.com/office/drawing/2014/main" id="{314087E6-2B63-211C-9996-6F0819E17895}"/>
              </a:ext>
            </a:extLst>
          </p:cNvPr>
          <p:cNvSpPr txBox="1"/>
          <p:nvPr/>
        </p:nvSpPr>
        <p:spPr>
          <a:xfrm>
            <a:off x="3635422" y="2965932"/>
            <a:ext cx="1757912" cy="239168"/>
          </a:xfrm>
          <a:prstGeom prst="rect">
            <a:avLst/>
          </a:prstGeom>
          <a:noFill/>
        </p:spPr>
        <p:txBody>
          <a:bodyPr wrap="square">
            <a:spAutoFit/>
          </a:bodyPr>
          <a:lstStyle/>
          <a:p>
            <a:pPr defTabSz="727391"/>
            <a:r>
              <a:rPr lang="fr-FR" sz="954" dirty="0">
                <a:solidFill>
                  <a:prstClr val="black"/>
                </a:solidFill>
                <a:latin typeface="Calibri" panose="020F0502020204030204"/>
              </a:rPr>
              <a:t>ROBERT DEBRE APHP</a:t>
            </a:r>
          </a:p>
        </p:txBody>
      </p:sp>
      <p:sp>
        <p:nvSpPr>
          <p:cNvPr id="19" name="Ellipse 18">
            <a:extLst>
              <a:ext uri="{FF2B5EF4-FFF2-40B4-BE49-F238E27FC236}">
                <a16:creationId xmlns:a16="http://schemas.microsoft.com/office/drawing/2014/main" id="{5CE53447-9575-28EB-6E19-FAC10F006B39}"/>
              </a:ext>
            </a:extLst>
          </p:cNvPr>
          <p:cNvSpPr/>
          <p:nvPr/>
        </p:nvSpPr>
        <p:spPr>
          <a:xfrm>
            <a:off x="3831871" y="3660792"/>
            <a:ext cx="131292" cy="117274"/>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037" dirty="0">
              <a:solidFill>
                <a:prstClr val="white"/>
              </a:solidFill>
              <a:latin typeface="Calibri" panose="020F0502020204030204"/>
            </a:endParaRPr>
          </a:p>
        </p:txBody>
      </p:sp>
      <p:sp>
        <p:nvSpPr>
          <p:cNvPr id="20" name="Ellipse 19">
            <a:extLst>
              <a:ext uri="{FF2B5EF4-FFF2-40B4-BE49-F238E27FC236}">
                <a16:creationId xmlns:a16="http://schemas.microsoft.com/office/drawing/2014/main" id="{D521D93A-6B08-0F96-B45B-DDDF749702EE}"/>
              </a:ext>
            </a:extLst>
          </p:cNvPr>
          <p:cNvSpPr/>
          <p:nvPr/>
        </p:nvSpPr>
        <p:spPr>
          <a:xfrm>
            <a:off x="2882940" y="3488836"/>
            <a:ext cx="131292" cy="117274"/>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037" dirty="0">
              <a:solidFill>
                <a:prstClr val="white"/>
              </a:solidFill>
              <a:latin typeface="Calibri" panose="020F0502020204030204"/>
            </a:endParaRPr>
          </a:p>
        </p:txBody>
      </p:sp>
      <p:sp>
        <p:nvSpPr>
          <p:cNvPr id="21" name="Ellipse 20">
            <a:extLst>
              <a:ext uri="{FF2B5EF4-FFF2-40B4-BE49-F238E27FC236}">
                <a16:creationId xmlns:a16="http://schemas.microsoft.com/office/drawing/2014/main" id="{F2DBD15B-F7A5-2C99-0954-0A6785E1C795}"/>
              </a:ext>
            </a:extLst>
          </p:cNvPr>
          <p:cNvSpPr/>
          <p:nvPr/>
        </p:nvSpPr>
        <p:spPr>
          <a:xfrm>
            <a:off x="6759156" y="1842255"/>
            <a:ext cx="131292" cy="117274"/>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037" dirty="0">
              <a:solidFill>
                <a:prstClr val="white"/>
              </a:solidFill>
              <a:latin typeface="Calibri" panose="020F0502020204030204"/>
            </a:endParaRPr>
          </a:p>
        </p:txBody>
      </p:sp>
      <p:sp>
        <p:nvSpPr>
          <p:cNvPr id="22" name="Ellipse 21">
            <a:extLst>
              <a:ext uri="{FF2B5EF4-FFF2-40B4-BE49-F238E27FC236}">
                <a16:creationId xmlns:a16="http://schemas.microsoft.com/office/drawing/2014/main" id="{723C7970-1803-AE23-E426-708EA8FC1927}"/>
              </a:ext>
            </a:extLst>
          </p:cNvPr>
          <p:cNvSpPr/>
          <p:nvPr/>
        </p:nvSpPr>
        <p:spPr>
          <a:xfrm>
            <a:off x="7965099" y="3467602"/>
            <a:ext cx="131292" cy="117274"/>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037" dirty="0">
              <a:solidFill>
                <a:prstClr val="white"/>
              </a:solidFill>
              <a:latin typeface="Calibri" panose="020F0502020204030204"/>
            </a:endParaRPr>
          </a:p>
        </p:txBody>
      </p:sp>
      <p:sp>
        <p:nvSpPr>
          <p:cNvPr id="23" name="Ellipse 22">
            <a:extLst>
              <a:ext uri="{FF2B5EF4-FFF2-40B4-BE49-F238E27FC236}">
                <a16:creationId xmlns:a16="http://schemas.microsoft.com/office/drawing/2014/main" id="{61E3B1AE-B267-27A5-57DA-8C63F1215D54}"/>
              </a:ext>
            </a:extLst>
          </p:cNvPr>
          <p:cNvSpPr/>
          <p:nvPr/>
        </p:nvSpPr>
        <p:spPr>
          <a:xfrm>
            <a:off x="10015069" y="2442248"/>
            <a:ext cx="131292" cy="117274"/>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037" dirty="0">
              <a:solidFill>
                <a:prstClr val="white"/>
              </a:solidFill>
              <a:latin typeface="Calibri" panose="020F0502020204030204"/>
            </a:endParaRPr>
          </a:p>
        </p:txBody>
      </p:sp>
      <p:sp>
        <p:nvSpPr>
          <p:cNvPr id="24" name="Ellipse 23">
            <a:extLst>
              <a:ext uri="{FF2B5EF4-FFF2-40B4-BE49-F238E27FC236}">
                <a16:creationId xmlns:a16="http://schemas.microsoft.com/office/drawing/2014/main" id="{92034A62-4F46-FBC2-D9EF-84FB892BA48C}"/>
              </a:ext>
            </a:extLst>
          </p:cNvPr>
          <p:cNvSpPr/>
          <p:nvPr/>
        </p:nvSpPr>
        <p:spPr>
          <a:xfrm>
            <a:off x="8942562" y="1239371"/>
            <a:ext cx="131292" cy="117274"/>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037" dirty="0">
              <a:solidFill>
                <a:prstClr val="white"/>
              </a:solidFill>
              <a:latin typeface="Calibri" panose="020F0502020204030204"/>
            </a:endParaRPr>
          </a:p>
        </p:txBody>
      </p:sp>
      <p:sp>
        <p:nvSpPr>
          <p:cNvPr id="25" name="Ellipse 24">
            <a:extLst>
              <a:ext uri="{FF2B5EF4-FFF2-40B4-BE49-F238E27FC236}">
                <a16:creationId xmlns:a16="http://schemas.microsoft.com/office/drawing/2014/main" id="{4F0D08D9-655C-FB70-1C3E-19BFFEFBC73D}"/>
              </a:ext>
            </a:extLst>
          </p:cNvPr>
          <p:cNvSpPr/>
          <p:nvPr/>
        </p:nvSpPr>
        <p:spPr>
          <a:xfrm>
            <a:off x="8153741" y="1604459"/>
            <a:ext cx="131292" cy="117274"/>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037" dirty="0">
              <a:solidFill>
                <a:prstClr val="white"/>
              </a:solidFill>
              <a:latin typeface="Calibri" panose="020F0502020204030204"/>
            </a:endParaRPr>
          </a:p>
        </p:txBody>
      </p:sp>
      <p:sp>
        <p:nvSpPr>
          <p:cNvPr id="26" name="Ellipse 25">
            <a:extLst>
              <a:ext uri="{FF2B5EF4-FFF2-40B4-BE49-F238E27FC236}">
                <a16:creationId xmlns:a16="http://schemas.microsoft.com/office/drawing/2014/main" id="{7DD2AA81-B1C4-5745-9C35-C3ECB89EFEE0}"/>
              </a:ext>
            </a:extLst>
          </p:cNvPr>
          <p:cNvSpPr/>
          <p:nvPr/>
        </p:nvSpPr>
        <p:spPr>
          <a:xfrm>
            <a:off x="9205031" y="3237988"/>
            <a:ext cx="131292" cy="117274"/>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037" dirty="0">
              <a:solidFill>
                <a:prstClr val="white"/>
              </a:solidFill>
              <a:latin typeface="Calibri" panose="020F0502020204030204"/>
            </a:endParaRPr>
          </a:p>
        </p:txBody>
      </p:sp>
      <p:sp>
        <p:nvSpPr>
          <p:cNvPr id="27" name="Ellipse 26">
            <a:extLst>
              <a:ext uri="{FF2B5EF4-FFF2-40B4-BE49-F238E27FC236}">
                <a16:creationId xmlns:a16="http://schemas.microsoft.com/office/drawing/2014/main" id="{6D467376-6A3B-D29C-DAE3-F66325803D65}"/>
              </a:ext>
            </a:extLst>
          </p:cNvPr>
          <p:cNvSpPr/>
          <p:nvPr/>
        </p:nvSpPr>
        <p:spPr>
          <a:xfrm>
            <a:off x="8594685" y="3070191"/>
            <a:ext cx="131292" cy="117274"/>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037" dirty="0">
              <a:solidFill>
                <a:prstClr val="white"/>
              </a:solidFill>
              <a:latin typeface="Calibri" panose="020F0502020204030204"/>
            </a:endParaRPr>
          </a:p>
        </p:txBody>
      </p:sp>
      <p:sp>
        <p:nvSpPr>
          <p:cNvPr id="28" name="Ellipse 27">
            <a:extLst>
              <a:ext uri="{FF2B5EF4-FFF2-40B4-BE49-F238E27FC236}">
                <a16:creationId xmlns:a16="http://schemas.microsoft.com/office/drawing/2014/main" id="{5FC0C606-8958-5042-CD8A-0822F54E43B5}"/>
              </a:ext>
            </a:extLst>
          </p:cNvPr>
          <p:cNvSpPr/>
          <p:nvPr/>
        </p:nvSpPr>
        <p:spPr>
          <a:xfrm>
            <a:off x="10016012" y="3350328"/>
            <a:ext cx="131292" cy="117274"/>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037" dirty="0">
              <a:solidFill>
                <a:prstClr val="white"/>
              </a:solidFill>
              <a:latin typeface="Calibri" panose="020F0502020204030204"/>
            </a:endParaRPr>
          </a:p>
        </p:txBody>
      </p:sp>
      <p:sp>
        <p:nvSpPr>
          <p:cNvPr id="29" name="Ellipse 28">
            <a:extLst>
              <a:ext uri="{FF2B5EF4-FFF2-40B4-BE49-F238E27FC236}">
                <a16:creationId xmlns:a16="http://schemas.microsoft.com/office/drawing/2014/main" id="{636CA11B-7585-1308-A5B5-78103B9066B3}"/>
              </a:ext>
            </a:extLst>
          </p:cNvPr>
          <p:cNvSpPr/>
          <p:nvPr/>
        </p:nvSpPr>
        <p:spPr>
          <a:xfrm>
            <a:off x="9822960" y="2456883"/>
            <a:ext cx="131292" cy="117274"/>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037" dirty="0">
              <a:solidFill>
                <a:prstClr val="white"/>
              </a:solidFill>
              <a:latin typeface="Calibri" panose="020F0502020204030204"/>
            </a:endParaRPr>
          </a:p>
        </p:txBody>
      </p:sp>
      <p:sp>
        <p:nvSpPr>
          <p:cNvPr id="30" name="Ellipse 29">
            <a:extLst>
              <a:ext uri="{FF2B5EF4-FFF2-40B4-BE49-F238E27FC236}">
                <a16:creationId xmlns:a16="http://schemas.microsoft.com/office/drawing/2014/main" id="{D838BA95-D3D0-20B1-B85D-B760D2BF830D}"/>
              </a:ext>
            </a:extLst>
          </p:cNvPr>
          <p:cNvSpPr/>
          <p:nvPr/>
        </p:nvSpPr>
        <p:spPr>
          <a:xfrm>
            <a:off x="10094076" y="1824159"/>
            <a:ext cx="131292" cy="117274"/>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037" dirty="0">
              <a:solidFill>
                <a:prstClr val="white"/>
              </a:solidFill>
              <a:latin typeface="Calibri" panose="020F0502020204030204"/>
            </a:endParaRPr>
          </a:p>
        </p:txBody>
      </p:sp>
      <p:sp>
        <p:nvSpPr>
          <p:cNvPr id="31" name="Ellipse 30">
            <a:extLst>
              <a:ext uri="{FF2B5EF4-FFF2-40B4-BE49-F238E27FC236}">
                <a16:creationId xmlns:a16="http://schemas.microsoft.com/office/drawing/2014/main" id="{0DCB8F72-DD81-7B99-A55C-6DCB022CEEF1}"/>
              </a:ext>
            </a:extLst>
          </p:cNvPr>
          <p:cNvSpPr/>
          <p:nvPr/>
        </p:nvSpPr>
        <p:spPr>
          <a:xfrm>
            <a:off x="9460783" y="4160166"/>
            <a:ext cx="131292" cy="117274"/>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037" dirty="0">
              <a:solidFill>
                <a:prstClr val="white"/>
              </a:solidFill>
              <a:latin typeface="Calibri" panose="020F0502020204030204"/>
            </a:endParaRPr>
          </a:p>
        </p:txBody>
      </p:sp>
      <p:sp>
        <p:nvSpPr>
          <p:cNvPr id="32" name="Ellipse 31">
            <a:extLst>
              <a:ext uri="{FF2B5EF4-FFF2-40B4-BE49-F238E27FC236}">
                <a16:creationId xmlns:a16="http://schemas.microsoft.com/office/drawing/2014/main" id="{0150DFAE-1194-AC6F-49B7-2C3C35AD1C1B}"/>
              </a:ext>
            </a:extLst>
          </p:cNvPr>
          <p:cNvSpPr/>
          <p:nvPr/>
        </p:nvSpPr>
        <p:spPr>
          <a:xfrm>
            <a:off x="9757313" y="3159197"/>
            <a:ext cx="131292" cy="117274"/>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037" dirty="0">
              <a:solidFill>
                <a:prstClr val="white"/>
              </a:solidFill>
              <a:latin typeface="Calibri" panose="020F0502020204030204"/>
            </a:endParaRPr>
          </a:p>
        </p:txBody>
      </p:sp>
      <p:sp>
        <p:nvSpPr>
          <p:cNvPr id="33" name="Ellipse 32">
            <a:extLst>
              <a:ext uri="{FF2B5EF4-FFF2-40B4-BE49-F238E27FC236}">
                <a16:creationId xmlns:a16="http://schemas.microsoft.com/office/drawing/2014/main" id="{56BCC8CF-C903-2714-2B9A-936AC013768B}"/>
              </a:ext>
            </a:extLst>
          </p:cNvPr>
          <p:cNvSpPr/>
          <p:nvPr/>
        </p:nvSpPr>
        <p:spPr>
          <a:xfrm>
            <a:off x="10611928" y="3965963"/>
            <a:ext cx="131292" cy="117274"/>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037" dirty="0">
              <a:solidFill>
                <a:prstClr val="white"/>
              </a:solidFill>
              <a:latin typeface="Calibri" panose="020F0502020204030204"/>
            </a:endParaRPr>
          </a:p>
        </p:txBody>
      </p:sp>
      <p:sp>
        <p:nvSpPr>
          <p:cNvPr id="34" name="Ellipse 33">
            <a:extLst>
              <a:ext uri="{FF2B5EF4-FFF2-40B4-BE49-F238E27FC236}">
                <a16:creationId xmlns:a16="http://schemas.microsoft.com/office/drawing/2014/main" id="{DFDAB963-A35B-424A-EFCD-986399BBD371}"/>
              </a:ext>
            </a:extLst>
          </p:cNvPr>
          <p:cNvSpPr/>
          <p:nvPr/>
        </p:nvSpPr>
        <p:spPr>
          <a:xfrm>
            <a:off x="7728672" y="2422328"/>
            <a:ext cx="131292" cy="117274"/>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037" dirty="0">
              <a:solidFill>
                <a:prstClr val="white"/>
              </a:solidFill>
              <a:latin typeface="Calibri" panose="020F0502020204030204"/>
            </a:endParaRPr>
          </a:p>
        </p:txBody>
      </p:sp>
      <p:sp>
        <p:nvSpPr>
          <p:cNvPr id="35" name="Ellipse 34">
            <a:extLst>
              <a:ext uri="{FF2B5EF4-FFF2-40B4-BE49-F238E27FC236}">
                <a16:creationId xmlns:a16="http://schemas.microsoft.com/office/drawing/2014/main" id="{CE2D0110-5416-EA9B-8B54-23A0FC00CD35}"/>
              </a:ext>
            </a:extLst>
          </p:cNvPr>
          <p:cNvSpPr/>
          <p:nvPr/>
        </p:nvSpPr>
        <p:spPr>
          <a:xfrm>
            <a:off x="8352734" y="2809045"/>
            <a:ext cx="131292" cy="117274"/>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037" dirty="0">
              <a:solidFill>
                <a:prstClr val="white"/>
              </a:solidFill>
              <a:latin typeface="Calibri" panose="020F0502020204030204"/>
            </a:endParaRPr>
          </a:p>
        </p:txBody>
      </p:sp>
      <p:sp>
        <p:nvSpPr>
          <p:cNvPr id="36" name="Ellipse 35">
            <a:extLst>
              <a:ext uri="{FF2B5EF4-FFF2-40B4-BE49-F238E27FC236}">
                <a16:creationId xmlns:a16="http://schemas.microsoft.com/office/drawing/2014/main" id="{293C4D58-F192-C854-3B74-5E9894A92FBB}"/>
              </a:ext>
            </a:extLst>
          </p:cNvPr>
          <p:cNvSpPr/>
          <p:nvPr/>
        </p:nvSpPr>
        <p:spPr>
          <a:xfrm>
            <a:off x="8576048" y="1514055"/>
            <a:ext cx="131292" cy="117274"/>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037" dirty="0">
              <a:solidFill>
                <a:prstClr val="white"/>
              </a:solidFill>
              <a:latin typeface="Calibri" panose="020F0502020204030204"/>
            </a:endParaRPr>
          </a:p>
        </p:txBody>
      </p:sp>
      <p:sp>
        <p:nvSpPr>
          <p:cNvPr id="37" name="Ellipse 36">
            <a:extLst>
              <a:ext uri="{FF2B5EF4-FFF2-40B4-BE49-F238E27FC236}">
                <a16:creationId xmlns:a16="http://schemas.microsoft.com/office/drawing/2014/main" id="{E4925656-E989-E266-B875-C46665160685}"/>
              </a:ext>
            </a:extLst>
          </p:cNvPr>
          <p:cNvSpPr/>
          <p:nvPr/>
        </p:nvSpPr>
        <p:spPr>
          <a:xfrm>
            <a:off x="7728672" y="2143714"/>
            <a:ext cx="131292" cy="117274"/>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037" dirty="0">
              <a:solidFill>
                <a:prstClr val="white"/>
              </a:solidFill>
              <a:latin typeface="Calibri" panose="020F0502020204030204"/>
            </a:endParaRPr>
          </a:p>
        </p:txBody>
      </p:sp>
      <p:sp>
        <p:nvSpPr>
          <p:cNvPr id="38" name="Ellipse 37">
            <a:extLst>
              <a:ext uri="{FF2B5EF4-FFF2-40B4-BE49-F238E27FC236}">
                <a16:creationId xmlns:a16="http://schemas.microsoft.com/office/drawing/2014/main" id="{293FB88F-D160-04C4-606C-1FB0EEAA877E}"/>
              </a:ext>
            </a:extLst>
          </p:cNvPr>
          <p:cNvSpPr/>
          <p:nvPr/>
        </p:nvSpPr>
        <p:spPr>
          <a:xfrm>
            <a:off x="9360215" y="1604459"/>
            <a:ext cx="131292" cy="117274"/>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037" dirty="0">
              <a:solidFill>
                <a:prstClr val="white"/>
              </a:solidFill>
              <a:latin typeface="Calibri" panose="020F0502020204030204"/>
            </a:endParaRPr>
          </a:p>
        </p:txBody>
      </p:sp>
      <p:sp>
        <p:nvSpPr>
          <p:cNvPr id="39" name="Ellipse 38">
            <a:extLst>
              <a:ext uri="{FF2B5EF4-FFF2-40B4-BE49-F238E27FC236}">
                <a16:creationId xmlns:a16="http://schemas.microsoft.com/office/drawing/2014/main" id="{FC681C99-B4DE-82A2-E60E-4761AB4C7151}"/>
              </a:ext>
            </a:extLst>
          </p:cNvPr>
          <p:cNvSpPr/>
          <p:nvPr/>
        </p:nvSpPr>
        <p:spPr>
          <a:xfrm>
            <a:off x="9553141" y="3276471"/>
            <a:ext cx="131292" cy="117274"/>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037" dirty="0">
              <a:solidFill>
                <a:prstClr val="white"/>
              </a:solidFill>
              <a:latin typeface="Calibri" panose="020F0502020204030204"/>
            </a:endParaRPr>
          </a:p>
        </p:txBody>
      </p:sp>
      <p:sp>
        <p:nvSpPr>
          <p:cNvPr id="40" name="Ellipse 39">
            <a:extLst>
              <a:ext uri="{FF2B5EF4-FFF2-40B4-BE49-F238E27FC236}">
                <a16:creationId xmlns:a16="http://schemas.microsoft.com/office/drawing/2014/main" id="{99158346-25F9-44C6-7DD5-6D6786567953}"/>
              </a:ext>
            </a:extLst>
          </p:cNvPr>
          <p:cNvSpPr/>
          <p:nvPr/>
        </p:nvSpPr>
        <p:spPr>
          <a:xfrm>
            <a:off x="10557219" y="1836735"/>
            <a:ext cx="131292" cy="117274"/>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037" dirty="0">
              <a:solidFill>
                <a:prstClr val="white"/>
              </a:solidFill>
              <a:latin typeface="Calibri" panose="020F0502020204030204"/>
            </a:endParaRPr>
          </a:p>
        </p:txBody>
      </p:sp>
      <p:sp>
        <p:nvSpPr>
          <p:cNvPr id="42" name="Ellipse 41">
            <a:extLst>
              <a:ext uri="{FF2B5EF4-FFF2-40B4-BE49-F238E27FC236}">
                <a16:creationId xmlns:a16="http://schemas.microsoft.com/office/drawing/2014/main" id="{0B84EBDE-7263-BEFE-BB84-880D9D66CB7A}"/>
              </a:ext>
            </a:extLst>
          </p:cNvPr>
          <p:cNvSpPr/>
          <p:nvPr/>
        </p:nvSpPr>
        <p:spPr>
          <a:xfrm>
            <a:off x="8641694" y="4140232"/>
            <a:ext cx="131292" cy="117274"/>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037" dirty="0">
              <a:solidFill>
                <a:prstClr val="white"/>
              </a:solidFill>
              <a:latin typeface="Calibri" panose="020F0502020204030204"/>
            </a:endParaRPr>
          </a:p>
        </p:txBody>
      </p:sp>
      <p:sp>
        <p:nvSpPr>
          <p:cNvPr id="43" name="Ellipse 42">
            <a:extLst>
              <a:ext uri="{FF2B5EF4-FFF2-40B4-BE49-F238E27FC236}">
                <a16:creationId xmlns:a16="http://schemas.microsoft.com/office/drawing/2014/main" id="{0DFAA983-FBAF-C54F-C696-0A400D7E567A}"/>
              </a:ext>
            </a:extLst>
          </p:cNvPr>
          <p:cNvSpPr/>
          <p:nvPr/>
        </p:nvSpPr>
        <p:spPr>
          <a:xfrm>
            <a:off x="8429762" y="2446937"/>
            <a:ext cx="131292" cy="117274"/>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037" dirty="0">
              <a:solidFill>
                <a:prstClr val="white"/>
              </a:solidFill>
              <a:latin typeface="Calibri" panose="020F0502020204030204"/>
            </a:endParaRPr>
          </a:p>
        </p:txBody>
      </p:sp>
      <p:sp>
        <p:nvSpPr>
          <p:cNvPr id="44" name="Ellipse 43">
            <a:extLst>
              <a:ext uri="{FF2B5EF4-FFF2-40B4-BE49-F238E27FC236}">
                <a16:creationId xmlns:a16="http://schemas.microsoft.com/office/drawing/2014/main" id="{C27E854E-7307-953F-D097-EF8D7265A1FA}"/>
              </a:ext>
            </a:extLst>
          </p:cNvPr>
          <p:cNvSpPr/>
          <p:nvPr/>
        </p:nvSpPr>
        <p:spPr>
          <a:xfrm>
            <a:off x="8942562" y="5597186"/>
            <a:ext cx="131292" cy="117274"/>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037" dirty="0">
              <a:solidFill>
                <a:prstClr val="white"/>
              </a:solidFill>
              <a:latin typeface="Calibri" panose="020F0502020204030204"/>
            </a:endParaRPr>
          </a:p>
        </p:txBody>
      </p:sp>
      <p:sp>
        <p:nvSpPr>
          <p:cNvPr id="6" name="Rectangle 5"/>
          <p:cNvSpPr/>
          <p:nvPr/>
        </p:nvSpPr>
        <p:spPr>
          <a:xfrm>
            <a:off x="3956996" y="3585365"/>
            <a:ext cx="1090363" cy="239168"/>
          </a:xfrm>
          <a:prstGeom prst="rect">
            <a:avLst/>
          </a:prstGeom>
        </p:spPr>
        <p:txBody>
          <a:bodyPr wrap="none">
            <a:spAutoFit/>
          </a:bodyPr>
          <a:lstStyle/>
          <a:p>
            <a:pPr defTabSz="727391"/>
            <a:r>
              <a:rPr lang="fr-FR" sz="954" dirty="0">
                <a:solidFill>
                  <a:prstClr val="black"/>
                </a:solidFill>
                <a:latin typeface="Calibri" panose="020F0502020204030204"/>
              </a:rPr>
              <a:t>TROUSSEAU APHP</a:t>
            </a:r>
          </a:p>
        </p:txBody>
      </p:sp>
      <p:sp>
        <p:nvSpPr>
          <p:cNvPr id="8" name="Rectangle 7"/>
          <p:cNvSpPr/>
          <p:nvPr/>
        </p:nvSpPr>
        <p:spPr>
          <a:xfrm>
            <a:off x="2085362" y="3403332"/>
            <a:ext cx="877163" cy="239168"/>
          </a:xfrm>
          <a:prstGeom prst="rect">
            <a:avLst/>
          </a:prstGeom>
        </p:spPr>
        <p:txBody>
          <a:bodyPr wrap="none">
            <a:spAutoFit/>
          </a:bodyPr>
          <a:lstStyle/>
          <a:p>
            <a:pPr defTabSz="727391"/>
            <a:r>
              <a:rPr lang="fr-FR" sz="954" dirty="0">
                <a:solidFill>
                  <a:prstClr val="black"/>
                </a:solidFill>
                <a:latin typeface="Calibri" panose="020F0502020204030204"/>
              </a:rPr>
              <a:t>NECKER APHP</a:t>
            </a:r>
          </a:p>
        </p:txBody>
      </p:sp>
      <p:sp>
        <p:nvSpPr>
          <p:cNvPr id="49" name="Ellipse 48">
            <a:extLst>
              <a:ext uri="{FF2B5EF4-FFF2-40B4-BE49-F238E27FC236}">
                <a16:creationId xmlns:a16="http://schemas.microsoft.com/office/drawing/2014/main" id="{5CE53447-9575-28EB-6E19-FAC10F006B39}"/>
              </a:ext>
            </a:extLst>
          </p:cNvPr>
          <p:cNvSpPr/>
          <p:nvPr/>
        </p:nvSpPr>
        <p:spPr>
          <a:xfrm>
            <a:off x="8908293" y="1719461"/>
            <a:ext cx="131292" cy="117274"/>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037" dirty="0">
              <a:solidFill>
                <a:prstClr val="white"/>
              </a:solidFill>
              <a:latin typeface="Calibri" panose="020F0502020204030204"/>
            </a:endParaRPr>
          </a:p>
        </p:txBody>
      </p:sp>
      <p:sp>
        <p:nvSpPr>
          <p:cNvPr id="50" name="Ellipse 49">
            <a:extLst>
              <a:ext uri="{FF2B5EF4-FFF2-40B4-BE49-F238E27FC236}">
                <a16:creationId xmlns:a16="http://schemas.microsoft.com/office/drawing/2014/main" id="{94CD3B75-A4DB-0298-4876-071423CBA0BB}"/>
              </a:ext>
            </a:extLst>
          </p:cNvPr>
          <p:cNvSpPr/>
          <p:nvPr/>
        </p:nvSpPr>
        <p:spPr>
          <a:xfrm>
            <a:off x="8858099" y="1778097"/>
            <a:ext cx="131292" cy="117274"/>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432" dirty="0">
              <a:solidFill>
                <a:prstClr val="white"/>
              </a:solidFill>
              <a:latin typeface="Calibri" panose="020F0502020204030204"/>
            </a:endParaRPr>
          </a:p>
        </p:txBody>
      </p:sp>
    </p:spTree>
    <p:extLst>
      <p:ext uri="{BB962C8B-B14F-4D97-AF65-F5344CB8AC3E}">
        <p14:creationId xmlns:p14="http://schemas.microsoft.com/office/powerpoint/2010/main" val="6452892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136050" y="834294"/>
            <a:ext cx="4115992" cy="813108"/>
          </a:xfrm>
          <a:prstGeom prst="rect">
            <a:avLst/>
          </a:prstGeom>
          <a:solidFill>
            <a:schemeClr val="bg1"/>
          </a:solidFill>
        </p:spPr>
        <p:txBody>
          <a:bodyPr wrap="square" rtlCol="0">
            <a:spAutoFit/>
          </a:bodyPr>
          <a:lstStyle/>
          <a:p>
            <a:pPr defTabSz="329938"/>
            <a:r>
              <a:rPr lang="fr-FR" sz="1273" dirty="0">
                <a:solidFill>
                  <a:prstClr val="black"/>
                </a:solidFill>
                <a:latin typeface="Century Gothic" panose="020B0502020202020204" pitchFamily="34" charset="0"/>
              </a:rPr>
              <a:t>Nom du CRMR : </a:t>
            </a:r>
            <a:r>
              <a:rPr lang="fr-FR" sz="1273" b="1" dirty="0">
                <a:solidFill>
                  <a:prstClr val="black"/>
                </a:solidFill>
                <a:latin typeface="Century Gothic" panose="020B0502020202020204" pitchFamily="34" charset="0"/>
              </a:rPr>
              <a:t>MALADIES RARES DIGESTIVES « MARDI », Pr Jean-Pierre HUGOT</a:t>
            </a:r>
            <a:endParaRPr lang="fr-FR" sz="865" b="1" dirty="0">
              <a:solidFill>
                <a:prstClr val="black"/>
              </a:solidFill>
              <a:latin typeface="Century Gothic" panose="020B0502020202020204" pitchFamily="34" charset="0"/>
            </a:endParaRPr>
          </a:p>
          <a:p>
            <a:pPr defTabSz="329938"/>
            <a:r>
              <a:rPr lang="fr-FR" sz="1273" dirty="0">
                <a:solidFill>
                  <a:prstClr val="black"/>
                </a:solidFill>
                <a:latin typeface="Century Gothic" panose="020B0502020202020204" pitchFamily="34" charset="0"/>
              </a:rPr>
              <a:t>Filière : </a:t>
            </a:r>
            <a:r>
              <a:rPr lang="fr-FR" sz="1273" b="1" dirty="0">
                <a:solidFill>
                  <a:prstClr val="black"/>
                </a:solidFill>
                <a:latin typeface="Century Gothic" panose="020B0502020202020204" pitchFamily="34" charset="0"/>
              </a:rPr>
              <a:t>FIMATHO</a:t>
            </a:r>
          </a:p>
          <a:p>
            <a:pPr defTabSz="329938"/>
            <a:endParaRPr lang="fr-FR" sz="865" b="1" dirty="0">
              <a:solidFill>
                <a:prstClr val="black"/>
              </a:solidFill>
              <a:latin typeface="Century Gothic" panose="020B0502020202020204" pitchFamily="34" charset="0"/>
            </a:endParaRPr>
          </a:p>
        </p:txBody>
      </p:sp>
      <p:sp>
        <p:nvSpPr>
          <p:cNvPr id="7" name="Ellipse 6"/>
          <p:cNvSpPr/>
          <p:nvPr/>
        </p:nvSpPr>
        <p:spPr>
          <a:xfrm>
            <a:off x="1372278" y="834295"/>
            <a:ext cx="763772" cy="47142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727391"/>
            <a:r>
              <a:rPr lang="fr-FR" sz="1909" dirty="0">
                <a:solidFill>
                  <a:prstClr val="white"/>
                </a:solidFill>
                <a:latin typeface="Calibri" panose="020F0502020204030204"/>
              </a:rPr>
              <a:t>4</a:t>
            </a:r>
          </a:p>
        </p:txBody>
      </p:sp>
      <p:grpSp>
        <p:nvGrpSpPr>
          <p:cNvPr id="54" name="Groupe 53"/>
          <p:cNvGrpSpPr/>
          <p:nvPr/>
        </p:nvGrpSpPr>
        <p:grpSpPr>
          <a:xfrm>
            <a:off x="5708225" y="4625047"/>
            <a:ext cx="3239964" cy="789319"/>
            <a:chOff x="2869306" y="5753539"/>
            <a:chExt cx="4072828" cy="992221"/>
          </a:xfrm>
        </p:grpSpPr>
        <p:grpSp>
          <p:nvGrpSpPr>
            <p:cNvPr id="57" name="Groupe 56">
              <a:extLst>
                <a:ext uri="{FF2B5EF4-FFF2-40B4-BE49-F238E27FC236}">
                  <a16:creationId xmlns:a16="http://schemas.microsoft.com/office/drawing/2014/main" id="{6FACC5C2-A353-C109-4AFA-D5ADA8241012}"/>
                </a:ext>
              </a:extLst>
            </p:cNvPr>
            <p:cNvGrpSpPr/>
            <p:nvPr/>
          </p:nvGrpSpPr>
          <p:grpSpPr>
            <a:xfrm>
              <a:off x="2870252" y="5753539"/>
              <a:ext cx="4071882" cy="992221"/>
              <a:chOff x="4429955" y="5779661"/>
              <a:chExt cx="4071882" cy="992221"/>
            </a:xfrm>
          </p:grpSpPr>
          <p:sp>
            <p:nvSpPr>
              <p:cNvPr id="58" name="ZoneTexte 57">
                <a:extLst>
                  <a:ext uri="{FF2B5EF4-FFF2-40B4-BE49-F238E27FC236}">
                    <a16:creationId xmlns:a16="http://schemas.microsoft.com/office/drawing/2014/main" id="{5B642F0E-AA92-F581-DC99-3917A1775863}"/>
                  </a:ext>
                </a:extLst>
              </p:cNvPr>
              <p:cNvSpPr txBox="1"/>
              <p:nvPr/>
            </p:nvSpPr>
            <p:spPr>
              <a:xfrm>
                <a:off x="4755720" y="5779661"/>
                <a:ext cx="3746117" cy="992221"/>
              </a:xfrm>
              <a:prstGeom prst="rect">
                <a:avLst/>
              </a:prstGeom>
              <a:noFill/>
            </p:spPr>
            <p:txBody>
              <a:bodyPr wrap="square" rtlCol="0">
                <a:spAutoFit/>
              </a:bodyPr>
              <a:lstStyle/>
              <a:p>
                <a:pPr defTabSz="727391">
                  <a:spcBef>
                    <a:spcPts val="1037"/>
                  </a:spcBef>
                </a:pPr>
                <a:r>
                  <a:rPr lang="fr-FR" sz="954" b="1" dirty="0">
                    <a:solidFill>
                      <a:prstClr val="black"/>
                    </a:solidFill>
                    <a:latin typeface="Century Gothic" panose="020B0502020202020204" pitchFamily="34" charset="0"/>
                  </a:rPr>
                  <a:t>Coordonnateur (1)</a:t>
                </a:r>
              </a:p>
              <a:p>
                <a:pPr defTabSz="727391">
                  <a:spcBef>
                    <a:spcPts val="1037"/>
                  </a:spcBef>
                </a:pPr>
                <a:r>
                  <a:rPr lang="fr-FR" sz="954" b="1" dirty="0">
                    <a:solidFill>
                      <a:prstClr val="black"/>
                    </a:solidFill>
                    <a:latin typeface="Century Gothic" panose="020B0502020202020204" pitchFamily="34" charset="0"/>
                  </a:rPr>
                  <a:t>Constitutif (8 dont 1 nouveau          )</a:t>
                </a:r>
              </a:p>
              <a:p>
                <a:pPr defTabSz="727391">
                  <a:spcBef>
                    <a:spcPts val="1037"/>
                  </a:spcBef>
                </a:pPr>
                <a:r>
                  <a:rPr lang="fr-FR" sz="954" b="1" dirty="0">
                    <a:solidFill>
                      <a:prstClr val="black"/>
                    </a:solidFill>
                    <a:latin typeface="Century Gothic" panose="020B0502020202020204" pitchFamily="34" charset="0"/>
                  </a:rPr>
                  <a:t>Compétence (29 dont 2 nouveaux        )</a:t>
                </a:r>
              </a:p>
            </p:txBody>
          </p:sp>
          <p:sp>
            <p:nvSpPr>
              <p:cNvPr id="59" name="Ellipse 58">
                <a:extLst>
                  <a:ext uri="{FF2B5EF4-FFF2-40B4-BE49-F238E27FC236}">
                    <a16:creationId xmlns:a16="http://schemas.microsoft.com/office/drawing/2014/main" id="{041FC5A3-DE66-5BA7-CECD-12B3E8BDE06A}"/>
                  </a:ext>
                </a:extLst>
              </p:cNvPr>
              <p:cNvSpPr/>
              <p:nvPr/>
            </p:nvSpPr>
            <p:spPr>
              <a:xfrm>
                <a:off x="4429955" y="6154878"/>
                <a:ext cx="258175" cy="211454"/>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432" dirty="0">
                  <a:solidFill>
                    <a:prstClr val="white"/>
                  </a:solidFill>
                  <a:latin typeface="Calibri" panose="020F0502020204030204"/>
                </a:endParaRPr>
              </a:p>
            </p:txBody>
          </p:sp>
          <p:sp>
            <p:nvSpPr>
              <p:cNvPr id="60" name="Ellipse 59">
                <a:extLst>
                  <a:ext uri="{FF2B5EF4-FFF2-40B4-BE49-F238E27FC236}">
                    <a16:creationId xmlns:a16="http://schemas.microsoft.com/office/drawing/2014/main" id="{FEBA7C1A-34AB-B893-58ED-60245B09EF7B}"/>
                  </a:ext>
                </a:extLst>
              </p:cNvPr>
              <p:cNvSpPr/>
              <p:nvPr/>
            </p:nvSpPr>
            <p:spPr>
              <a:xfrm>
                <a:off x="4439062" y="6473872"/>
                <a:ext cx="258175" cy="211454"/>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037" dirty="0">
                  <a:solidFill>
                    <a:prstClr val="white"/>
                  </a:solidFill>
                  <a:latin typeface="Calibri" panose="020F0502020204030204"/>
                </a:endParaRPr>
              </a:p>
            </p:txBody>
          </p:sp>
        </p:grpSp>
        <p:sp>
          <p:nvSpPr>
            <p:cNvPr id="62" name="Ellipse 61">
              <a:extLst>
                <a:ext uri="{FF2B5EF4-FFF2-40B4-BE49-F238E27FC236}">
                  <a16:creationId xmlns:a16="http://schemas.microsoft.com/office/drawing/2014/main" id="{A8DC9375-FC4E-EC7D-93E4-0BCF3391CADB}"/>
                </a:ext>
              </a:extLst>
            </p:cNvPr>
            <p:cNvSpPr/>
            <p:nvPr/>
          </p:nvSpPr>
          <p:spPr>
            <a:xfrm>
              <a:off x="2869306" y="5794901"/>
              <a:ext cx="258175" cy="211454"/>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432">
                <a:solidFill>
                  <a:prstClr val="white"/>
                </a:solidFill>
                <a:latin typeface="Calibri" panose="020F0502020204030204"/>
              </a:endParaRPr>
            </a:p>
          </p:txBody>
        </p:sp>
      </p:grpSp>
      <p:grpSp>
        <p:nvGrpSpPr>
          <p:cNvPr id="18" name="Groupe 17">
            <a:extLst>
              <a:ext uri="{FF2B5EF4-FFF2-40B4-BE49-F238E27FC236}">
                <a16:creationId xmlns:a16="http://schemas.microsoft.com/office/drawing/2014/main" id="{7F89C1CF-7701-8632-BE8C-AC1386DAF7E4}"/>
              </a:ext>
            </a:extLst>
          </p:cNvPr>
          <p:cNvGrpSpPr/>
          <p:nvPr/>
        </p:nvGrpSpPr>
        <p:grpSpPr>
          <a:xfrm>
            <a:off x="1489222" y="1433003"/>
            <a:ext cx="4166526" cy="4152528"/>
            <a:chOff x="168104" y="-274320"/>
            <a:chExt cx="7820337" cy="7794063"/>
          </a:xfrm>
        </p:grpSpPr>
        <p:pic>
          <p:nvPicPr>
            <p:cNvPr id="2" name="Image 1">
              <a:extLst>
                <a:ext uri="{FF2B5EF4-FFF2-40B4-BE49-F238E27FC236}">
                  <a16:creationId xmlns:a16="http://schemas.microsoft.com/office/drawing/2014/main" id="{D2FEE5D8-07EF-8734-2DD8-661AE8A4D2EE}"/>
                </a:ext>
              </a:extLst>
            </p:cNvPr>
            <p:cNvPicPr>
              <a:picLocks noChangeAspect="1"/>
            </p:cNvPicPr>
            <p:nvPr/>
          </p:nvPicPr>
          <p:blipFill rotWithShape="1">
            <a:blip r:embed="rId3"/>
            <a:srcRect r="11942" b="22413"/>
            <a:stretch/>
          </p:blipFill>
          <p:spPr>
            <a:xfrm>
              <a:off x="513635" y="-274320"/>
              <a:ext cx="7474806" cy="6962398"/>
            </a:xfrm>
            <a:prstGeom prst="rect">
              <a:avLst/>
            </a:prstGeom>
          </p:spPr>
        </p:pic>
        <p:sp>
          <p:nvSpPr>
            <p:cNvPr id="3" name="Ellipse 2">
              <a:extLst>
                <a:ext uri="{FF2B5EF4-FFF2-40B4-BE49-F238E27FC236}">
                  <a16:creationId xmlns:a16="http://schemas.microsoft.com/office/drawing/2014/main" id="{382A6CEB-0AC2-9DA4-60D5-FF6E5F271819}"/>
                </a:ext>
              </a:extLst>
            </p:cNvPr>
            <p:cNvSpPr/>
            <p:nvPr/>
          </p:nvSpPr>
          <p:spPr>
            <a:xfrm>
              <a:off x="4493530" y="2574503"/>
              <a:ext cx="158919" cy="158919"/>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727391"/>
              <a:endParaRPr lang="fr-FR" sz="1037" dirty="0">
                <a:solidFill>
                  <a:prstClr val="white"/>
                </a:solidFill>
                <a:latin typeface="Calibri" panose="020F0502020204030204"/>
              </a:endParaRPr>
            </a:p>
          </p:txBody>
        </p:sp>
        <p:sp>
          <p:nvSpPr>
            <p:cNvPr id="5" name="Ellipse 4">
              <a:extLst>
                <a:ext uri="{FF2B5EF4-FFF2-40B4-BE49-F238E27FC236}">
                  <a16:creationId xmlns:a16="http://schemas.microsoft.com/office/drawing/2014/main" id="{AC025B10-8B30-4AF9-7553-3D83D6B62854}"/>
                </a:ext>
              </a:extLst>
            </p:cNvPr>
            <p:cNvSpPr/>
            <p:nvPr/>
          </p:nvSpPr>
          <p:spPr>
            <a:xfrm>
              <a:off x="4477238" y="3392503"/>
              <a:ext cx="158919" cy="158919"/>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037" dirty="0">
                <a:solidFill>
                  <a:prstClr val="white"/>
                </a:solidFill>
                <a:latin typeface="Calibri" panose="020F0502020204030204"/>
              </a:endParaRPr>
            </a:p>
          </p:txBody>
        </p:sp>
        <p:sp>
          <p:nvSpPr>
            <p:cNvPr id="9" name="ZoneTexte 8">
              <a:extLst>
                <a:ext uri="{FF2B5EF4-FFF2-40B4-BE49-F238E27FC236}">
                  <a16:creationId xmlns:a16="http://schemas.microsoft.com/office/drawing/2014/main" id="{6B0B93B6-6F8A-5A50-245B-137F9DFF733C}"/>
                </a:ext>
              </a:extLst>
            </p:cNvPr>
            <p:cNvSpPr txBox="1"/>
            <p:nvPr/>
          </p:nvSpPr>
          <p:spPr>
            <a:xfrm>
              <a:off x="5065440" y="6335500"/>
              <a:ext cx="1589085" cy="1184243"/>
            </a:xfrm>
            <a:prstGeom prst="rect">
              <a:avLst/>
            </a:prstGeom>
            <a:noFill/>
          </p:spPr>
          <p:txBody>
            <a:bodyPr wrap="square">
              <a:spAutoFit/>
            </a:bodyPr>
            <a:lstStyle/>
            <a:p>
              <a:pPr algn="ctr" defTabSz="727391"/>
              <a:r>
                <a:rPr lang="fr-FR" sz="875" dirty="0">
                  <a:solidFill>
                    <a:prstClr val="black"/>
                  </a:solidFill>
                  <a:latin typeface="Calibri" panose="020F0502020204030204"/>
                </a:rPr>
                <a:t>CORBEIL-ESSONNE</a:t>
              </a:r>
              <a:br>
                <a:rPr lang="fr-FR" sz="875" dirty="0">
                  <a:solidFill>
                    <a:prstClr val="black"/>
                  </a:solidFill>
                  <a:latin typeface="Calibri" panose="020F0502020204030204"/>
                </a:rPr>
              </a:br>
              <a:r>
                <a:rPr lang="fr-FR" sz="875" dirty="0">
                  <a:solidFill>
                    <a:prstClr val="black"/>
                  </a:solidFill>
                  <a:latin typeface="Calibri" panose="020F0502020204030204"/>
                </a:rPr>
                <a:t>CH SUD-FRANCILIEN</a:t>
              </a:r>
            </a:p>
          </p:txBody>
        </p:sp>
        <p:sp>
          <p:nvSpPr>
            <p:cNvPr id="11" name="ZoneTexte 10">
              <a:extLst>
                <a:ext uri="{FF2B5EF4-FFF2-40B4-BE49-F238E27FC236}">
                  <a16:creationId xmlns:a16="http://schemas.microsoft.com/office/drawing/2014/main" id="{D64BD99D-657E-D332-F24D-C545CC05DE82}"/>
                </a:ext>
              </a:extLst>
            </p:cNvPr>
            <p:cNvSpPr txBox="1"/>
            <p:nvPr/>
          </p:nvSpPr>
          <p:spPr>
            <a:xfrm>
              <a:off x="168104" y="5877879"/>
              <a:ext cx="2263891" cy="1000107"/>
            </a:xfrm>
            <a:prstGeom prst="rect">
              <a:avLst/>
            </a:prstGeom>
            <a:noFill/>
          </p:spPr>
          <p:txBody>
            <a:bodyPr wrap="square">
              <a:spAutoFit/>
            </a:bodyPr>
            <a:lstStyle/>
            <a:p>
              <a:pPr algn="ctr" defTabSz="727391"/>
              <a:r>
                <a:rPr lang="fr-FR" sz="954" dirty="0">
                  <a:solidFill>
                    <a:prstClr val="black"/>
                  </a:solidFill>
                  <a:latin typeface="Calibri" panose="020F0502020204030204"/>
                </a:rPr>
                <a:t>BULLION</a:t>
              </a:r>
              <a:br>
                <a:rPr lang="fr-FR" sz="954" dirty="0">
                  <a:solidFill>
                    <a:prstClr val="black"/>
                  </a:solidFill>
                  <a:latin typeface="Calibri" panose="020F0502020204030204"/>
                </a:rPr>
              </a:br>
              <a:r>
                <a:rPr lang="fr-FR" sz="954" dirty="0">
                  <a:solidFill>
                    <a:prstClr val="black"/>
                  </a:solidFill>
                  <a:latin typeface="Calibri" panose="020F0502020204030204"/>
                </a:rPr>
                <a:t>HÔPITAL PEDIATRIE ET  REEDUCATION</a:t>
              </a:r>
            </a:p>
          </p:txBody>
        </p:sp>
        <p:sp>
          <p:nvSpPr>
            <p:cNvPr id="12" name="Ellipse 11">
              <a:extLst>
                <a:ext uri="{FF2B5EF4-FFF2-40B4-BE49-F238E27FC236}">
                  <a16:creationId xmlns:a16="http://schemas.microsoft.com/office/drawing/2014/main" id="{79F49A6F-1666-97F4-1F22-24260ECACD54}"/>
                </a:ext>
              </a:extLst>
            </p:cNvPr>
            <p:cNvSpPr/>
            <p:nvPr/>
          </p:nvSpPr>
          <p:spPr>
            <a:xfrm>
              <a:off x="1224489" y="5721425"/>
              <a:ext cx="158919" cy="158919"/>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037" dirty="0">
                <a:solidFill>
                  <a:prstClr val="white"/>
                </a:solidFill>
                <a:latin typeface="Calibri" panose="020F0502020204030204"/>
              </a:endParaRPr>
            </a:p>
          </p:txBody>
        </p:sp>
        <p:sp>
          <p:nvSpPr>
            <p:cNvPr id="13" name="ZoneTexte 12">
              <a:extLst>
                <a:ext uri="{FF2B5EF4-FFF2-40B4-BE49-F238E27FC236}">
                  <a16:creationId xmlns:a16="http://schemas.microsoft.com/office/drawing/2014/main" id="{A44D700F-CFF7-888B-1E3A-F2F15EE8F759}"/>
                </a:ext>
              </a:extLst>
            </p:cNvPr>
            <p:cNvSpPr txBox="1"/>
            <p:nvPr/>
          </p:nvSpPr>
          <p:spPr>
            <a:xfrm>
              <a:off x="1069983" y="274354"/>
              <a:ext cx="2753657" cy="724506"/>
            </a:xfrm>
            <a:prstGeom prst="rect">
              <a:avLst/>
            </a:prstGeom>
            <a:noFill/>
          </p:spPr>
          <p:txBody>
            <a:bodyPr wrap="square">
              <a:spAutoFit/>
            </a:bodyPr>
            <a:lstStyle/>
            <a:p>
              <a:pPr algn="ctr" defTabSz="727391"/>
              <a:r>
                <a:rPr lang="fr-FR" sz="954" dirty="0">
                  <a:solidFill>
                    <a:prstClr val="black"/>
                  </a:solidFill>
                  <a:latin typeface="Calibri" panose="020F0502020204030204"/>
                </a:rPr>
                <a:t>MARGENCY</a:t>
              </a:r>
              <a:br>
                <a:rPr lang="fr-FR" sz="954" dirty="0">
                  <a:solidFill>
                    <a:prstClr val="black"/>
                  </a:solidFill>
                  <a:latin typeface="Calibri" panose="020F0502020204030204"/>
                </a:rPr>
              </a:br>
              <a:r>
                <a:rPr lang="fr-FR" sz="954" dirty="0">
                  <a:solidFill>
                    <a:prstClr val="black"/>
                  </a:solidFill>
                  <a:latin typeface="Calibri" panose="020F0502020204030204"/>
                </a:rPr>
                <a:t>HÔPITAL D’ENFANTS</a:t>
              </a:r>
            </a:p>
          </p:txBody>
        </p:sp>
        <p:sp>
          <p:nvSpPr>
            <p:cNvPr id="14" name="Ellipse 13">
              <a:extLst>
                <a:ext uri="{FF2B5EF4-FFF2-40B4-BE49-F238E27FC236}">
                  <a16:creationId xmlns:a16="http://schemas.microsoft.com/office/drawing/2014/main" id="{B88ECC10-53D9-5F12-F616-85625CAD0B1D}"/>
                </a:ext>
              </a:extLst>
            </p:cNvPr>
            <p:cNvSpPr/>
            <p:nvPr/>
          </p:nvSpPr>
          <p:spPr>
            <a:xfrm>
              <a:off x="2302769" y="118155"/>
              <a:ext cx="158919" cy="158919"/>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037" dirty="0">
                <a:solidFill>
                  <a:prstClr val="white"/>
                </a:solidFill>
                <a:latin typeface="Calibri" panose="020F0502020204030204"/>
              </a:endParaRPr>
            </a:p>
          </p:txBody>
        </p:sp>
        <p:sp>
          <p:nvSpPr>
            <p:cNvPr id="15" name="ZoneTexte 14">
              <a:extLst>
                <a:ext uri="{FF2B5EF4-FFF2-40B4-BE49-F238E27FC236}">
                  <a16:creationId xmlns:a16="http://schemas.microsoft.com/office/drawing/2014/main" id="{68E7A221-B213-7E5B-F3F3-7F2CFAD63655}"/>
                </a:ext>
              </a:extLst>
            </p:cNvPr>
            <p:cNvSpPr txBox="1"/>
            <p:nvPr/>
          </p:nvSpPr>
          <p:spPr>
            <a:xfrm>
              <a:off x="1800143" y="3339449"/>
              <a:ext cx="2180347" cy="448905"/>
            </a:xfrm>
            <a:prstGeom prst="rect">
              <a:avLst/>
            </a:prstGeom>
            <a:noFill/>
          </p:spPr>
          <p:txBody>
            <a:bodyPr wrap="square">
              <a:spAutoFit/>
            </a:bodyPr>
            <a:lstStyle/>
            <a:p>
              <a:pPr defTabSz="727391"/>
              <a:r>
                <a:rPr lang="fr-FR" sz="954" dirty="0">
                  <a:solidFill>
                    <a:prstClr val="black"/>
                  </a:solidFill>
                  <a:latin typeface="Calibri" panose="020F0502020204030204"/>
                </a:rPr>
                <a:t>NECKER APHP</a:t>
              </a:r>
            </a:p>
          </p:txBody>
        </p:sp>
        <p:sp>
          <p:nvSpPr>
            <p:cNvPr id="16" name="ZoneTexte 15">
              <a:extLst>
                <a:ext uri="{FF2B5EF4-FFF2-40B4-BE49-F238E27FC236}">
                  <a16:creationId xmlns:a16="http://schemas.microsoft.com/office/drawing/2014/main" id="{6C7D2166-8DD8-0666-7EBA-CD696021818C}"/>
                </a:ext>
              </a:extLst>
            </p:cNvPr>
            <p:cNvSpPr txBox="1"/>
            <p:nvPr/>
          </p:nvSpPr>
          <p:spPr>
            <a:xfrm>
              <a:off x="4739619" y="2447942"/>
              <a:ext cx="3206917" cy="448905"/>
            </a:xfrm>
            <a:prstGeom prst="rect">
              <a:avLst/>
            </a:prstGeom>
            <a:noFill/>
          </p:spPr>
          <p:txBody>
            <a:bodyPr wrap="square">
              <a:spAutoFit/>
            </a:bodyPr>
            <a:lstStyle/>
            <a:p>
              <a:pPr defTabSz="727391"/>
              <a:r>
                <a:rPr lang="fr-FR" sz="954" b="1" dirty="0">
                  <a:solidFill>
                    <a:prstClr val="black"/>
                  </a:solidFill>
                  <a:latin typeface="Calibri" panose="020F0502020204030204"/>
                </a:rPr>
                <a:t>ROBERT-DEBRE APHP</a:t>
              </a:r>
            </a:p>
          </p:txBody>
        </p:sp>
        <p:sp>
          <p:nvSpPr>
            <p:cNvPr id="17" name="ZoneTexte 16">
              <a:extLst>
                <a:ext uri="{FF2B5EF4-FFF2-40B4-BE49-F238E27FC236}">
                  <a16:creationId xmlns:a16="http://schemas.microsoft.com/office/drawing/2014/main" id="{F2E9E5AE-D812-7FA5-F32A-40EA0502EBFF}"/>
                </a:ext>
              </a:extLst>
            </p:cNvPr>
            <p:cNvSpPr txBox="1"/>
            <p:nvPr/>
          </p:nvSpPr>
          <p:spPr>
            <a:xfrm>
              <a:off x="3632954" y="3590997"/>
              <a:ext cx="2886410" cy="448905"/>
            </a:xfrm>
            <a:prstGeom prst="rect">
              <a:avLst/>
            </a:prstGeom>
            <a:noFill/>
          </p:spPr>
          <p:txBody>
            <a:bodyPr wrap="square">
              <a:spAutoFit/>
            </a:bodyPr>
            <a:lstStyle/>
            <a:p>
              <a:pPr defTabSz="727391"/>
              <a:r>
                <a:rPr lang="fr-FR" sz="954" dirty="0">
                  <a:solidFill>
                    <a:prstClr val="black"/>
                  </a:solidFill>
                  <a:latin typeface="Calibri" panose="020F0502020204030204"/>
                </a:rPr>
                <a:t>TROUSSEAU APHP</a:t>
              </a:r>
            </a:p>
          </p:txBody>
        </p:sp>
      </p:grpSp>
      <p:sp>
        <p:nvSpPr>
          <p:cNvPr id="118" name="Rectangle 117">
            <a:extLst>
              <a:ext uri="{FF2B5EF4-FFF2-40B4-BE49-F238E27FC236}">
                <a16:creationId xmlns:a16="http://schemas.microsoft.com/office/drawing/2014/main" id="{711C45C2-FFB5-FD79-B82D-CBE2C005DFD1}"/>
              </a:ext>
            </a:extLst>
          </p:cNvPr>
          <p:cNvSpPr/>
          <p:nvPr/>
        </p:nvSpPr>
        <p:spPr>
          <a:xfrm rot="21139385">
            <a:off x="2659375" y="4476805"/>
            <a:ext cx="1596821" cy="271741"/>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defTabSz="727391"/>
            <a:r>
              <a:rPr lang="fr-FR" sz="1166" b="1" dirty="0">
                <a:solidFill>
                  <a:prstClr val="white"/>
                </a:solidFill>
                <a:latin typeface="Marianne" panose="02000000000000000000" pitchFamily="2" charset="0"/>
              </a:rPr>
              <a:t>FOCUS ILE-DE-FRANCE</a:t>
            </a:r>
            <a:endParaRPr lang="fr-FR" sz="1166" b="1" dirty="0">
              <a:solidFill>
                <a:prstClr val="white"/>
              </a:solidFill>
              <a:latin typeface="Calibri" panose="020F0502020204030204"/>
            </a:endParaRPr>
          </a:p>
        </p:txBody>
      </p:sp>
      <p:grpSp>
        <p:nvGrpSpPr>
          <p:cNvPr id="20" name="Groupe 19">
            <a:extLst>
              <a:ext uri="{FF2B5EF4-FFF2-40B4-BE49-F238E27FC236}">
                <a16:creationId xmlns:a16="http://schemas.microsoft.com/office/drawing/2014/main" id="{79F562C8-4013-26E7-143C-6FC6EC65FEBA}"/>
              </a:ext>
            </a:extLst>
          </p:cNvPr>
          <p:cNvGrpSpPr/>
          <p:nvPr/>
        </p:nvGrpSpPr>
        <p:grpSpPr>
          <a:xfrm>
            <a:off x="6728723" y="759997"/>
            <a:ext cx="4049191" cy="5336405"/>
            <a:chOff x="2598863" y="431106"/>
            <a:chExt cx="5283345" cy="6962892"/>
          </a:xfrm>
        </p:grpSpPr>
        <p:pic>
          <p:nvPicPr>
            <p:cNvPr id="21" name="Image 20">
              <a:extLst>
                <a:ext uri="{FF2B5EF4-FFF2-40B4-BE49-F238E27FC236}">
                  <a16:creationId xmlns:a16="http://schemas.microsoft.com/office/drawing/2014/main" id="{EEBD3208-32E2-A4C1-789C-DF01128CABD8}"/>
                </a:ext>
              </a:extLst>
            </p:cNvPr>
            <p:cNvPicPr>
              <a:picLocks noChangeAspect="1"/>
            </p:cNvPicPr>
            <p:nvPr/>
          </p:nvPicPr>
          <p:blipFill>
            <a:blip r:embed="rId4"/>
            <a:stretch>
              <a:fillRect/>
            </a:stretch>
          </p:blipFill>
          <p:spPr>
            <a:xfrm>
              <a:off x="2598863" y="431106"/>
              <a:ext cx="5283345" cy="6962892"/>
            </a:xfrm>
            <a:prstGeom prst="rect">
              <a:avLst/>
            </a:prstGeom>
          </p:spPr>
        </p:pic>
        <p:sp>
          <p:nvSpPr>
            <p:cNvPr id="22" name="Ellipse 21">
              <a:extLst>
                <a:ext uri="{FF2B5EF4-FFF2-40B4-BE49-F238E27FC236}">
                  <a16:creationId xmlns:a16="http://schemas.microsoft.com/office/drawing/2014/main" id="{0300214F-ED8E-372E-8A0E-0D91524D760A}"/>
                </a:ext>
              </a:extLst>
            </p:cNvPr>
            <p:cNvSpPr/>
            <p:nvPr/>
          </p:nvSpPr>
          <p:spPr>
            <a:xfrm>
              <a:off x="4203788" y="2455868"/>
              <a:ext cx="158919" cy="158919"/>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037">
                <a:solidFill>
                  <a:prstClr val="white"/>
                </a:solidFill>
                <a:latin typeface="Calibri" panose="020F0502020204030204"/>
              </a:endParaRPr>
            </a:p>
          </p:txBody>
        </p:sp>
        <p:sp>
          <p:nvSpPr>
            <p:cNvPr id="23" name="Ellipse 22">
              <a:extLst>
                <a:ext uri="{FF2B5EF4-FFF2-40B4-BE49-F238E27FC236}">
                  <a16:creationId xmlns:a16="http://schemas.microsoft.com/office/drawing/2014/main" id="{18B0A8AC-F127-E4C1-7C2B-91723E2B533B}"/>
                </a:ext>
              </a:extLst>
            </p:cNvPr>
            <p:cNvSpPr/>
            <p:nvPr/>
          </p:nvSpPr>
          <p:spPr>
            <a:xfrm>
              <a:off x="7537212" y="1796950"/>
              <a:ext cx="158919" cy="158919"/>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037">
                <a:solidFill>
                  <a:prstClr val="white"/>
                </a:solidFill>
                <a:latin typeface="Calibri" panose="020F0502020204030204"/>
              </a:endParaRPr>
            </a:p>
          </p:txBody>
        </p:sp>
        <p:sp>
          <p:nvSpPr>
            <p:cNvPr id="24" name="Ellipse 23">
              <a:extLst>
                <a:ext uri="{FF2B5EF4-FFF2-40B4-BE49-F238E27FC236}">
                  <a16:creationId xmlns:a16="http://schemas.microsoft.com/office/drawing/2014/main" id="{AA312049-BE5A-1A46-BB28-42AB6DD73439}"/>
                </a:ext>
              </a:extLst>
            </p:cNvPr>
            <p:cNvSpPr/>
            <p:nvPr/>
          </p:nvSpPr>
          <p:spPr>
            <a:xfrm>
              <a:off x="5743118" y="3641009"/>
              <a:ext cx="158919" cy="158919"/>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037">
                <a:solidFill>
                  <a:prstClr val="white"/>
                </a:solidFill>
                <a:latin typeface="Calibri" panose="020F0502020204030204"/>
              </a:endParaRPr>
            </a:p>
          </p:txBody>
        </p:sp>
        <p:sp>
          <p:nvSpPr>
            <p:cNvPr id="25" name="Ellipse 24">
              <a:extLst>
                <a:ext uri="{FF2B5EF4-FFF2-40B4-BE49-F238E27FC236}">
                  <a16:creationId xmlns:a16="http://schemas.microsoft.com/office/drawing/2014/main" id="{F5C9E9D1-AEF2-02F7-57A6-7786B3FE34F4}"/>
                </a:ext>
              </a:extLst>
            </p:cNvPr>
            <p:cNvSpPr/>
            <p:nvPr/>
          </p:nvSpPr>
          <p:spPr>
            <a:xfrm>
              <a:off x="5018099" y="4803002"/>
              <a:ext cx="158919" cy="158919"/>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727391"/>
              <a:endParaRPr lang="fr-FR" sz="1037" dirty="0">
                <a:solidFill>
                  <a:prstClr val="white"/>
                </a:solidFill>
                <a:latin typeface="Calibri" panose="020F0502020204030204"/>
              </a:endParaRPr>
            </a:p>
          </p:txBody>
        </p:sp>
        <p:sp>
          <p:nvSpPr>
            <p:cNvPr id="26" name="ZoneTexte 25">
              <a:extLst>
                <a:ext uri="{FF2B5EF4-FFF2-40B4-BE49-F238E27FC236}">
                  <a16:creationId xmlns:a16="http://schemas.microsoft.com/office/drawing/2014/main" id="{BFD0117E-B031-231A-033D-AE79B4496D09}"/>
                </a:ext>
              </a:extLst>
            </p:cNvPr>
            <p:cNvSpPr txBox="1"/>
            <p:nvPr/>
          </p:nvSpPr>
          <p:spPr>
            <a:xfrm>
              <a:off x="4784081" y="2230163"/>
              <a:ext cx="468040" cy="293993"/>
            </a:xfrm>
            <a:prstGeom prst="rect">
              <a:avLst/>
            </a:prstGeom>
            <a:noFill/>
            <a:ln>
              <a:noFill/>
            </a:ln>
          </p:spPr>
          <p:txBody>
            <a:bodyPr wrap="square" rtlCol="0">
              <a:spAutoFit/>
            </a:bodyPr>
            <a:lstStyle/>
            <a:p>
              <a:pPr defTabSz="727391"/>
              <a:r>
                <a:rPr lang="fr-FR" sz="432" dirty="0">
                  <a:solidFill>
                    <a:prstClr val="black"/>
                  </a:solidFill>
                  <a:latin typeface="Calibri" panose="020F0502020204030204"/>
                </a:rPr>
                <a:t>Vendôme</a:t>
              </a:r>
            </a:p>
          </p:txBody>
        </p:sp>
        <p:sp>
          <p:nvSpPr>
            <p:cNvPr id="27" name="Ellipse 26">
              <a:extLst>
                <a:ext uri="{FF2B5EF4-FFF2-40B4-BE49-F238E27FC236}">
                  <a16:creationId xmlns:a16="http://schemas.microsoft.com/office/drawing/2014/main" id="{0E7FC77E-9CB5-56FE-20BB-6A020B5228EE}"/>
                </a:ext>
              </a:extLst>
            </p:cNvPr>
            <p:cNvSpPr/>
            <p:nvPr/>
          </p:nvSpPr>
          <p:spPr>
            <a:xfrm>
              <a:off x="4775434" y="2598257"/>
              <a:ext cx="158919" cy="158919"/>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037">
                <a:solidFill>
                  <a:prstClr val="white"/>
                </a:solidFill>
                <a:latin typeface="Calibri" panose="020F0502020204030204"/>
              </a:endParaRPr>
            </a:p>
          </p:txBody>
        </p:sp>
        <p:sp>
          <p:nvSpPr>
            <p:cNvPr id="28" name="Ellipse 27">
              <a:extLst>
                <a:ext uri="{FF2B5EF4-FFF2-40B4-BE49-F238E27FC236}">
                  <a16:creationId xmlns:a16="http://schemas.microsoft.com/office/drawing/2014/main" id="{70DCD85F-291C-C859-66B4-CC7BD9CF1DED}"/>
                </a:ext>
              </a:extLst>
            </p:cNvPr>
            <p:cNvSpPr/>
            <p:nvPr/>
          </p:nvSpPr>
          <p:spPr>
            <a:xfrm>
              <a:off x="6797631" y="3806979"/>
              <a:ext cx="158919" cy="158919"/>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037">
                <a:solidFill>
                  <a:prstClr val="white"/>
                </a:solidFill>
                <a:latin typeface="Calibri" panose="020F0502020204030204"/>
              </a:endParaRPr>
            </a:p>
          </p:txBody>
        </p:sp>
        <p:sp>
          <p:nvSpPr>
            <p:cNvPr id="29" name="Ellipse 28">
              <a:extLst>
                <a:ext uri="{FF2B5EF4-FFF2-40B4-BE49-F238E27FC236}">
                  <a16:creationId xmlns:a16="http://schemas.microsoft.com/office/drawing/2014/main" id="{D8E47A85-F066-E9D0-F043-E3221762375F}"/>
                </a:ext>
              </a:extLst>
            </p:cNvPr>
            <p:cNvSpPr/>
            <p:nvPr/>
          </p:nvSpPr>
          <p:spPr>
            <a:xfrm>
              <a:off x="5234580" y="2218196"/>
              <a:ext cx="158919" cy="158919"/>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037">
                <a:solidFill>
                  <a:prstClr val="white"/>
                </a:solidFill>
                <a:latin typeface="Calibri" panose="020F0502020204030204"/>
              </a:endParaRPr>
            </a:p>
          </p:txBody>
        </p:sp>
        <p:sp>
          <p:nvSpPr>
            <p:cNvPr id="30" name="Ellipse 29">
              <a:extLst>
                <a:ext uri="{FF2B5EF4-FFF2-40B4-BE49-F238E27FC236}">
                  <a16:creationId xmlns:a16="http://schemas.microsoft.com/office/drawing/2014/main" id="{F9C5A361-6BD9-9043-D4C9-F2372BF95994}"/>
                </a:ext>
              </a:extLst>
            </p:cNvPr>
            <p:cNvSpPr/>
            <p:nvPr/>
          </p:nvSpPr>
          <p:spPr>
            <a:xfrm>
              <a:off x="6513933" y="2623543"/>
              <a:ext cx="158919" cy="158919"/>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037">
                <a:solidFill>
                  <a:prstClr val="white"/>
                </a:solidFill>
                <a:latin typeface="Calibri" panose="020F0502020204030204"/>
              </a:endParaRPr>
            </a:p>
          </p:txBody>
        </p:sp>
        <p:sp>
          <p:nvSpPr>
            <p:cNvPr id="31" name="ZoneTexte 30">
              <a:extLst>
                <a:ext uri="{FF2B5EF4-FFF2-40B4-BE49-F238E27FC236}">
                  <a16:creationId xmlns:a16="http://schemas.microsoft.com/office/drawing/2014/main" id="{6C9512BC-C3E8-75DE-8731-9EDFB0EA6E9E}"/>
                </a:ext>
              </a:extLst>
            </p:cNvPr>
            <p:cNvSpPr txBox="1"/>
            <p:nvPr/>
          </p:nvSpPr>
          <p:spPr>
            <a:xfrm>
              <a:off x="6125355" y="2895971"/>
              <a:ext cx="831194" cy="282280"/>
            </a:xfrm>
            <a:prstGeom prst="rect">
              <a:avLst/>
            </a:prstGeom>
            <a:noFill/>
            <a:ln>
              <a:noFill/>
            </a:ln>
          </p:spPr>
          <p:txBody>
            <a:bodyPr wrap="square" rtlCol="0">
              <a:spAutoFit/>
            </a:bodyPr>
            <a:lstStyle/>
            <a:p>
              <a:pPr defTabSz="727391"/>
              <a:r>
                <a:rPr lang="fr-FR" sz="403" dirty="0">
                  <a:solidFill>
                    <a:prstClr val="black"/>
                  </a:solidFill>
                  <a:latin typeface="Calibri" panose="020F0502020204030204"/>
                </a:rPr>
                <a:t>Villefranche-sur-Saône</a:t>
              </a:r>
            </a:p>
          </p:txBody>
        </p:sp>
        <p:sp>
          <p:nvSpPr>
            <p:cNvPr id="32" name="Ellipse 31">
              <a:extLst>
                <a:ext uri="{FF2B5EF4-FFF2-40B4-BE49-F238E27FC236}">
                  <a16:creationId xmlns:a16="http://schemas.microsoft.com/office/drawing/2014/main" id="{0C68763E-6A93-CDB9-A3EE-86E972269F56}"/>
                </a:ext>
              </a:extLst>
            </p:cNvPr>
            <p:cNvSpPr/>
            <p:nvPr/>
          </p:nvSpPr>
          <p:spPr>
            <a:xfrm>
              <a:off x="5383087" y="1720598"/>
              <a:ext cx="158919" cy="158919"/>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727391"/>
              <a:endParaRPr lang="fr-FR" sz="1037">
                <a:solidFill>
                  <a:prstClr val="white"/>
                </a:solidFill>
                <a:latin typeface="Calibri" panose="020F0502020204030204"/>
              </a:endParaRPr>
            </a:p>
          </p:txBody>
        </p:sp>
        <p:sp>
          <p:nvSpPr>
            <p:cNvPr id="33" name="Ellipse 32">
              <a:extLst>
                <a:ext uri="{FF2B5EF4-FFF2-40B4-BE49-F238E27FC236}">
                  <a16:creationId xmlns:a16="http://schemas.microsoft.com/office/drawing/2014/main" id="{078D963E-6C55-ED1E-9EDB-5A35C305E3AF}"/>
                </a:ext>
              </a:extLst>
            </p:cNvPr>
            <p:cNvSpPr/>
            <p:nvPr/>
          </p:nvSpPr>
          <p:spPr>
            <a:xfrm>
              <a:off x="6835004" y="2632829"/>
              <a:ext cx="158919" cy="158919"/>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037" dirty="0">
                <a:solidFill>
                  <a:prstClr val="white"/>
                </a:solidFill>
                <a:latin typeface="Calibri" panose="020F0502020204030204"/>
              </a:endParaRPr>
            </a:p>
          </p:txBody>
        </p:sp>
        <p:sp>
          <p:nvSpPr>
            <p:cNvPr id="34" name="ZoneTexte 33">
              <a:extLst>
                <a:ext uri="{FF2B5EF4-FFF2-40B4-BE49-F238E27FC236}">
                  <a16:creationId xmlns:a16="http://schemas.microsoft.com/office/drawing/2014/main" id="{7F6D5ED0-A7C0-3B07-4615-770E1C104FBC}"/>
                </a:ext>
              </a:extLst>
            </p:cNvPr>
            <p:cNvSpPr txBox="1"/>
            <p:nvPr/>
          </p:nvSpPr>
          <p:spPr>
            <a:xfrm>
              <a:off x="7314997" y="2468543"/>
              <a:ext cx="444431" cy="293993"/>
            </a:xfrm>
            <a:prstGeom prst="rect">
              <a:avLst/>
            </a:prstGeom>
            <a:noFill/>
            <a:ln>
              <a:noFill/>
            </a:ln>
          </p:spPr>
          <p:txBody>
            <a:bodyPr wrap="square" rtlCol="0">
              <a:spAutoFit/>
            </a:bodyPr>
            <a:lstStyle/>
            <a:p>
              <a:pPr defTabSz="727391"/>
              <a:r>
                <a:rPr lang="fr-FR" sz="432" dirty="0">
                  <a:solidFill>
                    <a:prstClr val="black"/>
                  </a:solidFill>
                  <a:latin typeface="Calibri" panose="020F0502020204030204"/>
                </a:rPr>
                <a:t>Mulhouse</a:t>
              </a:r>
            </a:p>
          </p:txBody>
        </p:sp>
        <p:sp>
          <p:nvSpPr>
            <p:cNvPr id="35" name="ZoneTexte 34">
              <a:extLst>
                <a:ext uri="{FF2B5EF4-FFF2-40B4-BE49-F238E27FC236}">
                  <a16:creationId xmlns:a16="http://schemas.microsoft.com/office/drawing/2014/main" id="{45C58A9C-0FE3-D964-7F79-ED09A3622528}"/>
                </a:ext>
              </a:extLst>
            </p:cNvPr>
            <p:cNvSpPr txBox="1"/>
            <p:nvPr/>
          </p:nvSpPr>
          <p:spPr>
            <a:xfrm>
              <a:off x="7391566" y="4850494"/>
              <a:ext cx="358960" cy="293993"/>
            </a:xfrm>
            <a:prstGeom prst="rect">
              <a:avLst/>
            </a:prstGeom>
            <a:noFill/>
            <a:ln>
              <a:noFill/>
            </a:ln>
          </p:spPr>
          <p:txBody>
            <a:bodyPr wrap="square" rtlCol="0">
              <a:spAutoFit/>
            </a:bodyPr>
            <a:lstStyle/>
            <a:p>
              <a:pPr defTabSz="727391"/>
              <a:r>
                <a:rPr lang="fr-FR" sz="432" dirty="0">
                  <a:solidFill>
                    <a:prstClr val="black"/>
                  </a:solidFill>
                  <a:latin typeface="Calibri" panose="020F0502020204030204"/>
                </a:rPr>
                <a:t>Cannes</a:t>
              </a:r>
            </a:p>
          </p:txBody>
        </p:sp>
        <p:sp>
          <p:nvSpPr>
            <p:cNvPr id="36" name="ZoneTexte 35">
              <a:extLst>
                <a:ext uri="{FF2B5EF4-FFF2-40B4-BE49-F238E27FC236}">
                  <a16:creationId xmlns:a16="http://schemas.microsoft.com/office/drawing/2014/main" id="{1BAE433F-159D-305E-73ED-35C1530A6426}"/>
                </a:ext>
              </a:extLst>
            </p:cNvPr>
            <p:cNvSpPr txBox="1"/>
            <p:nvPr/>
          </p:nvSpPr>
          <p:spPr>
            <a:xfrm>
              <a:off x="3031768" y="2241884"/>
              <a:ext cx="401997" cy="293993"/>
            </a:xfrm>
            <a:prstGeom prst="rect">
              <a:avLst/>
            </a:prstGeom>
            <a:noFill/>
            <a:ln>
              <a:noFill/>
            </a:ln>
          </p:spPr>
          <p:txBody>
            <a:bodyPr wrap="square" rtlCol="0">
              <a:spAutoFit/>
            </a:bodyPr>
            <a:lstStyle/>
            <a:p>
              <a:pPr defTabSz="727391"/>
              <a:r>
                <a:rPr lang="fr-FR" sz="432" dirty="0">
                  <a:solidFill>
                    <a:prstClr val="black"/>
                  </a:solidFill>
                  <a:latin typeface="Calibri" panose="020F0502020204030204"/>
                </a:rPr>
                <a:t>Lorient</a:t>
              </a:r>
            </a:p>
          </p:txBody>
        </p:sp>
        <p:sp>
          <p:nvSpPr>
            <p:cNvPr id="37" name="ZoneTexte 36">
              <a:extLst>
                <a:ext uri="{FF2B5EF4-FFF2-40B4-BE49-F238E27FC236}">
                  <a16:creationId xmlns:a16="http://schemas.microsoft.com/office/drawing/2014/main" id="{91309462-A08F-F529-689F-139BC0C50EEB}"/>
                </a:ext>
              </a:extLst>
            </p:cNvPr>
            <p:cNvSpPr txBox="1"/>
            <p:nvPr/>
          </p:nvSpPr>
          <p:spPr>
            <a:xfrm>
              <a:off x="5938472" y="1391108"/>
              <a:ext cx="377309" cy="282280"/>
            </a:xfrm>
            <a:prstGeom prst="rect">
              <a:avLst/>
            </a:prstGeom>
            <a:noFill/>
            <a:ln>
              <a:noFill/>
            </a:ln>
          </p:spPr>
          <p:txBody>
            <a:bodyPr wrap="square" rtlCol="0">
              <a:spAutoFit/>
            </a:bodyPr>
            <a:lstStyle/>
            <a:p>
              <a:pPr defTabSz="727391"/>
              <a:r>
                <a:rPr lang="fr-FR" sz="403" dirty="0">
                  <a:solidFill>
                    <a:prstClr val="black"/>
                  </a:solidFill>
                  <a:latin typeface="Calibri" panose="020F0502020204030204"/>
                </a:rPr>
                <a:t>Reims</a:t>
              </a:r>
            </a:p>
          </p:txBody>
        </p:sp>
        <p:sp>
          <p:nvSpPr>
            <p:cNvPr id="38" name="ZoneTexte 37">
              <a:extLst>
                <a:ext uri="{FF2B5EF4-FFF2-40B4-BE49-F238E27FC236}">
                  <a16:creationId xmlns:a16="http://schemas.microsoft.com/office/drawing/2014/main" id="{1A826730-75E6-48BC-8434-1EB8AD8689B6}"/>
                </a:ext>
              </a:extLst>
            </p:cNvPr>
            <p:cNvSpPr txBox="1"/>
            <p:nvPr/>
          </p:nvSpPr>
          <p:spPr>
            <a:xfrm>
              <a:off x="5324417" y="1233642"/>
              <a:ext cx="698166" cy="293993"/>
            </a:xfrm>
            <a:prstGeom prst="rect">
              <a:avLst/>
            </a:prstGeom>
            <a:noFill/>
            <a:ln>
              <a:noFill/>
            </a:ln>
          </p:spPr>
          <p:txBody>
            <a:bodyPr wrap="square" rtlCol="0">
              <a:spAutoFit/>
            </a:bodyPr>
            <a:lstStyle/>
            <a:p>
              <a:pPr defTabSz="727391"/>
              <a:r>
                <a:rPr lang="fr-FR" sz="432" dirty="0">
                  <a:solidFill>
                    <a:prstClr val="black"/>
                  </a:solidFill>
                  <a:latin typeface="Calibri" panose="020F0502020204030204"/>
                </a:rPr>
                <a:t>Clermont de l’Oise</a:t>
              </a:r>
            </a:p>
          </p:txBody>
        </p:sp>
        <p:sp>
          <p:nvSpPr>
            <p:cNvPr id="39" name="Ellipse 38">
              <a:extLst>
                <a:ext uri="{FF2B5EF4-FFF2-40B4-BE49-F238E27FC236}">
                  <a16:creationId xmlns:a16="http://schemas.microsoft.com/office/drawing/2014/main" id="{944FC395-144E-3D13-9255-9FCEDF6BBD4B}"/>
                </a:ext>
              </a:extLst>
            </p:cNvPr>
            <p:cNvSpPr/>
            <p:nvPr/>
          </p:nvSpPr>
          <p:spPr>
            <a:xfrm>
              <a:off x="5406763" y="999951"/>
              <a:ext cx="158919" cy="158919"/>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037">
                <a:solidFill>
                  <a:prstClr val="white"/>
                </a:solidFill>
                <a:latin typeface="Calibri" panose="020F0502020204030204"/>
              </a:endParaRPr>
            </a:p>
          </p:txBody>
        </p:sp>
        <p:sp>
          <p:nvSpPr>
            <p:cNvPr id="40" name="ZoneTexte 39">
              <a:extLst>
                <a:ext uri="{FF2B5EF4-FFF2-40B4-BE49-F238E27FC236}">
                  <a16:creationId xmlns:a16="http://schemas.microsoft.com/office/drawing/2014/main" id="{768FE13B-3036-A636-C8C2-BB69A5C3744B}"/>
                </a:ext>
              </a:extLst>
            </p:cNvPr>
            <p:cNvSpPr txBox="1"/>
            <p:nvPr/>
          </p:nvSpPr>
          <p:spPr>
            <a:xfrm>
              <a:off x="5045816" y="1976612"/>
              <a:ext cx="439613" cy="207235"/>
            </a:xfrm>
            <a:prstGeom prst="rect">
              <a:avLst/>
            </a:prstGeom>
            <a:noFill/>
            <a:ln>
              <a:noFill/>
            </a:ln>
          </p:spPr>
          <p:txBody>
            <a:bodyPr wrap="square" rtlCol="0">
              <a:spAutoFit/>
            </a:bodyPr>
            <a:lstStyle/>
            <a:p>
              <a:pPr algn="ctr" defTabSz="727391"/>
              <a:r>
                <a:rPr lang="fr-FR" sz="432" dirty="0" err="1">
                  <a:solidFill>
                    <a:prstClr val="black"/>
                  </a:solidFill>
                  <a:latin typeface="Calibri" panose="020F0502020204030204"/>
                </a:rPr>
                <a:t>Buillon</a:t>
              </a:r>
              <a:endParaRPr lang="fr-FR" sz="432" dirty="0">
                <a:solidFill>
                  <a:prstClr val="black"/>
                </a:solidFill>
                <a:latin typeface="Calibri" panose="020F0502020204030204"/>
              </a:endParaRPr>
            </a:p>
          </p:txBody>
        </p:sp>
        <p:sp>
          <p:nvSpPr>
            <p:cNvPr id="42" name="Ellipse 41">
              <a:extLst>
                <a:ext uri="{FF2B5EF4-FFF2-40B4-BE49-F238E27FC236}">
                  <a16:creationId xmlns:a16="http://schemas.microsoft.com/office/drawing/2014/main" id="{28EE9FC1-28AC-B3BA-0383-34E568468D22}"/>
                </a:ext>
              </a:extLst>
            </p:cNvPr>
            <p:cNvSpPr/>
            <p:nvPr/>
          </p:nvSpPr>
          <p:spPr>
            <a:xfrm>
              <a:off x="4918501" y="3414678"/>
              <a:ext cx="158919" cy="158919"/>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037" dirty="0">
                <a:solidFill>
                  <a:prstClr val="white"/>
                </a:solidFill>
                <a:latin typeface="Calibri" panose="020F0502020204030204"/>
              </a:endParaRPr>
            </a:p>
          </p:txBody>
        </p:sp>
        <p:sp>
          <p:nvSpPr>
            <p:cNvPr id="43" name="ZoneTexte 42">
              <a:extLst>
                <a:ext uri="{FF2B5EF4-FFF2-40B4-BE49-F238E27FC236}">
                  <a16:creationId xmlns:a16="http://schemas.microsoft.com/office/drawing/2014/main" id="{6AC37CD3-B0EE-51B2-B4C7-A6F986508B7A}"/>
                </a:ext>
              </a:extLst>
            </p:cNvPr>
            <p:cNvSpPr txBox="1"/>
            <p:nvPr/>
          </p:nvSpPr>
          <p:spPr>
            <a:xfrm>
              <a:off x="3536338" y="4750543"/>
              <a:ext cx="636593" cy="293993"/>
            </a:xfrm>
            <a:prstGeom prst="rect">
              <a:avLst/>
            </a:prstGeom>
            <a:noFill/>
            <a:ln>
              <a:noFill/>
            </a:ln>
          </p:spPr>
          <p:txBody>
            <a:bodyPr wrap="square" rtlCol="0">
              <a:spAutoFit/>
            </a:bodyPr>
            <a:lstStyle/>
            <a:p>
              <a:pPr defTabSz="727391"/>
              <a:r>
                <a:rPr lang="fr-FR" sz="432" dirty="0">
                  <a:solidFill>
                    <a:prstClr val="black"/>
                  </a:solidFill>
                  <a:latin typeface="Calibri" panose="020F0502020204030204"/>
                </a:rPr>
                <a:t>St Jean-de-</a:t>
              </a:r>
              <a:r>
                <a:rPr lang="fr-FR" sz="432" dirty="0" err="1">
                  <a:solidFill>
                    <a:prstClr val="black"/>
                  </a:solidFill>
                  <a:latin typeface="Calibri" panose="020F0502020204030204"/>
                </a:rPr>
                <a:t>Luz</a:t>
              </a:r>
              <a:endParaRPr lang="fr-FR" sz="432" dirty="0">
                <a:solidFill>
                  <a:prstClr val="black"/>
                </a:solidFill>
                <a:latin typeface="Calibri" panose="020F0502020204030204"/>
              </a:endParaRPr>
            </a:p>
          </p:txBody>
        </p:sp>
        <p:sp>
          <p:nvSpPr>
            <p:cNvPr id="44" name="ZoneTexte 43">
              <a:extLst>
                <a:ext uri="{FF2B5EF4-FFF2-40B4-BE49-F238E27FC236}">
                  <a16:creationId xmlns:a16="http://schemas.microsoft.com/office/drawing/2014/main" id="{5B697E2A-3D06-A6E0-5F91-93F954F8101E}"/>
                </a:ext>
              </a:extLst>
            </p:cNvPr>
            <p:cNvSpPr txBox="1"/>
            <p:nvPr/>
          </p:nvSpPr>
          <p:spPr>
            <a:xfrm>
              <a:off x="6315784" y="3405178"/>
              <a:ext cx="328058" cy="380752"/>
            </a:xfrm>
            <a:prstGeom prst="rect">
              <a:avLst/>
            </a:prstGeom>
            <a:noFill/>
            <a:ln>
              <a:noFill/>
            </a:ln>
          </p:spPr>
          <p:txBody>
            <a:bodyPr wrap="square" rtlCol="0">
              <a:spAutoFit/>
            </a:bodyPr>
            <a:lstStyle/>
            <a:p>
              <a:pPr defTabSz="727391"/>
              <a:r>
                <a:rPr lang="fr-FR" sz="432" dirty="0" err="1">
                  <a:solidFill>
                    <a:prstClr val="black"/>
                  </a:solidFill>
                  <a:latin typeface="Calibri" panose="020F0502020204030204"/>
                </a:rPr>
                <a:t>Bront</a:t>
              </a:r>
              <a:endParaRPr lang="fr-FR" sz="432" dirty="0">
                <a:solidFill>
                  <a:prstClr val="black"/>
                </a:solidFill>
                <a:latin typeface="Calibri" panose="020F0502020204030204"/>
              </a:endParaRPr>
            </a:p>
          </p:txBody>
        </p:sp>
        <p:sp>
          <p:nvSpPr>
            <p:cNvPr id="45" name="ZoneTexte 44">
              <a:extLst>
                <a:ext uri="{FF2B5EF4-FFF2-40B4-BE49-F238E27FC236}">
                  <a16:creationId xmlns:a16="http://schemas.microsoft.com/office/drawing/2014/main" id="{DCF8CD8A-2AF4-5A1B-4694-DD2222D8792B}"/>
                </a:ext>
              </a:extLst>
            </p:cNvPr>
            <p:cNvSpPr txBox="1"/>
            <p:nvPr/>
          </p:nvSpPr>
          <p:spPr>
            <a:xfrm>
              <a:off x="2736885" y="1664372"/>
              <a:ext cx="438329" cy="293993"/>
            </a:xfrm>
            <a:prstGeom prst="rect">
              <a:avLst/>
            </a:prstGeom>
            <a:noFill/>
            <a:ln>
              <a:noFill/>
            </a:ln>
          </p:spPr>
          <p:txBody>
            <a:bodyPr wrap="square" rtlCol="0">
              <a:spAutoFit/>
            </a:bodyPr>
            <a:lstStyle/>
            <a:p>
              <a:pPr defTabSz="727391"/>
              <a:r>
                <a:rPr lang="fr-FR" sz="432" dirty="0">
                  <a:solidFill>
                    <a:prstClr val="black"/>
                  </a:solidFill>
                  <a:latin typeface="Calibri" panose="020F0502020204030204"/>
                </a:rPr>
                <a:t>Roscoff</a:t>
              </a:r>
            </a:p>
          </p:txBody>
        </p:sp>
        <p:sp>
          <p:nvSpPr>
            <p:cNvPr id="48" name="ZoneTexte 47">
              <a:extLst>
                <a:ext uri="{FF2B5EF4-FFF2-40B4-BE49-F238E27FC236}">
                  <a16:creationId xmlns:a16="http://schemas.microsoft.com/office/drawing/2014/main" id="{5FDE4773-85BD-A805-60B0-7CF76571034B}"/>
                </a:ext>
              </a:extLst>
            </p:cNvPr>
            <p:cNvSpPr txBox="1"/>
            <p:nvPr/>
          </p:nvSpPr>
          <p:spPr>
            <a:xfrm>
              <a:off x="6566798" y="4701575"/>
              <a:ext cx="358960" cy="293993"/>
            </a:xfrm>
            <a:prstGeom prst="rect">
              <a:avLst/>
            </a:prstGeom>
            <a:noFill/>
            <a:ln>
              <a:noFill/>
            </a:ln>
          </p:spPr>
          <p:txBody>
            <a:bodyPr wrap="square" rtlCol="0">
              <a:spAutoFit/>
            </a:bodyPr>
            <a:lstStyle/>
            <a:p>
              <a:pPr defTabSz="727391"/>
              <a:r>
                <a:rPr lang="fr-FR" sz="432" dirty="0">
                  <a:solidFill>
                    <a:prstClr val="black"/>
                  </a:solidFill>
                  <a:latin typeface="Calibri" panose="020F0502020204030204"/>
                </a:rPr>
                <a:t>Pertuis</a:t>
              </a:r>
            </a:p>
          </p:txBody>
        </p:sp>
        <p:sp>
          <p:nvSpPr>
            <p:cNvPr id="49" name="ZoneTexte 48">
              <a:extLst>
                <a:ext uri="{FF2B5EF4-FFF2-40B4-BE49-F238E27FC236}">
                  <a16:creationId xmlns:a16="http://schemas.microsoft.com/office/drawing/2014/main" id="{EDCAB512-A305-53C5-E69C-E60AAD860BA1}"/>
                </a:ext>
              </a:extLst>
            </p:cNvPr>
            <p:cNvSpPr txBox="1"/>
            <p:nvPr/>
          </p:nvSpPr>
          <p:spPr>
            <a:xfrm>
              <a:off x="2858369" y="6640462"/>
              <a:ext cx="476074" cy="259356"/>
            </a:xfrm>
            <a:prstGeom prst="rect">
              <a:avLst/>
            </a:prstGeom>
            <a:noFill/>
            <a:ln>
              <a:noFill/>
            </a:ln>
          </p:spPr>
          <p:txBody>
            <a:bodyPr wrap="square" rtlCol="0">
              <a:spAutoFit/>
            </a:bodyPr>
            <a:lstStyle/>
            <a:p>
              <a:pPr defTabSz="727391"/>
              <a:r>
                <a:rPr lang="fr-FR" sz="346" dirty="0">
                  <a:solidFill>
                    <a:prstClr val="black"/>
                  </a:solidFill>
                  <a:latin typeface="Calibri" panose="020F0502020204030204"/>
                </a:rPr>
                <a:t>Pointe-à-Pitre</a:t>
              </a:r>
            </a:p>
          </p:txBody>
        </p:sp>
        <p:sp>
          <p:nvSpPr>
            <p:cNvPr id="50" name="ZoneTexte 49">
              <a:extLst>
                <a:ext uri="{FF2B5EF4-FFF2-40B4-BE49-F238E27FC236}">
                  <a16:creationId xmlns:a16="http://schemas.microsoft.com/office/drawing/2014/main" id="{6C1184A4-67BB-06E3-5AAD-3FD4BF611F54}"/>
                </a:ext>
              </a:extLst>
            </p:cNvPr>
            <p:cNvSpPr txBox="1"/>
            <p:nvPr/>
          </p:nvSpPr>
          <p:spPr>
            <a:xfrm>
              <a:off x="7075668" y="6507601"/>
              <a:ext cx="491047" cy="311480"/>
            </a:xfrm>
            <a:prstGeom prst="rect">
              <a:avLst/>
            </a:prstGeom>
            <a:noFill/>
            <a:ln>
              <a:noFill/>
            </a:ln>
          </p:spPr>
          <p:txBody>
            <a:bodyPr wrap="square" rtlCol="0">
              <a:spAutoFit/>
            </a:bodyPr>
            <a:lstStyle/>
            <a:p>
              <a:pPr algn="ctr" defTabSz="727391"/>
              <a:r>
                <a:rPr lang="fr-FR" sz="317" dirty="0">
                  <a:solidFill>
                    <a:prstClr val="black"/>
                  </a:solidFill>
                  <a:latin typeface="Calibri" panose="020F0502020204030204"/>
                </a:rPr>
                <a:t>Saint Laurent du Maroni</a:t>
              </a:r>
            </a:p>
          </p:txBody>
        </p:sp>
        <p:sp>
          <p:nvSpPr>
            <p:cNvPr id="51" name="ZoneTexte 50">
              <a:extLst>
                <a:ext uri="{FF2B5EF4-FFF2-40B4-BE49-F238E27FC236}">
                  <a16:creationId xmlns:a16="http://schemas.microsoft.com/office/drawing/2014/main" id="{B98F3AE5-2ED1-D118-E7C4-6F4E93B816D0}"/>
                </a:ext>
              </a:extLst>
            </p:cNvPr>
            <p:cNvSpPr txBox="1"/>
            <p:nvPr/>
          </p:nvSpPr>
          <p:spPr>
            <a:xfrm>
              <a:off x="3413952" y="5068642"/>
              <a:ext cx="440682" cy="293993"/>
            </a:xfrm>
            <a:prstGeom prst="rect">
              <a:avLst/>
            </a:prstGeom>
            <a:noFill/>
            <a:ln>
              <a:noFill/>
            </a:ln>
          </p:spPr>
          <p:txBody>
            <a:bodyPr wrap="square" rtlCol="0">
              <a:spAutoFit/>
            </a:bodyPr>
            <a:lstStyle/>
            <a:p>
              <a:pPr defTabSz="727391"/>
              <a:r>
                <a:rPr lang="fr-FR" sz="432" dirty="0">
                  <a:solidFill>
                    <a:prstClr val="black"/>
                  </a:solidFill>
                  <a:latin typeface="Calibri" panose="020F0502020204030204"/>
                </a:rPr>
                <a:t>Hendaye</a:t>
              </a:r>
            </a:p>
          </p:txBody>
        </p:sp>
        <p:sp>
          <p:nvSpPr>
            <p:cNvPr id="53" name="Ellipse 52">
              <a:extLst>
                <a:ext uri="{FF2B5EF4-FFF2-40B4-BE49-F238E27FC236}">
                  <a16:creationId xmlns:a16="http://schemas.microsoft.com/office/drawing/2014/main" id="{EECEA73A-1F15-8206-567E-9173FC65431B}"/>
                </a:ext>
              </a:extLst>
            </p:cNvPr>
            <p:cNvSpPr/>
            <p:nvPr/>
          </p:nvSpPr>
          <p:spPr>
            <a:xfrm>
              <a:off x="4398404" y="1455455"/>
              <a:ext cx="158919" cy="158919"/>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037">
                <a:solidFill>
                  <a:prstClr val="white"/>
                </a:solidFill>
                <a:latin typeface="Calibri" panose="020F0502020204030204"/>
              </a:endParaRPr>
            </a:p>
          </p:txBody>
        </p:sp>
        <p:sp>
          <p:nvSpPr>
            <p:cNvPr id="55" name="Ellipse 54">
              <a:extLst>
                <a:ext uri="{FF2B5EF4-FFF2-40B4-BE49-F238E27FC236}">
                  <a16:creationId xmlns:a16="http://schemas.microsoft.com/office/drawing/2014/main" id="{C7AE8385-E38E-1C2A-9C77-D9741B145640}"/>
                </a:ext>
              </a:extLst>
            </p:cNvPr>
            <p:cNvSpPr/>
            <p:nvPr/>
          </p:nvSpPr>
          <p:spPr>
            <a:xfrm>
              <a:off x="5996561" y="1524398"/>
              <a:ext cx="158919" cy="158919"/>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037">
                <a:solidFill>
                  <a:prstClr val="white"/>
                </a:solidFill>
                <a:latin typeface="Calibri" panose="020F0502020204030204"/>
              </a:endParaRPr>
            </a:p>
          </p:txBody>
        </p:sp>
        <p:sp>
          <p:nvSpPr>
            <p:cNvPr id="70" name="Triangle isocèle 61">
              <a:extLst>
                <a:ext uri="{FF2B5EF4-FFF2-40B4-BE49-F238E27FC236}">
                  <a16:creationId xmlns:a16="http://schemas.microsoft.com/office/drawing/2014/main" id="{31D8F96D-B4B1-8294-431B-DAF8A0878802}"/>
                </a:ext>
              </a:extLst>
            </p:cNvPr>
            <p:cNvSpPr/>
            <p:nvPr/>
          </p:nvSpPr>
          <p:spPr>
            <a:xfrm>
              <a:off x="5333062" y="1672951"/>
              <a:ext cx="189132" cy="163045"/>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727391"/>
              <a:endParaRPr lang="fr-FR" sz="1432">
                <a:solidFill>
                  <a:prstClr val="white"/>
                </a:solidFill>
                <a:latin typeface="Calibri" panose="020F0502020204030204"/>
              </a:endParaRPr>
            </a:p>
          </p:txBody>
        </p:sp>
        <p:sp>
          <p:nvSpPr>
            <p:cNvPr id="71" name="Ellipse 70">
              <a:extLst>
                <a:ext uri="{FF2B5EF4-FFF2-40B4-BE49-F238E27FC236}">
                  <a16:creationId xmlns:a16="http://schemas.microsoft.com/office/drawing/2014/main" id="{4F9C634B-F149-1624-4A04-DCAF290ACF53}"/>
                </a:ext>
              </a:extLst>
            </p:cNvPr>
            <p:cNvSpPr/>
            <p:nvPr/>
          </p:nvSpPr>
          <p:spPr>
            <a:xfrm>
              <a:off x="5412501" y="1691667"/>
              <a:ext cx="158919" cy="158919"/>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727391"/>
              <a:endParaRPr lang="fr-FR" sz="1037">
                <a:solidFill>
                  <a:prstClr val="white"/>
                </a:solidFill>
                <a:latin typeface="Calibri" panose="020F0502020204030204"/>
              </a:endParaRPr>
            </a:p>
          </p:txBody>
        </p:sp>
        <p:sp>
          <p:nvSpPr>
            <p:cNvPr id="76" name="Ellipse 75">
              <a:extLst>
                <a:ext uri="{FF2B5EF4-FFF2-40B4-BE49-F238E27FC236}">
                  <a16:creationId xmlns:a16="http://schemas.microsoft.com/office/drawing/2014/main" id="{5D4B9B18-C89C-37BC-917B-FFB875A0FF19}"/>
                </a:ext>
              </a:extLst>
            </p:cNvPr>
            <p:cNvSpPr/>
            <p:nvPr/>
          </p:nvSpPr>
          <p:spPr>
            <a:xfrm>
              <a:off x="6156287" y="4831291"/>
              <a:ext cx="158919" cy="158919"/>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r>
                <a:rPr lang="fr-FR" sz="1037" dirty="0">
                  <a:solidFill>
                    <a:prstClr val="white"/>
                  </a:solidFill>
                  <a:latin typeface="Calibri" panose="020F0502020204030204"/>
                </a:rPr>
                <a:t>A</a:t>
              </a:r>
            </a:p>
          </p:txBody>
        </p:sp>
        <p:sp>
          <p:nvSpPr>
            <p:cNvPr id="77" name="Ellipse 76">
              <a:extLst>
                <a:ext uri="{FF2B5EF4-FFF2-40B4-BE49-F238E27FC236}">
                  <a16:creationId xmlns:a16="http://schemas.microsoft.com/office/drawing/2014/main" id="{9CC66228-3F7E-DCA6-1FC5-410EFA9BB649}"/>
                </a:ext>
              </a:extLst>
            </p:cNvPr>
            <p:cNvSpPr/>
            <p:nvPr/>
          </p:nvSpPr>
          <p:spPr>
            <a:xfrm>
              <a:off x="6813470" y="1815819"/>
              <a:ext cx="158919" cy="158919"/>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r>
                <a:rPr lang="fr-FR" sz="1037" dirty="0">
                  <a:solidFill>
                    <a:prstClr val="white"/>
                  </a:solidFill>
                  <a:latin typeface="Calibri" panose="020F0502020204030204"/>
                </a:rPr>
                <a:t>A</a:t>
              </a:r>
            </a:p>
          </p:txBody>
        </p:sp>
        <p:sp>
          <p:nvSpPr>
            <p:cNvPr id="79" name="Ellipse 78">
              <a:extLst>
                <a:ext uri="{FF2B5EF4-FFF2-40B4-BE49-F238E27FC236}">
                  <a16:creationId xmlns:a16="http://schemas.microsoft.com/office/drawing/2014/main" id="{7E5DE675-B4BD-C531-132A-5FB6317563B4}"/>
                </a:ext>
              </a:extLst>
            </p:cNvPr>
            <p:cNvSpPr/>
            <p:nvPr/>
          </p:nvSpPr>
          <p:spPr>
            <a:xfrm>
              <a:off x="7474255" y="4685948"/>
              <a:ext cx="158919" cy="158919"/>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r>
                <a:rPr lang="fr-FR" sz="1037" dirty="0">
                  <a:solidFill>
                    <a:prstClr val="white"/>
                  </a:solidFill>
                  <a:latin typeface="Calibri" panose="020F0502020204030204"/>
                </a:rPr>
                <a:t>A</a:t>
              </a:r>
            </a:p>
          </p:txBody>
        </p:sp>
      </p:grpSp>
      <p:sp>
        <p:nvSpPr>
          <p:cNvPr id="46" name="Rectangle 45">
            <a:extLst>
              <a:ext uri="{FF2B5EF4-FFF2-40B4-BE49-F238E27FC236}">
                <a16:creationId xmlns:a16="http://schemas.microsoft.com/office/drawing/2014/main" id="{5A5F1A4F-2B84-1219-45BF-4292F28E82F7}"/>
              </a:ext>
            </a:extLst>
          </p:cNvPr>
          <p:cNvSpPr/>
          <p:nvPr/>
        </p:nvSpPr>
        <p:spPr>
          <a:xfrm>
            <a:off x="4013746" y="1519836"/>
            <a:ext cx="2413562" cy="53309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defTabSz="727391"/>
            <a:r>
              <a:rPr lang="fr-FR" sz="1432" b="1" u="sng" dirty="0">
                <a:solidFill>
                  <a:prstClr val="white"/>
                </a:solidFill>
                <a:latin typeface="Marianne" panose="02000000000000000000" pitchFamily="2" charset="0"/>
              </a:rPr>
              <a:t>CRMR coordonnateur </a:t>
            </a:r>
            <a:r>
              <a:rPr lang="fr-FR" sz="1432" b="1" dirty="0">
                <a:solidFill>
                  <a:prstClr val="white"/>
                </a:solidFill>
                <a:latin typeface="Marianne" panose="02000000000000000000" pitchFamily="2" charset="0"/>
              </a:rPr>
              <a:t>:</a:t>
            </a:r>
          </a:p>
          <a:p>
            <a:pPr algn="ctr" defTabSz="727391"/>
            <a:r>
              <a:rPr lang="fr-FR" sz="1432" b="1" dirty="0">
                <a:solidFill>
                  <a:prstClr val="white"/>
                </a:solidFill>
                <a:latin typeface="Marianne" panose="02000000000000000000" pitchFamily="2" charset="0"/>
              </a:rPr>
              <a:t>APHP ROBERT DEBRE</a:t>
            </a:r>
          </a:p>
        </p:txBody>
      </p:sp>
      <p:cxnSp>
        <p:nvCxnSpPr>
          <p:cNvPr id="47" name="Connecteur droit 46">
            <a:extLst>
              <a:ext uri="{FF2B5EF4-FFF2-40B4-BE49-F238E27FC236}">
                <a16:creationId xmlns:a16="http://schemas.microsoft.com/office/drawing/2014/main" id="{4324D1F9-79CC-A2F7-DD8A-41DEFEDF1DF7}"/>
              </a:ext>
            </a:extLst>
          </p:cNvPr>
          <p:cNvCxnSpPr>
            <a:cxnSpLocks/>
            <a:endCxn id="46" idx="2"/>
          </p:cNvCxnSpPr>
          <p:nvPr/>
        </p:nvCxnSpPr>
        <p:spPr>
          <a:xfrm flipV="1">
            <a:off x="3878394" y="2052931"/>
            <a:ext cx="1342133" cy="893863"/>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41" name="Connecteur droit avec flèche 40">
            <a:extLst>
              <a:ext uri="{FF2B5EF4-FFF2-40B4-BE49-F238E27FC236}">
                <a16:creationId xmlns:a16="http://schemas.microsoft.com/office/drawing/2014/main" id="{F9C347D6-020F-0005-4C4D-72DC1841E32D}"/>
              </a:ext>
            </a:extLst>
          </p:cNvPr>
          <p:cNvCxnSpPr>
            <a:cxnSpLocks/>
          </p:cNvCxnSpPr>
          <p:nvPr/>
        </p:nvCxnSpPr>
        <p:spPr>
          <a:xfrm flipH="1">
            <a:off x="4881650" y="1910765"/>
            <a:ext cx="4028803" cy="141053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5" name="ZoneTexte 84">
            <a:extLst>
              <a:ext uri="{FF2B5EF4-FFF2-40B4-BE49-F238E27FC236}">
                <a16:creationId xmlns:a16="http://schemas.microsoft.com/office/drawing/2014/main" id="{FD7D0033-1C1F-F5E5-D5A2-4B633A4AAE2A}"/>
              </a:ext>
            </a:extLst>
          </p:cNvPr>
          <p:cNvSpPr txBox="1"/>
          <p:nvPr/>
        </p:nvSpPr>
        <p:spPr>
          <a:xfrm>
            <a:off x="2136050" y="2462202"/>
            <a:ext cx="1046873" cy="361637"/>
          </a:xfrm>
          <a:prstGeom prst="rect">
            <a:avLst/>
          </a:prstGeom>
          <a:noFill/>
        </p:spPr>
        <p:txBody>
          <a:bodyPr wrap="square">
            <a:spAutoFit/>
          </a:bodyPr>
          <a:lstStyle/>
          <a:p>
            <a:pPr algn="ctr" defTabSz="727391"/>
            <a:r>
              <a:rPr lang="fr-FR" sz="875" dirty="0">
                <a:solidFill>
                  <a:prstClr val="black"/>
                </a:solidFill>
                <a:latin typeface="Calibri" panose="020F0502020204030204"/>
              </a:rPr>
              <a:t>CLICHY</a:t>
            </a:r>
            <a:br>
              <a:rPr lang="fr-FR" sz="875" dirty="0">
                <a:solidFill>
                  <a:prstClr val="black"/>
                </a:solidFill>
                <a:latin typeface="Calibri" panose="020F0502020204030204"/>
              </a:rPr>
            </a:br>
            <a:r>
              <a:rPr lang="fr-FR" sz="875" dirty="0">
                <a:solidFill>
                  <a:prstClr val="black"/>
                </a:solidFill>
                <a:latin typeface="Calibri" panose="020F0502020204030204"/>
              </a:rPr>
              <a:t>BEAUJON APHP</a:t>
            </a:r>
          </a:p>
        </p:txBody>
      </p:sp>
      <p:sp>
        <p:nvSpPr>
          <p:cNvPr id="89" name="Ellipse 88">
            <a:extLst>
              <a:ext uri="{FF2B5EF4-FFF2-40B4-BE49-F238E27FC236}">
                <a16:creationId xmlns:a16="http://schemas.microsoft.com/office/drawing/2014/main" id="{F0056FC6-52AC-38C1-B1CF-7153693B60AE}"/>
              </a:ext>
            </a:extLst>
          </p:cNvPr>
          <p:cNvSpPr/>
          <p:nvPr/>
        </p:nvSpPr>
        <p:spPr>
          <a:xfrm>
            <a:off x="2605043" y="2361952"/>
            <a:ext cx="121797" cy="121797"/>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727391"/>
            <a:endParaRPr lang="fr-FR" sz="1037" dirty="0">
              <a:solidFill>
                <a:prstClr val="white"/>
              </a:solidFill>
              <a:latin typeface="Calibri" panose="020F0502020204030204"/>
            </a:endParaRPr>
          </a:p>
        </p:txBody>
      </p:sp>
      <p:sp>
        <p:nvSpPr>
          <p:cNvPr id="90" name="Ellipse 89">
            <a:extLst>
              <a:ext uri="{FF2B5EF4-FFF2-40B4-BE49-F238E27FC236}">
                <a16:creationId xmlns:a16="http://schemas.microsoft.com/office/drawing/2014/main" id="{2940BAFD-B681-742B-28A8-59AF94D9CDCC}"/>
              </a:ext>
            </a:extLst>
          </p:cNvPr>
          <p:cNvSpPr/>
          <p:nvPr/>
        </p:nvSpPr>
        <p:spPr>
          <a:xfrm>
            <a:off x="9052908" y="948209"/>
            <a:ext cx="121797" cy="121797"/>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727391"/>
            <a:endParaRPr lang="fr-FR" sz="1037" dirty="0">
              <a:solidFill>
                <a:prstClr val="white"/>
              </a:solidFill>
              <a:latin typeface="Calibri" panose="020F0502020204030204"/>
            </a:endParaRPr>
          </a:p>
        </p:txBody>
      </p:sp>
      <p:sp>
        <p:nvSpPr>
          <p:cNvPr id="91" name="Ellipse 90">
            <a:extLst>
              <a:ext uri="{FF2B5EF4-FFF2-40B4-BE49-F238E27FC236}">
                <a16:creationId xmlns:a16="http://schemas.microsoft.com/office/drawing/2014/main" id="{6BC5146E-652B-9314-790B-58D32F4F5F37}"/>
              </a:ext>
            </a:extLst>
          </p:cNvPr>
          <p:cNvSpPr/>
          <p:nvPr/>
        </p:nvSpPr>
        <p:spPr>
          <a:xfrm>
            <a:off x="9687881" y="3187805"/>
            <a:ext cx="121797" cy="121797"/>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727391"/>
            <a:endParaRPr lang="fr-FR" sz="1037" dirty="0">
              <a:solidFill>
                <a:prstClr val="white"/>
              </a:solidFill>
              <a:latin typeface="Calibri" panose="020F0502020204030204"/>
            </a:endParaRPr>
          </a:p>
        </p:txBody>
      </p:sp>
      <p:sp>
        <p:nvSpPr>
          <p:cNvPr id="92" name="Ellipse 91">
            <a:extLst>
              <a:ext uri="{FF2B5EF4-FFF2-40B4-BE49-F238E27FC236}">
                <a16:creationId xmlns:a16="http://schemas.microsoft.com/office/drawing/2014/main" id="{7EF98A9B-FEA3-4639-B693-5A06179EFBB8}"/>
              </a:ext>
            </a:extLst>
          </p:cNvPr>
          <p:cNvSpPr/>
          <p:nvPr/>
        </p:nvSpPr>
        <p:spPr>
          <a:xfrm>
            <a:off x="9885982" y="4235317"/>
            <a:ext cx="121797" cy="121797"/>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727391"/>
            <a:endParaRPr lang="fr-FR" sz="1037" dirty="0">
              <a:solidFill>
                <a:prstClr val="white"/>
              </a:solidFill>
              <a:latin typeface="Calibri" panose="020F0502020204030204"/>
            </a:endParaRPr>
          </a:p>
        </p:txBody>
      </p:sp>
      <p:sp>
        <p:nvSpPr>
          <p:cNvPr id="94" name="Ellipse 93">
            <a:extLst>
              <a:ext uri="{FF2B5EF4-FFF2-40B4-BE49-F238E27FC236}">
                <a16:creationId xmlns:a16="http://schemas.microsoft.com/office/drawing/2014/main" id="{63E6A3CE-26A8-4FE6-F805-6ECADC7C3CE9}"/>
              </a:ext>
            </a:extLst>
          </p:cNvPr>
          <p:cNvSpPr/>
          <p:nvPr/>
        </p:nvSpPr>
        <p:spPr>
          <a:xfrm>
            <a:off x="7648721" y="2122205"/>
            <a:ext cx="121797" cy="121797"/>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727391"/>
            <a:r>
              <a:rPr lang="fr-FR" sz="1037" dirty="0">
                <a:solidFill>
                  <a:prstClr val="white"/>
                </a:solidFill>
                <a:latin typeface="Calibri" panose="020F0502020204030204"/>
              </a:rPr>
              <a:t>M</a:t>
            </a:r>
          </a:p>
        </p:txBody>
      </p:sp>
      <p:sp>
        <p:nvSpPr>
          <p:cNvPr id="95" name="Étoile à 5 branches 94">
            <a:extLst>
              <a:ext uri="{FF2B5EF4-FFF2-40B4-BE49-F238E27FC236}">
                <a16:creationId xmlns:a16="http://schemas.microsoft.com/office/drawing/2014/main" id="{049F733C-7EA6-0DDC-0127-403B123F8B78}"/>
              </a:ext>
            </a:extLst>
          </p:cNvPr>
          <p:cNvSpPr/>
          <p:nvPr/>
        </p:nvSpPr>
        <p:spPr>
          <a:xfrm>
            <a:off x="8384274" y="1426619"/>
            <a:ext cx="286658" cy="275000"/>
          </a:xfrm>
          <a:prstGeom prst="star5">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432" dirty="0">
              <a:solidFill>
                <a:prstClr val="white"/>
              </a:solidFill>
              <a:latin typeface="Calibri" panose="020F0502020204030204"/>
            </a:endParaRPr>
          </a:p>
        </p:txBody>
      </p:sp>
      <p:sp>
        <p:nvSpPr>
          <p:cNvPr id="96" name="Ellipse 95">
            <a:extLst>
              <a:ext uri="{FF2B5EF4-FFF2-40B4-BE49-F238E27FC236}">
                <a16:creationId xmlns:a16="http://schemas.microsoft.com/office/drawing/2014/main" id="{A76C0C52-7BBE-51DF-3A47-A083B4E52CF4}"/>
              </a:ext>
            </a:extLst>
          </p:cNvPr>
          <p:cNvSpPr/>
          <p:nvPr/>
        </p:nvSpPr>
        <p:spPr>
          <a:xfrm>
            <a:off x="6677043" y="1873694"/>
            <a:ext cx="121797" cy="121797"/>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037">
              <a:solidFill>
                <a:prstClr val="white"/>
              </a:solidFill>
              <a:latin typeface="Calibri" panose="020F0502020204030204"/>
            </a:endParaRPr>
          </a:p>
        </p:txBody>
      </p:sp>
      <p:sp>
        <p:nvSpPr>
          <p:cNvPr id="97" name="Étoile à 5 branches 96">
            <a:extLst>
              <a:ext uri="{FF2B5EF4-FFF2-40B4-BE49-F238E27FC236}">
                <a16:creationId xmlns:a16="http://schemas.microsoft.com/office/drawing/2014/main" id="{7803BAC2-7A5D-0C5A-1114-9B361A62342F}"/>
              </a:ext>
            </a:extLst>
          </p:cNvPr>
          <p:cNvSpPr/>
          <p:nvPr/>
        </p:nvSpPr>
        <p:spPr>
          <a:xfrm>
            <a:off x="4382079" y="4735453"/>
            <a:ext cx="279336" cy="20516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432">
              <a:solidFill>
                <a:prstClr val="white"/>
              </a:solidFill>
              <a:latin typeface="Calibri" panose="020F0502020204030204"/>
            </a:endParaRPr>
          </a:p>
        </p:txBody>
      </p:sp>
      <p:sp>
        <p:nvSpPr>
          <p:cNvPr id="98" name="Ellipse 97">
            <a:extLst>
              <a:ext uri="{FF2B5EF4-FFF2-40B4-BE49-F238E27FC236}">
                <a16:creationId xmlns:a16="http://schemas.microsoft.com/office/drawing/2014/main" id="{0482F49A-6D24-3C8C-8C74-F78DE29E7130}"/>
              </a:ext>
            </a:extLst>
          </p:cNvPr>
          <p:cNvSpPr/>
          <p:nvPr/>
        </p:nvSpPr>
        <p:spPr>
          <a:xfrm>
            <a:off x="8859720" y="5636823"/>
            <a:ext cx="121797" cy="121797"/>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037">
              <a:solidFill>
                <a:prstClr val="white"/>
              </a:solidFill>
              <a:latin typeface="Calibri" panose="020F0502020204030204"/>
            </a:endParaRPr>
          </a:p>
        </p:txBody>
      </p:sp>
      <p:sp>
        <p:nvSpPr>
          <p:cNvPr id="99" name="Étoile à 5 branches 98">
            <a:extLst>
              <a:ext uri="{FF2B5EF4-FFF2-40B4-BE49-F238E27FC236}">
                <a16:creationId xmlns:a16="http://schemas.microsoft.com/office/drawing/2014/main" id="{D35B93DA-7FD2-3C56-2257-48C39D742540}"/>
              </a:ext>
            </a:extLst>
          </p:cNvPr>
          <p:cNvSpPr/>
          <p:nvPr/>
        </p:nvSpPr>
        <p:spPr>
          <a:xfrm>
            <a:off x="8117322" y="2138305"/>
            <a:ext cx="219257" cy="19554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432">
              <a:solidFill>
                <a:prstClr val="white"/>
              </a:solidFill>
              <a:latin typeface="Calibri" panose="020F0502020204030204"/>
            </a:endParaRPr>
          </a:p>
        </p:txBody>
      </p:sp>
      <p:sp>
        <p:nvSpPr>
          <p:cNvPr id="100" name="Ellipse 99">
            <a:extLst>
              <a:ext uri="{FF2B5EF4-FFF2-40B4-BE49-F238E27FC236}">
                <a16:creationId xmlns:a16="http://schemas.microsoft.com/office/drawing/2014/main" id="{F77DAB78-E2A5-085C-4B4F-97C90AAAE5AD}"/>
              </a:ext>
            </a:extLst>
          </p:cNvPr>
          <p:cNvSpPr/>
          <p:nvPr/>
        </p:nvSpPr>
        <p:spPr>
          <a:xfrm>
            <a:off x="9340342" y="4175660"/>
            <a:ext cx="121797" cy="121797"/>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r>
              <a:rPr lang="fr-FR" sz="1037" dirty="0">
                <a:solidFill>
                  <a:prstClr val="white"/>
                </a:solidFill>
                <a:latin typeface="Calibri" panose="020F0502020204030204"/>
              </a:rPr>
              <a:t>E</a:t>
            </a:r>
          </a:p>
        </p:txBody>
      </p:sp>
      <p:sp>
        <p:nvSpPr>
          <p:cNvPr id="101" name="Ellipse 100">
            <a:extLst>
              <a:ext uri="{FF2B5EF4-FFF2-40B4-BE49-F238E27FC236}">
                <a16:creationId xmlns:a16="http://schemas.microsoft.com/office/drawing/2014/main" id="{EECB02C3-46AA-75C9-50A3-717BC4E5F163}"/>
              </a:ext>
            </a:extLst>
          </p:cNvPr>
          <p:cNvSpPr/>
          <p:nvPr/>
        </p:nvSpPr>
        <p:spPr>
          <a:xfrm>
            <a:off x="10023889" y="1811417"/>
            <a:ext cx="121797" cy="121797"/>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r>
              <a:rPr lang="fr-FR" sz="1037" dirty="0">
                <a:solidFill>
                  <a:prstClr val="white"/>
                </a:solidFill>
                <a:latin typeface="Calibri" panose="020F0502020204030204"/>
              </a:rPr>
              <a:t>E</a:t>
            </a:r>
          </a:p>
        </p:txBody>
      </p:sp>
      <p:sp>
        <p:nvSpPr>
          <p:cNvPr id="102" name="Ellipse 101">
            <a:extLst>
              <a:ext uri="{FF2B5EF4-FFF2-40B4-BE49-F238E27FC236}">
                <a16:creationId xmlns:a16="http://schemas.microsoft.com/office/drawing/2014/main" id="{AB11E3A1-37D5-D04B-F59B-9E749BB40BEC}"/>
              </a:ext>
            </a:extLst>
          </p:cNvPr>
          <p:cNvSpPr/>
          <p:nvPr/>
        </p:nvSpPr>
        <p:spPr>
          <a:xfrm>
            <a:off x="7618482" y="2448878"/>
            <a:ext cx="121797" cy="121797"/>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037">
              <a:solidFill>
                <a:prstClr val="white"/>
              </a:solidFill>
              <a:latin typeface="Calibri" panose="020F0502020204030204"/>
            </a:endParaRPr>
          </a:p>
        </p:txBody>
      </p:sp>
      <p:sp>
        <p:nvSpPr>
          <p:cNvPr id="103" name="Ellipse 102">
            <a:extLst>
              <a:ext uri="{FF2B5EF4-FFF2-40B4-BE49-F238E27FC236}">
                <a16:creationId xmlns:a16="http://schemas.microsoft.com/office/drawing/2014/main" id="{2C446AC8-C63E-1C87-267D-DFEA0B7DAB1A}"/>
              </a:ext>
            </a:extLst>
          </p:cNvPr>
          <p:cNvSpPr/>
          <p:nvPr/>
        </p:nvSpPr>
        <p:spPr>
          <a:xfrm>
            <a:off x="10541021" y="4006205"/>
            <a:ext cx="121797" cy="121797"/>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r>
              <a:rPr lang="fr-FR" sz="1037" dirty="0">
                <a:solidFill>
                  <a:prstClr val="white"/>
                </a:solidFill>
                <a:latin typeface="Calibri" panose="020F0502020204030204"/>
              </a:rPr>
              <a:t>E</a:t>
            </a:r>
          </a:p>
        </p:txBody>
      </p:sp>
      <p:sp>
        <p:nvSpPr>
          <p:cNvPr id="104" name="Ellipse 103">
            <a:extLst>
              <a:ext uri="{FF2B5EF4-FFF2-40B4-BE49-F238E27FC236}">
                <a16:creationId xmlns:a16="http://schemas.microsoft.com/office/drawing/2014/main" id="{A3408499-3D04-0A26-E3BD-C3BCF5F1E788}"/>
              </a:ext>
            </a:extLst>
          </p:cNvPr>
          <p:cNvSpPr/>
          <p:nvPr/>
        </p:nvSpPr>
        <p:spPr>
          <a:xfrm>
            <a:off x="8253728" y="2824994"/>
            <a:ext cx="121797" cy="121797"/>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037">
              <a:solidFill>
                <a:prstClr val="white"/>
              </a:solidFill>
              <a:latin typeface="Calibri" panose="020F0502020204030204"/>
            </a:endParaRPr>
          </a:p>
        </p:txBody>
      </p:sp>
      <p:sp>
        <p:nvSpPr>
          <p:cNvPr id="105" name="Ellipse 104">
            <a:extLst>
              <a:ext uri="{FF2B5EF4-FFF2-40B4-BE49-F238E27FC236}">
                <a16:creationId xmlns:a16="http://schemas.microsoft.com/office/drawing/2014/main" id="{5BDB7056-3D68-AAAC-1842-780BFDEF725B}"/>
              </a:ext>
            </a:extLst>
          </p:cNvPr>
          <p:cNvSpPr/>
          <p:nvPr/>
        </p:nvSpPr>
        <p:spPr>
          <a:xfrm>
            <a:off x="7536702" y="2142394"/>
            <a:ext cx="121797" cy="121797"/>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r>
              <a:rPr lang="fr-FR" sz="1037" dirty="0">
                <a:solidFill>
                  <a:prstClr val="white"/>
                </a:solidFill>
                <a:latin typeface="Calibri" panose="020F0502020204030204"/>
              </a:rPr>
              <a:t>A</a:t>
            </a:r>
          </a:p>
        </p:txBody>
      </p:sp>
      <p:sp>
        <p:nvSpPr>
          <p:cNvPr id="106" name="Étoile à 5 branches 105">
            <a:extLst>
              <a:ext uri="{FF2B5EF4-FFF2-40B4-BE49-F238E27FC236}">
                <a16:creationId xmlns:a16="http://schemas.microsoft.com/office/drawing/2014/main" id="{CBB4F50A-E39B-1EEA-F02D-8D84241E1F22}"/>
              </a:ext>
            </a:extLst>
          </p:cNvPr>
          <p:cNvSpPr/>
          <p:nvPr/>
        </p:nvSpPr>
        <p:spPr>
          <a:xfrm>
            <a:off x="8085475" y="5177294"/>
            <a:ext cx="219257" cy="19554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432">
              <a:solidFill>
                <a:prstClr val="white"/>
              </a:solidFill>
              <a:latin typeface="Calibri" panose="020F0502020204030204"/>
            </a:endParaRPr>
          </a:p>
        </p:txBody>
      </p:sp>
      <p:sp>
        <p:nvSpPr>
          <p:cNvPr id="107" name="Étoile à 5 branches 106">
            <a:extLst>
              <a:ext uri="{FF2B5EF4-FFF2-40B4-BE49-F238E27FC236}">
                <a16:creationId xmlns:a16="http://schemas.microsoft.com/office/drawing/2014/main" id="{8C67719C-02B9-74B2-B8AE-7B32193E2420}"/>
              </a:ext>
            </a:extLst>
          </p:cNvPr>
          <p:cNvSpPr/>
          <p:nvPr/>
        </p:nvSpPr>
        <p:spPr>
          <a:xfrm>
            <a:off x="7826701" y="4845767"/>
            <a:ext cx="286658" cy="275000"/>
          </a:xfrm>
          <a:prstGeom prst="star5">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432" dirty="0">
              <a:solidFill>
                <a:prstClr val="white"/>
              </a:solidFill>
              <a:latin typeface="Calibri" panose="020F0502020204030204"/>
            </a:endParaRPr>
          </a:p>
        </p:txBody>
      </p:sp>
      <p:grpSp>
        <p:nvGrpSpPr>
          <p:cNvPr id="112" name="Groupe 111">
            <a:extLst>
              <a:ext uri="{FF2B5EF4-FFF2-40B4-BE49-F238E27FC236}">
                <a16:creationId xmlns:a16="http://schemas.microsoft.com/office/drawing/2014/main" id="{52727F26-C9D6-FFF0-35F3-58A6BFD6B203}"/>
              </a:ext>
            </a:extLst>
          </p:cNvPr>
          <p:cNvGrpSpPr/>
          <p:nvPr/>
        </p:nvGrpSpPr>
        <p:grpSpPr>
          <a:xfrm>
            <a:off x="1347208" y="5886462"/>
            <a:ext cx="3982434" cy="263790"/>
            <a:chOff x="126482" y="6518174"/>
            <a:chExt cx="5090073" cy="331600"/>
          </a:xfrm>
        </p:grpSpPr>
        <p:sp>
          <p:nvSpPr>
            <p:cNvPr id="108" name="ZoneTexte 107">
              <a:extLst>
                <a:ext uri="{FF2B5EF4-FFF2-40B4-BE49-F238E27FC236}">
                  <a16:creationId xmlns:a16="http://schemas.microsoft.com/office/drawing/2014/main" id="{B4FEB1E0-CD99-7259-FCD8-94F4A008A46D}"/>
                </a:ext>
              </a:extLst>
            </p:cNvPr>
            <p:cNvSpPr txBox="1"/>
            <p:nvPr/>
          </p:nvSpPr>
          <p:spPr>
            <a:xfrm>
              <a:off x="126482" y="6518174"/>
              <a:ext cx="5090073" cy="331600"/>
            </a:xfrm>
            <a:prstGeom prst="rect">
              <a:avLst/>
            </a:prstGeom>
            <a:noFill/>
          </p:spPr>
          <p:txBody>
            <a:bodyPr wrap="square" rtlCol="0">
              <a:spAutoFit/>
            </a:bodyPr>
            <a:lstStyle/>
            <a:p>
              <a:pPr defTabSz="727391"/>
              <a:r>
                <a:rPr lang="fr-FR" sz="1114" dirty="0">
                  <a:solidFill>
                    <a:prstClr val="black"/>
                  </a:solidFill>
                  <a:latin typeface="Calibri" panose="020F0502020204030204"/>
                </a:rPr>
                <a:t>*Où            = pédiatrie,          = adulte,           = mixte)</a:t>
              </a:r>
            </a:p>
          </p:txBody>
        </p:sp>
        <p:sp>
          <p:nvSpPr>
            <p:cNvPr id="109" name="Ellipse 108">
              <a:extLst>
                <a:ext uri="{FF2B5EF4-FFF2-40B4-BE49-F238E27FC236}">
                  <a16:creationId xmlns:a16="http://schemas.microsoft.com/office/drawing/2014/main" id="{497B69E4-3891-E4A4-BCD0-39952EF445B8}"/>
                </a:ext>
              </a:extLst>
            </p:cNvPr>
            <p:cNvSpPr/>
            <p:nvPr/>
          </p:nvSpPr>
          <p:spPr>
            <a:xfrm>
              <a:off x="595617" y="6519142"/>
              <a:ext cx="295953" cy="262941"/>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r>
                <a:rPr lang="fr-FR" sz="1432" dirty="0">
                  <a:solidFill>
                    <a:prstClr val="black"/>
                  </a:solidFill>
                  <a:latin typeface="Calibri" panose="020F0502020204030204"/>
                </a:rPr>
                <a:t>E</a:t>
              </a:r>
            </a:p>
          </p:txBody>
        </p:sp>
        <p:sp>
          <p:nvSpPr>
            <p:cNvPr id="110" name="Ellipse 109">
              <a:extLst>
                <a:ext uri="{FF2B5EF4-FFF2-40B4-BE49-F238E27FC236}">
                  <a16:creationId xmlns:a16="http://schemas.microsoft.com/office/drawing/2014/main" id="{EEB23FD6-0F39-C00D-EB00-E01D8833DB74}"/>
                </a:ext>
              </a:extLst>
            </p:cNvPr>
            <p:cNvSpPr/>
            <p:nvPr/>
          </p:nvSpPr>
          <p:spPr>
            <a:xfrm>
              <a:off x="1890955" y="6519142"/>
              <a:ext cx="295953" cy="262941"/>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r>
                <a:rPr lang="fr-FR" sz="1432" dirty="0">
                  <a:solidFill>
                    <a:prstClr val="black"/>
                  </a:solidFill>
                  <a:latin typeface="Calibri" panose="020F0502020204030204"/>
                </a:rPr>
                <a:t>A</a:t>
              </a:r>
            </a:p>
          </p:txBody>
        </p:sp>
        <p:sp>
          <p:nvSpPr>
            <p:cNvPr id="111" name="Ellipse 110">
              <a:extLst>
                <a:ext uri="{FF2B5EF4-FFF2-40B4-BE49-F238E27FC236}">
                  <a16:creationId xmlns:a16="http://schemas.microsoft.com/office/drawing/2014/main" id="{B489DFA7-0F5E-6C4F-46C4-16A319374106}"/>
                </a:ext>
              </a:extLst>
            </p:cNvPr>
            <p:cNvSpPr/>
            <p:nvPr/>
          </p:nvSpPr>
          <p:spPr>
            <a:xfrm>
              <a:off x="2957500" y="6527357"/>
              <a:ext cx="295953" cy="262941"/>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r>
                <a:rPr lang="fr-FR" sz="1432" dirty="0">
                  <a:solidFill>
                    <a:prstClr val="black"/>
                  </a:solidFill>
                  <a:latin typeface="Calibri" panose="020F0502020204030204"/>
                </a:rPr>
                <a:t>M</a:t>
              </a:r>
            </a:p>
          </p:txBody>
        </p:sp>
      </p:grpSp>
      <p:sp>
        <p:nvSpPr>
          <p:cNvPr id="113" name="Ellipse 112">
            <a:extLst>
              <a:ext uri="{FF2B5EF4-FFF2-40B4-BE49-F238E27FC236}">
                <a16:creationId xmlns:a16="http://schemas.microsoft.com/office/drawing/2014/main" id="{2C0C03F7-30B9-BB7D-5EB2-9FF75614B5B1}"/>
              </a:ext>
            </a:extLst>
          </p:cNvPr>
          <p:cNvSpPr/>
          <p:nvPr/>
        </p:nvSpPr>
        <p:spPr>
          <a:xfrm>
            <a:off x="2939564" y="3226821"/>
            <a:ext cx="121797" cy="121797"/>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727391"/>
            <a:endParaRPr lang="fr-FR" sz="1037" dirty="0">
              <a:solidFill>
                <a:prstClr val="white"/>
              </a:solidFill>
              <a:latin typeface="Calibri" panose="020F0502020204030204"/>
            </a:endParaRPr>
          </a:p>
        </p:txBody>
      </p:sp>
      <p:sp>
        <p:nvSpPr>
          <p:cNvPr id="93" name="Ellipse 92">
            <a:extLst>
              <a:ext uri="{FF2B5EF4-FFF2-40B4-BE49-F238E27FC236}">
                <a16:creationId xmlns:a16="http://schemas.microsoft.com/office/drawing/2014/main" id="{28EE9FC1-28AC-B3BA-0383-34E568468D22}"/>
              </a:ext>
            </a:extLst>
          </p:cNvPr>
          <p:cNvSpPr/>
          <p:nvPr/>
        </p:nvSpPr>
        <p:spPr>
          <a:xfrm>
            <a:off x="7896318" y="3478134"/>
            <a:ext cx="121797" cy="121797"/>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037" dirty="0">
              <a:solidFill>
                <a:prstClr val="white"/>
              </a:solidFill>
              <a:latin typeface="Calibri" panose="020F0502020204030204"/>
            </a:endParaRPr>
          </a:p>
        </p:txBody>
      </p:sp>
    </p:spTree>
    <p:extLst>
      <p:ext uri="{BB962C8B-B14F-4D97-AF65-F5344CB8AC3E}">
        <p14:creationId xmlns:p14="http://schemas.microsoft.com/office/powerpoint/2010/main" val="3019439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136049" y="834294"/>
            <a:ext cx="4156132" cy="813108"/>
          </a:xfrm>
          <a:prstGeom prst="rect">
            <a:avLst/>
          </a:prstGeom>
          <a:solidFill>
            <a:schemeClr val="bg1"/>
          </a:solidFill>
        </p:spPr>
        <p:txBody>
          <a:bodyPr wrap="square" rtlCol="0">
            <a:spAutoFit/>
          </a:bodyPr>
          <a:lstStyle/>
          <a:p>
            <a:pPr defTabSz="329938"/>
            <a:r>
              <a:rPr lang="fr-FR" sz="1273" dirty="0">
                <a:solidFill>
                  <a:prstClr val="black"/>
                </a:solidFill>
                <a:latin typeface="Century Gothic" panose="020B0502020202020204" pitchFamily="34" charset="0"/>
              </a:rPr>
              <a:t>Nom du CRMR : </a:t>
            </a:r>
            <a:r>
              <a:rPr lang="fr-FR" sz="1273" b="1" dirty="0">
                <a:solidFill>
                  <a:prstClr val="black"/>
                </a:solidFill>
                <a:latin typeface="Century Gothic" panose="020B0502020202020204" pitchFamily="34" charset="0"/>
              </a:rPr>
              <a:t>MALADIES RARES DU PANCRÉAS « </a:t>
            </a:r>
            <a:r>
              <a:rPr lang="fr-FR" sz="1273" b="1" dirty="0" err="1">
                <a:solidFill>
                  <a:prstClr val="black"/>
                </a:solidFill>
                <a:latin typeface="Century Gothic" panose="020B0502020202020204" pitchFamily="34" charset="0"/>
              </a:rPr>
              <a:t>PaRaDis</a:t>
            </a:r>
            <a:r>
              <a:rPr lang="fr-FR" sz="1273" b="1" dirty="0">
                <a:solidFill>
                  <a:prstClr val="black"/>
                </a:solidFill>
                <a:latin typeface="Century Gothic" panose="020B0502020202020204" pitchFamily="34" charset="0"/>
              </a:rPr>
              <a:t> », Pr Vinciane REBOURS</a:t>
            </a:r>
            <a:endParaRPr lang="fr-FR" sz="865" b="1" dirty="0">
              <a:solidFill>
                <a:prstClr val="black"/>
              </a:solidFill>
              <a:latin typeface="Century Gothic" panose="020B0502020202020204" pitchFamily="34" charset="0"/>
            </a:endParaRPr>
          </a:p>
          <a:p>
            <a:pPr defTabSz="329938"/>
            <a:r>
              <a:rPr lang="fr-FR" sz="1273" dirty="0">
                <a:solidFill>
                  <a:prstClr val="black"/>
                </a:solidFill>
                <a:latin typeface="Century Gothic" panose="020B0502020202020204" pitchFamily="34" charset="0"/>
              </a:rPr>
              <a:t>Filière : </a:t>
            </a:r>
            <a:r>
              <a:rPr lang="fr-FR" sz="1273" b="1" dirty="0">
                <a:solidFill>
                  <a:prstClr val="black"/>
                </a:solidFill>
                <a:latin typeface="Century Gothic" panose="020B0502020202020204" pitchFamily="34" charset="0"/>
              </a:rPr>
              <a:t>FIMATHO</a:t>
            </a:r>
          </a:p>
          <a:p>
            <a:pPr defTabSz="329938"/>
            <a:endParaRPr lang="fr-FR" sz="865" b="1" dirty="0">
              <a:solidFill>
                <a:prstClr val="black"/>
              </a:solidFill>
              <a:latin typeface="Century Gothic" panose="020B0502020202020204" pitchFamily="34" charset="0"/>
            </a:endParaRPr>
          </a:p>
        </p:txBody>
      </p:sp>
      <p:sp>
        <p:nvSpPr>
          <p:cNvPr id="7" name="Ellipse 6"/>
          <p:cNvSpPr/>
          <p:nvPr/>
        </p:nvSpPr>
        <p:spPr>
          <a:xfrm>
            <a:off x="1372278" y="834295"/>
            <a:ext cx="763772" cy="47142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727391"/>
            <a:r>
              <a:rPr lang="fr-FR" sz="1909" dirty="0">
                <a:solidFill>
                  <a:prstClr val="white"/>
                </a:solidFill>
                <a:latin typeface="Calibri" panose="020F0502020204030204"/>
              </a:rPr>
              <a:t>5</a:t>
            </a:r>
          </a:p>
        </p:txBody>
      </p:sp>
      <p:grpSp>
        <p:nvGrpSpPr>
          <p:cNvPr id="54" name="Groupe 53"/>
          <p:cNvGrpSpPr/>
          <p:nvPr/>
        </p:nvGrpSpPr>
        <p:grpSpPr>
          <a:xfrm>
            <a:off x="1884741" y="3393759"/>
            <a:ext cx="3239964" cy="789319"/>
            <a:chOff x="2869306" y="5753539"/>
            <a:chExt cx="4072828" cy="992221"/>
          </a:xfrm>
        </p:grpSpPr>
        <p:grpSp>
          <p:nvGrpSpPr>
            <p:cNvPr id="57" name="Groupe 56">
              <a:extLst>
                <a:ext uri="{FF2B5EF4-FFF2-40B4-BE49-F238E27FC236}">
                  <a16:creationId xmlns:a16="http://schemas.microsoft.com/office/drawing/2014/main" id="{6FACC5C2-A353-C109-4AFA-D5ADA8241012}"/>
                </a:ext>
              </a:extLst>
            </p:cNvPr>
            <p:cNvGrpSpPr/>
            <p:nvPr/>
          </p:nvGrpSpPr>
          <p:grpSpPr>
            <a:xfrm>
              <a:off x="2870252" y="5753539"/>
              <a:ext cx="4071882" cy="992221"/>
              <a:chOff x="4429955" y="5779661"/>
              <a:chExt cx="4071882" cy="992221"/>
            </a:xfrm>
          </p:grpSpPr>
          <p:sp>
            <p:nvSpPr>
              <p:cNvPr id="58" name="ZoneTexte 57">
                <a:extLst>
                  <a:ext uri="{FF2B5EF4-FFF2-40B4-BE49-F238E27FC236}">
                    <a16:creationId xmlns:a16="http://schemas.microsoft.com/office/drawing/2014/main" id="{5B642F0E-AA92-F581-DC99-3917A1775863}"/>
                  </a:ext>
                </a:extLst>
              </p:cNvPr>
              <p:cNvSpPr txBox="1"/>
              <p:nvPr/>
            </p:nvSpPr>
            <p:spPr>
              <a:xfrm>
                <a:off x="4755720" y="5779661"/>
                <a:ext cx="3746117" cy="992221"/>
              </a:xfrm>
              <a:prstGeom prst="rect">
                <a:avLst/>
              </a:prstGeom>
              <a:noFill/>
            </p:spPr>
            <p:txBody>
              <a:bodyPr wrap="square" rtlCol="0">
                <a:spAutoFit/>
              </a:bodyPr>
              <a:lstStyle/>
              <a:p>
                <a:pPr defTabSz="727391">
                  <a:spcBef>
                    <a:spcPts val="1037"/>
                  </a:spcBef>
                </a:pPr>
                <a:r>
                  <a:rPr lang="fr-FR" sz="954" b="1" dirty="0">
                    <a:solidFill>
                      <a:prstClr val="black"/>
                    </a:solidFill>
                    <a:latin typeface="Century Gothic" panose="020B0502020202020204" pitchFamily="34" charset="0"/>
                  </a:rPr>
                  <a:t>Coordonnateur (1)</a:t>
                </a:r>
              </a:p>
              <a:p>
                <a:pPr defTabSz="727391">
                  <a:spcBef>
                    <a:spcPts val="1037"/>
                  </a:spcBef>
                </a:pPr>
                <a:r>
                  <a:rPr lang="fr-FR" sz="954" b="1" dirty="0">
                    <a:solidFill>
                      <a:prstClr val="black"/>
                    </a:solidFill>
                    <a:latin typeface="Century Gothic" panose="020B0502020202020204" pitchFamily="34" charset="0"/>
                  </a:rPr>
                  <a:t>Constitutif (0)</a:t>
                </a:r>
              </a:p>
              <a:p>
                <a:pPr defTabSz="727391">
                  <a:spcBef>
                    <a:spcPts val="1037"/>
                  </a:spcBef>
                </a:pPr>
                <a:r>
                  <a:rPr lang="fr-FR" sz="954" b="1" dirty="0">
                    <a:solidFill>
                      <a:prstClr val="black"/>
                    </a:solidFill>
                    <a:latin typeface="Century Gothic" panose="020B0502020202020204" pitchFamily="34" charset="0"/>
                  </a:rPr>
                  <a:t>Compétence (9 dont 4 nouveaux       )</a:t>
                </a:r>
              </a:p>
            </p:txBody>
          </p:sp>
          <p:sp>
            <p:nvSpPr>
              <p:cNvPr id="59" name="Ellipse 58">
                <a:extLst>
                  <a:ext uri="{FF2B5EF4-FFF2-40B4-BE49-F238E27FC236}">
                    <a16:creationId xmlns:a16="http://schemas.microsoft.com/office/drawing/2014/main" id="{041FC5A3-DE66-5BA7-CECD-12B3E8BDE06A}"/>
                  </a:ext>
                </a:extLst>
              </p:cNvPr>
              <p:cNvSpPr/>
              <p:nvPr/>
            </p:nvSpPr>
            <p:spPr>
              <a:xfrm>
                <a:off x="4429955" y="6154878"/>
                <a:ext cx="258175" cy="211454"/>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432" dirty="0">
                  <a:solidFill>
                    <a:prstClr val="white"/>
                  </a:solidFill>
                  <a:latin typeface="Calibri" panose="020F0502020204030204"/>
                </a:endParaRPr>
              </a:p>
            </p:txBody>
          </p:sp>
          <p:sp>
            <p:nvSpPr>
              <p:cNvPr id="60" name="Ellipse 59">
                <a:extLst>
                  <a:ext uri="{FF2B5EF4-FFF2-40B4-BE49-F238E27FC236}">
                    <a16:creationId xmlns:a16="http://schemas.microsoft.com/office/drawing/2014/main" id="{FEBA7C1A-34AB-B893-58ED-60245B09EF7B}"/>
                  </a:ext>
                </a:extLst>
              </p:cNvPr>
              <p:cNvSpPr/>
              <p:nvPr/>
            </p:nvSpPr>
            <p:spPr>
              <a:xfrm>
                <a:off x="4439062" y="6473872"/>
                <a:ext cx="258175" cy="211454"/>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037" dirty="0">
                  <a:solidFill>
                    <a:prstClr val="white"/>
                  </a:solidFill>
                  <a:latin typeface="Calibri" panose="020F0502020204030204"/>
                </a:endParaRPr>
              </a:p>
            </p:txBody>
          </p:sp>
        </p:grpSp>
        <p:sp>
          <p:nvSpPr>
            <p:cNvPr id="62" name="Ellipse 61">
              <a:extLst>
                <a:ext uri="{FF2B5EF4-FFF2-40B4-BE49-F238E27FC236}">
                  <a16:creationId xmlns:a16="http://schemas.microsoft.com/office/drawing/2014/main" id="{A8DC9375-FC4E-EC7D-93E4-0BCF3391CADB}"/>
                </a:ext>
              </a:extLst>
            </p:cNvPr>
            <p:cNvSpPr/>
            <p:nvPr/>
          </p:nvSpPr>
          <p:spPr>
            <a:xfrm>
              <a:off x="2869306" y="5794901"/>
              <a:ext cx="258175" cy="211454"/>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432">
                <a:solidFill>
                  <a:prstClr val="white"/>
                </a:solidFill>
                <a:latin typeface="Calibri" panose="020F0502020204030204"/>
              </a:endParaRPr>
            </a:p>
          </p:txBody>
        </p:sp>
      </p:grpSp>
      <p:sp>
        <p:nvSpPr>
          <p:cNvPr id="46" name="Rectangle 45">
            <a:extLst>
              <a:ext uri="{FF2B5EF4-FFF2-40B4-BE49-F238E27FC236}">
                <a16:creationId xmlns:a16="http://schemas.microsoft.com/office/drawing/2014/main" id="{5A5F1A4F-2B84-1219-45BF-4292F28E82F7}"/>
              </a:ext>
            </a:extLst>
          </p:cNvPr>
          <p:cNvSpPr/>
          <p:nvPr/>
        </p:nvSpPr>
        <p:spPr>
          <a:xfrm>
            <a:off x="2776284" y="2186592"/>
            <a:ext cx="2258170" cy="53309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defTabSz="727391"/>
            <a:r>
              <a:rPr lang="fr-FR" sz="1432" b="1" u="sng" dirty="0">
                <a:solidFill>
                  <a:prstClr val="white"/>
                </a:solidFill>
                <a:latin typeface="Marianne" panose="02000000000000000000" pitchFamily="2" charset="0"/>
              </a:rPr>
              <a:t>CRMR coordonnateur </a:t>
            </a:r>
            <a:r>
              <a:rPr lang="fr-FR" sz="1432" b="1" dirty="0">
                <a:solidFill>
                  <a:prstClr val="white"/>
                </a:solidFill>
                <a:latin typeface="Marianne" panose="02000000000000000000" pitchFamily="2" charset="0"/>
              </a:rPr>
              <a:t>:</a:t>
            </a:r>
          </a:p>
          <a:p>
            <a:pPr algn="ctr" defTabSz="727391"/>
            <a:r>
              <a:rPr lang="fr-FR" sz="1432" b="1" dirty="0">
                <a:solidFill>
                  <a:prstClr val="white"/>
                </a:solidFill>
                <a:latin typeface="Marianne" panose="02000000000000000000" pitchFamily="2" charset="0"/>
              </a:rPr>
              <a:t>AP-HP BEAUJON</a:t>
            </a:r>
          </a:p>
        </p:txBody>
      </p:sp>
      <p:grpSp>
        <p:nvGrpSpPr>
          <p:cNvPr id="15" name="Groupe 14">
            <a:extLst>
              <a:ext uri="{FF2B5EF4-FFF2-40B4-BE49-F238E27FC236}">
                <a16:creationId xmlns:a16="http://schemas.microsoft.com/office/drawing/2014/main" id="{BC944322-788C-22CC-B598-7B7139F66161}"/>
              </a:ext>
            </a:extLst>
          </p:cNvPr>
          <p:cNvGrpSpPr/>
          <p:nvPr/>
        </p:nvGrpSpPr>
        <p:grpSpPr>
          <a:xfrm>
            <a:off x="5677247" y="749275"/>
            <a:ext cx="4022499" cy="5301230"/>
            <a:chOff x="6223310" y="-87608"/>
            <a:chExt cx="5283345" cy="6962892"/>
          </a:xfrm>
        </p:grpSpPr>
        <p:pic>
          <p:nvPicPr>
            <p:cNvPr id="2" name="Image 1">
              <a:extLst>
                <a:ext uri="{FF2B5EF4-FFF2-40B4-BE49-F238E27FC236}">
                  <a16:creationId xmlns:a16="http://schemas.microsoft.com/office/drawing/2014/main" id="{298769EB-6CC4-FB67-0AE9-91C8A0B992B8}"/>
                </a:ext>
              </a:extLst>
            </p:cNvPr>
            <p:cNvPicPr>
              <a:picLocks noChangeAspect="1"/>
            </p:cNvPicPr>
            <p:nvPr/>
          </p:nvPicPr>
          <p:blipFill>
            <a:blip r:embed="rId3"/>
            <a:stretch>
              <a:fillRect/>
            </a:stretch>
          </p:blipFill>
          <p:spPr>
            <a:xfrm>
              <a:off x="6223310" y="-87608"/>
              <a:ext cx="5283345" cy="6962892"/>
            </a:xfrm>
            <a:prstGeom prst="rect">
              <a:avLst/>
            </a:prstGeom>
          </p:spPr>
        </p:pic>
        <p:sp>
          <p:nvSpPr>
            <p:cNvPr id="3" name="Ellipse 2">
              <a:extLst>
                <a:ext uri="{FF2B5EF4-FFF2-40B4-BE49-F238E27FC236}">
                  <a16:creationId xmlns:a16="http://schemas.microsoft.com/office/drawing/2014/main" id="{FFA6E4F9-8D8E-6698-45FA-9648278E6E32}"/>
                </a:ext>
              </a:extLst>
            </p:cNvPr>
            <p:cNvSpPr/>
            <p:nvPr/>
          </p:nvSpPr>
          <p:spPr>
            <a:xfrm>
              <a:off x="8997190" y="1143869"/>
              <a:ext cx="158919" cy="158919"/>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727391"/>
              <a:endParaRPr lang="fr-FR" sz="1037">
                <a:solidFill>
                  <a:prstClr val="white"/>
                </a:solidFill>
                <a:latin typeface="Calibri" panose="020F0502020204030204"/>
              </a:endParaRPr>
            </a:p>
          </p:txBody>
        </p:sp>
        <p:sp>
          <p:nvSpPr>
            <p:cNvPr id="5" name="Ellipse 4">
              <a:extLst>
                <a:ext uri="{FF2B5EF4-FFF2-40B4-BE49-F238E27FC236}">
                  <a16:creationId xmlns:a16="http://schemas.microsoft.com/office/drawing/2014/main" id="{034A2984-C575-D9AB-3935-1B8C9912233C}"/>
                </a:ext>
              </a:extLst>
            </p:cNvPr>
            <p:cNvSpPr/>
            <p:nvPr/>
          </p:nvSpPr>
          <p:spPr>
            <a:xfrm>
              <a:off x="6223310" y="1354286"/>
              <a:ext cx="158919" cy="158919"/>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037" dirty="0">
                <a:solidFill>
                  <a:prstClr val="white"/>
                </a:solidFill>
                <a:latin typeface="Calibri" panose="020F0502020204030204"/>
              </a:endParaRPr>
            </a:p>
          </p:txBody>
        </p:sp>
        <p:sp>
          <p:nvSpPr>
            <p:cNvPr id="6" name="Ellipse 5">
              <a:extLst>
                <a:ext uri="{FF2B5EF4-FFF2-40B4-BE49-F238E27FC236}">
                  <a16:creationId xmlns:a16="http://schemas.microsoft.com/office/drawing/2014/main" id="{E39174E6-42CC-C8FF-24DE-6B40306FC77A}"/>
                </a:ext>
              </a:extLst>
            </p:cNvPr>
            <p:cNvSpPr/>
            <p:nvPr/>
          </p:nvSpPr>
          <p:spPr>
            <a:xfrm>
              <a:off x="7382799" y="2076969"/>
              <a:ext cx="158919" cy="158919"/>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037">
                <a:solidFill>
                  <a:prstClr val="white"/>
                </a:solidFill>
                <a:latin typeface="Calibri" panose="020F0502020204030204"/>
              </a:endParaRPr>
            </a:p>
          </p:txBody>
        </p:sp>
        <p:sp>
          <p:nvSpPr>
            <p:cNvPr id="8" name="Ellipse 7">
              <a:extLst>
                <a:ext uri="{FF2B5EF4-FFF2-40B4-BE49-F238E27FC236}">
                  <a16:creationId xmlns:a16="http://schemas.microsoft.com/office/drawing/2014/main" id="{787DFD92-628F-2785-D2A6-5705AD5990CC}"/>
                </a:ext>
              </a:extLst>
            </p:cNvPr>
            <p:cNvSpPr/>
            <p:nvPr/>
          </p:nvSpPr>
          <p:spPr>
            <a:xfrm>
              <a:off x="8597339" y="4326955"/>
              <a:ext cx="158919" cy="158919"/>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037">
                <a:solidFill>
                  <a:prstClr val="white"/>
                </a:solidFill>
                <a:latin typeface="Calibri" panose="020F0502020204030204"/>
              </a:endParaRPr>
            </a:p>
          </p:txBody>
        </p:sp>
        <p:sp>
          <p:nvSpPr>
            <p:cNvPr id="11" name="Ellipse 10">
              <a:extLst>
                <a:ext uri="{FF2B5EF4-FFF2-40B4-BE49-F238E27FC236}">
                  <a16:creationId xmlns:a16="http://schemas.microsoft.com/office/drawing/2014/main" id="{1685233C-57F8-2CAD-6AD4-B392360B2DCF}"/>
                </a:ext>
              </a:extLst>
            </p:cNvPr>
            <p:cNvSpPr/>
            <p:nvPr/>
          </p:nvSpPr>
          <p:spPr>
            <a:xfrm>
              <a:off x="10131825" y="3003708"/>
              <a:ext cx="158919" cy="158919"/>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037">
                <a:solidFill>
                  <a:prstClr val="white"/>
                </a:solidFill>
                <a:latin typeface="Calibri" panose="020F0502020204030204"/>
              </a:endParaRPr>
            </a:p>
          </p:txBody>
        </p:sp>
        <p:sp>
          <p:nvSpPr>
            <p:cNvPr id="14" name="Ellipse 13">
              <a:extLst>
                <a:ext uri="{FF2B5EF4-FFF2-40B4-BE49-F238E27FC236}">
                  <a16:creationId xmlns:a16="http://schemas.microsoft.com/office/drawing/2014/main" id="{B0621BBC-EA3B-5506-0CF0-194CE88750FD}"/>
                </a:ext>
              </a:extLst>
            </p:cNvPr>
            <p:cNvSpPr/>
            <p:nvPr/>
          </p:nvSpPr>
          <p:spPr>
            <a:xfrm>
              <a:off x="10419564" y="2123686"/>
              <a:ext cx="158919" cy="158919"/>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037">
                <a:solidFill>
                  <a:prstClr val="white"/>
                </a:solidFill>
                <a:latin typeface="Calibri" panose="020F0502020204030204"/>
              </a:endParaRPr>
            </a:p>
          </p:txBody>
        </p:sp>
      </p:grpSp>
      <p:cxnSp>
        <p:nvCxnSpPr>
          <p:cNvPr id="47" name="Connecteur droit 46">
            <a:extLst>
              <a:ext uri="{FF2B5EF4-FFF2-40B4-BE49-F238E27FC236}">
                <a16:creationId xmlns:a16="http://schemas.microsoft.com/office/drawing/2014/main" id="{4324D1F9-79CC-A2F7-DD8A-41DEFEDF1DF7}"/>
              </a:ext>
            </a:extLst>
          </p:cNvPr>
          <p:cNvCxnSpPr>
            <a:cxnSpLocks/>
            <a:endCxn id="3" idx="3"/>
          </p:cNvCxnSpPr>
          <p:nvPr/>
        </p:nvCxnSpPr>
        <p:spPr>
          <a:xfrm flipV="1">
            <a:off x="4892519" y="1790140"/>
            <a:ext cx="2914353" cy="667643"/>
          </a:xfrm>
          <a:prstGeom prst="line">
            <a:avLst/>
          </a:prstGeom>
          <a:ln/>
        </p:spPr>
        <p:style>
          <a:lnRef idx="3">
            <a:schemeClr val="accent2"/>
          </a:lnRef>
          <a:fillRef idx="0">
            <a:schemeClr val="accent2"/>
          </a:fillRef>
          <a:effectRef idx="2">
            <a:schemeClr val="accent2"/>
          </a:effectRef>
          <a:fontRef idx="minor">
            <a:schemeClr val="tx1"/>
          </a:fontRef>
        </p:style>
      </p:cxnSp>
      <p:sp>
        <p:nvSpPr>
          <p:cNvPr id="21" name="Étoile à 5 branches 20">
            <a:extLst>
              <a:ext uri="{FF2B5EF4-FFF2-40B4-BE49-F238E27FC236}">
                <a16:creationId xmlns:a16="http://schemas.microsoft.com/office/drawing/2014/main" id="{0959AF42-D32D-077C-C095-582C4A4A4828}"/>
              </a:ext>
            </a:extLst>
          </p:cNvPr>
          <p:cNvSpPr/>
          <p:nvPr/>
        </p:nvSpPr>
        <p:spPr>
          <a:xfrm>
            <a:off x="9456070" y="3874824"/>
            <a:ext cx="196155" cy="15529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432">
              <a:solidFill>
                <a:prstClr val="white"/>
              </a:solidFill>
              <a:latin typeface="Calibri" panose="020F0502020204030204"/>
            </a:endParaRPr>
          </a:p>
        </p:txBody>
      </p:sp>
      <p:sp>
        <p:nvSpPr>
          <p:cNvPr id="22" name="Étoile à 5 branches 21">
            <a:extLst>
              <a:ext uri="{FF2B5EF4-FFF2-40B4-BE49-F238E27FC236}">
                <a16:creationId xmlns:a16="http://schemas.microsoft.com/office/drawing/2014/main" id="{3D0AFCBA-1A26-7FE5-B3D5-10C311E387F3}"/>
              </a:ext>
            </a:extLst>
          </p:cNvPr>
          <p:cNvSpPr/>
          <p:nvPr/>
        </p:nvSpPr>
        <p:spPr>
          <a:xfrm>
            <a:off x="8015282" y="859722"/>
            <a:ext cx="196155" cy="15529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432">
              <a:solidFill>
                <a:prstClr val="white"/>
              </a:solidFill>
              <a:latin typeface="Calibri" panose="020F0502020204030204"/>
            </a:endParaRPr>
          </a:p>
        </p:txBody>
      </p:sp>
      <p:sp>
        <p:nvSpPr>
          <p:cNvPr id="23" name="Étoile à 5 branches 22">
            <a:extLst>
              <a:ext uri="{FF2B5EF4-FFF2-40B4-BE49-F238E27FC236}">
                <a16:creationId xmlns:a16="http://schemas.microsoft.com/office/drawing/2014/main" id="{98C80686-00A7-5766-B048-2EE4AE32F832}"/>
              </a:ext>
            </a:extLst>
          </p:cNvPr>
          <p:cNvSpPr/>
          <p:nvPr/>
        </p:nvSpPr>
        <p:spPr>
          <a:xfrm>
            <a:off x="8834502" y="3298014"/>
            <a:ext cx="196155" cy="15529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432">
              <a:solidFill>
                <a:prstClr val="white"/>
              </a:solidFill>
              <a:latin typeface="Calibri" panose="020F0502020204030204"/>
            </a:endParaRPr>
          </a:p>
        </p:txBody>
      </p:sp>
      <p:sp>
        <p:nvSpPr>
          <p:cNvPr id="24" name="Étoile à 5 branches 23">
            <a:extLst>
              <a:ext uri="{FF2B5EF4-FFF2-40B4-BE49-F238E27FC236}">
                <a16:creationId xmlns:a16="http://schemas.microsoft.com/office/drawing/2014/main" id="{479EE7E7-35EB-75DC-858A-B037B4364EA8}"/>
              </a:ext>
            </a:extLst>
          </p:cNvPr>
          <p:cNvSpPr/>
          <p:nvPr/>
        </p:nvSpPr>
        <p:spPr>
          <a:xfrm>
            <a:off x="8774005" y="4159782"/>
            <a:ext cx="196155" cy="15529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432">
              <a:solidFill>
                <a:prstClr val="white"/>
              </a:solidFill>
              <a:latin typeface="Calibri" panose="020F0502020204030204"/>
            </a:endParaRPr>
          </a:p>
        </p:txBody>
      </p:sp>
      <p:sp>
        <p:nvSpPr>
          <p:cNvPr id="25" name="Étoile à 5 branches 24">
            <a:extLst>
              <a:ext uri="{FF2B5EF4-FFF2-40B4-BE49-F238E27FC236}">
                <a16:creationId xmlns:a16="http://schemas.microsoft.com/office/drawing/2014/main" id="{8645E74B-0FF7-2475-CEC6-053329320257}"/>
              </a:ext>
            </a:extLst>
          </p:cNvPr>
          <p:cNvSpPr/>
          <p:nvPr/>
        </p:nvSpPr>
        <p:spPr>
          <a:xfrm>
            <a:off x="4197051" y="3955034"/>
            <a:ext cx="196155" cy="15529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91"/>
            <a:endParaRPr lang="fr-FR" sz="1432">
              <a:solidFill>
                <a:prstClr val="white"/>
              </a:solidFill>
              <a:latin typeface="Calibri" panose="020F0502020204030204"/>
            </a:endParaRPr>
          </a:p>
        </p:txBody>
      </p:sp>
    </p:spTree>
    <p:extLst>
      <p:ext uri="{BB962C8B-B14F-4D97-AF65-F5344CB8AC3E}">
        <p14:creationId xmlns:p14="http://schemas.microsoft.com/office/powerpoint/2010/main" val="1427444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Image 39">
            <a:extLst>
              <a:ext uri="{FF2B5EF4-FFF2-40B4-BE49-F238E27FC236}">
                <a16:creationId xmlns:a16="http://schemas.microsoft.com/office/drawing/2014/main" id="{433B51AF-3A50-3342-8D79-F2F92F5991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gray">
          <a:xfrm>
            <a:off x="1552064" y="755801"/>
            <a:ext cx="1004354" cy="634024"/>
          </a:xfrm>
          <a:prstGeom prst="rect">
            <a:avLst/>
          </a:prstGeom>
        </p:spPr>
      </p:pic>
      <p:pic>
        <p:nvPicPr>
          <p:cNvPr id="41" name="Picture 2" descr="PNMR 3_V0307.ind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72574" y="889536"/>
            <a:ext cx="639004" cy="300020"/>
          </a:xfrm>
          <a:prstGeom prst="rect">
            <a:avLst/>
          </a:prstGeom>
          <a:noFill/>
          <a:extLst>
            <a:ext uri="{909E8E84-426E-40DD-AFC4-6F175D3DCCD1}">
              <a14:hiddenFill xmlns:a14="http://schemas.microsoft.com/office/drawing/2010/main">
                <a:solidFill>
                  <a:srgbClr val="FFFFFF"/>
                </a:solidFill>
              </a14:hiddenFill>
            </a:ext>
          </a:extLst>
        </p:spPr>
      </p:pic>
      <p:sp>
        <p:nvSpPr>
          <p:cNvPr id="47" name="ZoneTexte 46">
            <a:extLst>
              <a:ext uri="{FF2B5EF4-FFF2-40B4-BE49-F238E27FC236}">
                <a16:creationId xmlns:a16="http://schemas.microsoft.com/office/drawing/2014/main" id="{A248135E-03C6-23DA-80DA-CA119D6AEA5E}"/>
              </a:ext>
            </a:extLst>
          </p:cNvPr>
          <p:cNvSpPr txBox="1"/>
          <p:nvPr/>
        </p:nvSpPr>
        <p:spPr>
          <a:xfrm>
            <a:off x="2609940" y="684506"/>
            <a:ext cx="5076937" cy="386131"/>
          </a:xfrm>
          <a:prstGeom prst="rect">
            <a:avLst/>
          </a:prstGeom>
          <a:noFill/>
        </p:spPr>
        <p:txBody>
          <a:bodyPr wrap="square">
            <a:spAutoFit/>
          </a:bodyPr>
          <a:lstStyle/>
          <a:p>
            <a:pPr defTabSz="727391">
              <a:defRPr/>
            </a:pPr>
            <a:r>
              <a:rPr lang="fr-FR" sz="1909" b="1" dirty="0">
                <a:solidFill>
                  <a:prstClr val="black"/>
                </a:solidFill>
                <a:highlight>
                  <a:srgbClr val="FFFF00"/>
                </a:highlight>
                <a:latin typeface="Calibri" panose="020F0502020204030204"/>
              </a:rPr>
              <a:t>Focus : 14 nouveaux CRMR coordonnateurs</a:t>
            </a:r>
          </a:p>
        </p:txBody>
      </p:sp>
      <p:sp>
        <p:nvSpPr>
          <p:cNvPr id="2" name="ZoneTexte 1"/>
          <p:cNvSpPr txBox="1"/>
          <p:nvPr/>
        </p:nvSpPr>
        <p:spPr>
          <a:xfrm>
            <a:off x="1589748" y="1259173"/>
            <a:ext cx="9374585" cy="5601855"/>
          </a:xfrm>
          <a:prstGeom prst="rect">
            <a:avLst/>
          </a:prstGeom>
          <a:noFill/>
        </p:spPr>
        <p:txBody>
          <a:bodyPr wrap="square" rtlCol="0">
            <a:spAutoFit/>
          </a:bodyPr>
          <a:lstStyle/>
          <a:p>
            <a:pPr defTabSz="727391"/>
            <a:r>
              <a:rPr lang="fr-FR" sz="1432" b="1" u="sng" dirty="0">
                <a:solidFill>
                  <a:prstClr val="black"/>
                </a:solidFill>
                <a:latin typeface="Calibri" panose="020F0502020204030204"/>
              </a:rPr>
              <a:t>ANDDI-RARES</a:t>
            </a:r>
            <a:r>
              <a:rPr lang="fr-FR" sz="1432" dirty="0">
                <a:solidFill>
                  <a:prstClr val="black"/>
                </a:solidFill>
                <a:latin typeface="Calibri" panose="020F0502020204030204"/>
              </a:rPr>
              <a:t> : 3 nouveaux CRMR</a:t>
            </a:r>
          </a:p>
          <a:p>
            <a:pPr marL="227311" indent="-227311" defTabSz="727391">
              <a:buFontTx/>
              <a:buChar char="-"/>
            </a:pPr>
            <a:r>
              <a:rPr lang="fr-FR" sz="1432" dirty="0">
                <a:solidFill>
                  <a:prstClr val="black"/>
                </a:solidFill>
                <a:latin typeface="Calibri" panose="020F0502020204030204"/>
              </a:rPr>
              <a:t>CRMR liées au placenta des grossesses </a:t>
            </a:r>
            <a:r>
              <a:rPr lang="fr-FR" sz="1432" dirty="0" err="1">
                <a:solidFill>
                  <a:prstClr val="black"/>
                </a:solidFill>
                <a:latin typeface="Calibri" panose="020F0502020204030204"/>
              </a:rPr>
              <a:t>monochoriales</a:t>
            </a:r>
            <a:r>
              <a:rPr lang="fr-FR" sz="1432" dirty="0">
                <a:solidFill>
                  <a:prstClr val="black"/>
                </a:solidFill>
                <a:latin typeface="Calibri" panose="020F0502020204030204"/>
              </a:rPr>
              <a:t> (</a:t>
            </a:r>
            <a:r>
              <a:rPr lang="fr-FR" sz="1432" dirty="0" err="1">
                <a:solidFill>
                  <a:prstClr val="black"/>
                </a:solidFill>
                <a:latin typeface="Calibri" panose="020F0502020204030204"/>
              </a:rPr>
              <a:t>PaRaDiGM</a:t>
            </a:r>
            <a:r>
              <a:rPr lang="fr-FR" sz="1432" dirty="0">
                <a:solidFill>
                  <a:prstClr val="black"/>
                </a:solidFill>
                <a:latin typeface="Calibri" panose="020F0502020204030204"/>
              </a:rPr>
              <a:t>), AP-HP.Centre Université Paris Cité site Necker</a:t>
            </a:r>
          </a:p>
          <a:p>
            <a:pPr marL="227311" indent="-227311" defTabSz="727391">
              <a:buFontTx/>
              <a:buChar char="-"/>
            </a:pPr>
            <a:r>
              <a:rPr lang="fr-FR" sz="1432" dirty="0">
                <a:solidFill>
                  <a:prstClr val="black"/>
                </a:solidFill>
                <a:latin typeface="Calibri" panose="020F0502020204030204"/>
              </a:rPr>
              <a:t>CRMR Anomalies vertébrales et Spina-Bifida (Spin@), </a:t>
            </a:r>
            <a:r>
              <a:rPr lang="fr-FR" sz="1432" dirty="0" err="1">
                <a:solidFill>
                  <a:prstClr val="black"/>
                </a:solidFill>
                <a:latin typeface="Calibri" panose="020F0502020204030204"/>
              </a:rPr>
              <a:t>AP-HP.Sorbonne</a:t>
            </a:r>
            <a:r>
              <a:rPr lang="fr-FR" sz="1432" dirty="0">
                <a:solidFill>
                  <a:prstClr val="black"/>
                </a:solidFill>
                <a:latin typeface="Calibri" panose="020F0502020204030204"/>
              </a:rPr>
              <a:t> Université site Trousseau</a:t>
            </a:r>
          </a:p>
          <a:p>
            <a:pPr marL="227311" indent="-227311" defTabSz="727391">
              <a:buFontTx/>
              <a:buChar char="-"/>
            </a:pPr>
            <a:r>
              <a:rPr lang="fr-FR" sz="1432" dirty="0">
                <a:solidFill>
                  <a:prstClr val="black"/>
                </a:solidFill>
                <a:latin typeface="Calibri" panose="020F0502020204030204"/>
              </a:rPr>
              <a:t>CRMR Troubles du comportement d’origine génétique (</a:t>
            </a:r>
            <a:r>
              <a:rPr lang="fr-FR" sz="1432" dirty="0" err="1">
                <a:solidFill>
                  <a:prstClr val="black"/>
                </a:solidFill>
                <a:latin typeface="Calibri" panose="020F0502020204030204"/>
              </a:rPr>
              <a:t>GénoPsy</a:t>
            </a:r>
            <a:r>
              <a:rPr lang="fr-FR" sz="1432" dirty="0">
                <a:solidFill>
                  <a:prstClr val="black"/>
                </a:solidFill>
                <a:latin typeface="Calibri" panose="020F0502020204030204"/>
              </a:rPr>
              <a:t>), CH VINATIER</a:t>
            </a:r>
          </a:p>
          <a:p>
            <a:pPr defTabSz="727391"/>
            <a:r>
              <a:rPr lang="fr-FR" sz="1432" b="1" u="sng" dirty="0">
                <a:solidFill>
                  <a:prstClr val="black"/>
                </a:solidFill>
                <a:latin typeface="Calibri" panose="020F0502020204030204"/>
              </a:rPr>
              <a:t>BRAIN-TEAM</a:t>
            </a:r>
            <a:r>
              <a:rPr lang="fr-FR" sz="1432" dirty="0">
                <a:solidFill>
                  <a:prstClr val="black"/>
                </a:solidFill>
                <a:latin typeface="Calibri" panose="020F0502020204030204"/>
              </a:rPr>
              <a:t> : 1 nouveau CRMR</a:t>
            </a:r>
          </a:p>
          <a:p>
            <a:pPr marL="227311" indent="-227311" defTabSz="727391">
              <a:buFontTx/>
              <a:buChar char="-"/>
            </a:pPr>
            <a:r>
              <a:rPr lang="fr-FR" sz="1432" dirty="0">
                <a:solidFill>
                  <a:prstClr val="black"/>
                </a:solidFill>
                <a:latin typeface="Calibri" panose="020F0502020204030204"/>
              </a:rPr>
              <a:t>CRMR Dystonie et mouvements anormaux rares, </a:t>
            </a:r>
            <a:r>
              <a:rPr lang="fr-FR" sz="1432" dirty="0" err="1">
                <a:solidFill>
                  <a:prstClr val="black"/>
                </a:solidFill>
                <a:latin typeface="Calibri" panose="020F0502020204030204"/>
              </a:rPr>
              <a:t>AP-HP.Sorbonne</a:t>
            </a:r>
            <a:r>
              <a:rPr lang="fr-FR" sz="1432" dirty="0">
                <a:solidFill>
                  <a:prstClr val="black"/>
                </a:solidFill>
                <a:latin typeface="Calibri" panose="020F0502020204030204"/>
              </a:rPr>
              <a:t> Université site Pitié Salpêtrière</a:t>
            </a:r>
          </a:p>
          <a:p>
            <a:pPr defTabSz="727391"/>
            <a:r>
              <a:rPr lang="fr-FR" sz="1432" b="1" u="sng" dirty="0">
                <a:solidFill>
                  <a:prstClr val="black"/>
                </a:solidFill>
                <a:latin typeface="Calibri" panose="020F0502020204030204"/>
              </a:rPr>
              <a:t>DEFISCIENCE</a:t>
            </a:r>
            <a:r>
              <a:rPr lang="fr-FR" sz="1432" dirty="0">
                <a:solidFill>
                  <a:prstClr val="black"/>
                </a:solidFill>
                <a:latin typeface="Calibri" panose="020F0502020204030204"/>
              </a:rPr>
              <a:t> : 1 nouveau CRMR</a:t>
            </a:r>
          </a:p>
          <a:p>
            <a:pPr marL="227311" indent="-227311" defTabSz="727391">
              <a:buFontTx/>
              <a:buChar char="-"/>
            </a:pPr>
            <a:r>
              <a:rPr lang="fr-FR" sz="1432" dirty="0">
                <a:solidFill>
                  <a:prstClr val="black"/>
                </a:solidFill>
                <a:latin typeface="Calibri" panose="020F0502020204030204"/>
              </a:rPr>
              <a:t>CRMR Déficiences Intellectuelles et Polyhandicaps de causes rares, AP-HM</a:t>
            </a:r>
          </a:p>
          <a:p>
            <a:pPr defTabSz="727391"/>
            <a:r>
              <a:rPr lang="fr-FR" sz="1432" b="1" u="sng" dirty="0">
                <a:solidFill>
                  <a:prstClr val="black"/>
                </a:solidFill>
                <a:latin typeface="Calibri" panose="020F0502020204030204"/>
              </a:rPr>
              <a:t>FAVA-MULTI</a:t>
            </a:r>
            <a:r>
              <a:rPr lang="fr-FR" sz="1432" dirty="0">
                <a:solidFill>
                  <a:prstClr val="black"/>
                </a:solidFill>
                <a:latin typeface="Calibri" panose="020F0502020204030204"/>
              </a:rPr>
              <a:t> : 2 nouveaux CRMR</a:t>
            </a:r>
          </a:p>
          <a:p>
            <a:pPr marL="227311" indent="-227311" defTabSz="727391">
              <a:buFontTx/>
              <a:buChar char="-"/>
            </a:pPr>
            <a:r>
              <a:rPr lang="fr-FR" sz="1432" dirty="0">
                <a:solidFill>
                  <a:prstClr val="black"/>
                </a:solidFill>
                <a:latin typeface="Calibri" panose="020F0502020204030204"/>
              </a:rPr>
              <a:t>CRMR Lymphœdèmes Primaires, CHU Montpellier</a:t>
            </a:r>
          </a:p>
          <a:p>
            <a:pPr marL="227311" indent="-227311" defTabSz="727391">
              <a:buFontTx/>
              <a:buChar char="-"/>
            </a:pPr>
            <a:r>
              <a:rPr lang="fr-FR" sz="1432" dirty="0">
                <a:solidFill>
                  <a:prstClr val="black"/>
                </a:solidFill>
                <a:latin typeface="Calibri" panose="020F0502020204030204"/>
              </a:rPr>
              <a:t>CRMR Anomalies Vasculaires Superficielles de l'enfant et de l'adulte, AP-HP.Nord Université Paris Cité site Lariboisière</a:t>
            </a:r>
          </a:p>
          <a:p>
            <a:pPr defTabSz="727391"/>
            <a:r>
              <a:rPr lang="fr-FR" sz="1432" b="1" u="sng" dirty="0">
                <a:solidFill>
                  <a:prstClr val="black"/>
                </a:solidFill>
                <a:latin typeface="Calibri" panose="020F0502020204030204"/>
              </a:rPr>
              <a:t>FILNEMUS</a:t>
            </a:r>
            <a:r>
              <a:rPr lang="fr-FR" sz="1432" dirty="0">
                <a:solidFill>
                  <a:prstClr val="black"/>
                </a:solidFill>
                <a:latin typeface="Calibri" panose="020F0502020204030204"/>
              </a:rPr>
              <a:t> : 2 nouveaux CRMR</a:t>
            </a:r>
          </a:p>
          <a:p>
            <a:pPr marL="227311" indent="-227311" defTabSz="727391">
              <a:buFontTx/>
              <a:buChar char="-"/>
            </a:pPr>
            <a:r>
              <a:rPr lang="fr-FR" sz="1432" dirty="0">
                <a:solidFill>
                  <a:prstClr val="black"/>
                </a:solidFill>
                <a:latin typeface="Calibri" panose="020F0502020204030204"/>
              </a:rPr>
              <a:t>CRMR Myopathies Inflammatoires, </a:t>
            </a:r>
            <a:r>
              <a:rPr lang="fr-FR" sz="1432" dirty="0" err="1">
                <a:solidFill>
                  <a:prstClr val="black"/>
                </a:solidFill>
                <a:latin typeface="Calibri" panose="020F0502020204030204"/>
              </a:rPr>
              <a:t>AP-HP.Sorbonne</a:t>
            </a:r>
            <a:r>
              <a:rPr lang="fr-FR" sz="1432" dirty="0">
                <a:solidFill>
                  <a:prstClr val="black"/>
                </a:solidFill>
                <a:latin typeface="Calibri" panose="020F0502020204030204"/>
              </a:rPr>
              <a:t> Université site Pitié Salpêtrière</a:t>
            </a:r>
          </a:p>
          <a:p>
            <a:pPr marL="227311" indent="-227311" defTabSz="727391">
              <a:buFontTx/>
              <a:buChar char="-"/>
            </a:pPr>
            <a:r>
              <a:rPr lang="fr-FR" sz="1432" dirty="0">
                <a:solidFill>
                  <a:prstClr val="black"/>
                </a:solidFill>
                <a:latin typeface="Calibri" panose="020F0502020204030204"/>
              </a:rPr>
              <a:t>CRMR </a:t>
            </a:r>
            <a:r>
              <a:rPr lang="fr-FR" sz="1432" dirty="0" err="1">
                <a:solidFill>
                  <a:prstClr val="black"/>
                </a:solidFill>
                <a:latin typeface="Calibri" panose="020F0502020204030204"/>
              </a:rPr>
              <a:t>Canalopathies</a:t>
            </a:r>
            <a:r>
              <a:rPr lang="fr-FR" sz="1432" dirty="0">
                <a:solidFill>
                  <a:prstClr val="black"/>
                </a:solidFill>
                <a:latin typeface="Calibri" panose="020F0502020204030204"/>
              </a:rPr>
              <a:t> musculaires et maladies apparentées, </a:t>
            </a:r>
            <a:r>
              <a:rPr lang="fr-FR" sz="1432" dirty="0" err="1">
                <a:solidFill>
                  <a:prstClr val="black"/>
                </a:solidFill>
                <a:latin typeface="Calibri" panose="020F0502020204030204"/>
              </a:rPr>
              <a:t>AP-HP.Sorbonne</a:t>
            </a:r>
            <a:r>
              <a:rPr lang="fr-FR" sz="1432" dirty="0">
                <a:solidFill>
                  <a:prstClr val="black"/>
                </a:solidFill>
                <a:latin typeface="Calibri" panose="020F0502020204030204"/>
              </a:rPr>
              <a:t> Université site Pitié Salpêtrière</a:t>
            </a:r>
          </a:p>
          <a:p>
            <a:pPr defTabSz="727391"/>
            <a:r>
              <a:rPr lang="fr-FR" sz="1432" b="1" u="sng" dirty="0">
                <a:solidFill>
                  <a:prstClr val="black"/>
                </a:solidFill>
                <a:latin typeface="Calibri" panose="020F0502020204030204"/>
              </a:rPr>
              <a:t>FIMATHO : 1 nouveau CRMR</a:t>
            </a:r>
          </a:p>
          <a:p>
            <a:pPr marL="227311" indent="-227311" defTabSz="727391">
              <a:buFontTx/>
              <a:buChar char="-"/>
            </a:pPr>
            <a:r>
              <a:rPr lang="fr-FR" sz="1432" dirty="0">
                <a:solidFill>
                  <a:prstClr val="black"/>
                </a:solidFill>
                <a:latin typeface="Calibri" panose="020F0502020204030204"/>
              </a:rPr>
              <a:t>CRMR Centre de référence national pour la prise en charge des polyposes digestives génétiques de l'adulte (</a:t>
            </a:r>
            <a:r>
              <a:rPr lang="fr-FR" sz="1432" dirty="0" err="1">
                <a:solidFill>
                  <a:prstClr val="black"/>
                </a:solidFill>
                <a:latin typeface="Calibri" panose="020F0502020204030204"/>
              </a:rPr>
              <a:t>PolDiGenA</a:t>
            </a:r>
            <a:r>
              <a:rPr lang="fr-FR" sz="1432" dirty="0">
                <a:solidFill>
                  <a:prstClr val="black"/>
                </a:solidFill>
                <a:latin typeface="Calibri" panose="020F0502020204030204"/>
              </a:rPr>
              <a:t>)</a:t>
            </a:r>
          </a:p>
          <a:p>
            <a:pPr defTabSz="727391"/>
            <a:r>
              <a:rPr lang="fr-FR" sz="1432" b="1" u="sng" dirty="0">
                <a:solidFill>
                  <a:prstClr val="black"/>
                </a:solidFill>
                <a:latin typeface="Calibri" panose="020F0502020204030204"/>
              </a:rPr>
              <a:t>FIRENDO</a:t>
            </a:r>
            <a:r>
              <a:rPr lang="fr-FR" sz="1432" dirty="0">
                <a:solidFill>
                  <a:prstClr val="black"/>
                </a:solidFill>
                <a:latin typeface="Calibri" panose="020F0502020204030204"/>
              </a:rPr>
              <a:t> : 2 nouveaux CRMR</a:t>
            </a:r>
          </a:p>
          <a:p>
            <a:pPr marL="227311" indent="-227311" defTabSz="727391">
              <a:buFontTx/>
              <a:buChar char="-"/>
            </a:pPr>
            <a:r>
              <a:rPr lang="fr-FR" sz="1432" dirty="0">
                <a:solidFill>
                  <a:prstClr val="black"/>
                </a:solidFill>
                <a:latin typeface="Calibri" panose="020F0502020204030204"/>
              </a:rPr>
              <a:t>CRMR Anorexie Mentale à début Précoce, AP-HP.Nord Université Paris Cité site Robert-Debré</a:t>
            </a:r>
          </a:p>
          <a:p>
            <a:pPr marL="227311" indent="-227311" defTabSz="727391">
              <a:buFontTx/>
              <a:buChar char="-"/>
            </a:pPr>
            <a:r>
              <a:rPr lang="fr-FR" sz="1432" dirty="0">
                <a:solidFill>
                  <a:prstClr val="black"/>
                </a:solidFill>
                <a:latin typeface="Calibri" panose="020F0502020204030204"/>
              </a:rPr>
              <a:t>CRMR Dyslipidémies Rares, AP-HM</a:t>
            </a:r>
          </a:p>
          <a:p>
            <a:pPr defTabSz="727391"/>
            <a:r>
              <a:rPr lang="fr-FR" sz="1432" b="1" u="sng" dirty="0">
                <a:solidFill>
                  <a:prstClr val="black"/>
                </a:solidFill>
                <a:latin typeface="Calibri" panose="020F0502020204030204"/>
              </a:rPr>
              <a:t>OSCAR</a:t>
            </a:r>
            <a:r>
              <a:rPr lang="fr-FR" sz="1432" dirty="0">
                <a:solidFill>
                  <a:prstClr val="black"/>
                </a:solidFill>
                <a:latin typeface="Calibri" panose="020F0502020204030204"/>
              </a:rPr>
              <a:t> : 2 nouveaux CRMR</a:t>
            </a:r>
          </a:p>
          <a:p>
            <a:pPr marL="227311" indent="-227311" defTabSz="727391">
              <a:buFontTx/>
              <a:buChar char="-"/>
            </a:pPr>
            <a:r>
              <a:rPr lang="fr-FR" sz="1432" dirty="0">
                <a:solidFill>
                  <a:prstClr val="black"/>
                </a:solidFill>
                <a:latin typeface="Calibri" panose="020F0502020204030204"/>
              </a:rPr>
              <a:t>CRMR Syndromes d'</a:t>
            </a:r>
            <a:r>
              <a:rPr lang="fr-FR" sz="1432" dirty="0" err="1">
                <a:solidFill>
                  <a:prstClr val="black"/>
                </a:solidFill>
                <a:latin typeface="Calibri" panose="020F0502020204030204"/>
              </a:rPr>
              <a:t>Ehlers-Danlos</a:t>
            </a:r>
            <a:r>
              <a:rPr lang="fr-FR" sz="1432" dirty="0">
                <a:solidFill>
                  <a:prstClr val="black"/>
                </a:solidFill>
                <a:latin typeface="Calibri" panose="020F0502020204030204"/>
              </a:rPr>
              <a:t> non vasculaires (SED-NV), </a:t>
            </a:r>
            <a:r>
              <a:rPr lang="fr-FR" sz="1432" dirty="0" err="1">
                <a:solidFill>
                  <a:prstClr val="black"/>
                </a:solidFill>
                <a:latin typeface="Calibri" panose="020F0502020204030204"/>
              </a:rPr>
              <a:t>AP-HP.Université</a:t>
            </a:r>
            <a:r>
              <a:rPr lang="fr-FR" sz="1432" dirty="0">
                <a:solidFill>
                  <a:prstClr val="black"/>
                </a:solidFill>
                <a:latin typeface="Calibri" panose="020F0502020204030204"/>
              </a:rPr>
              <a:t> Paris Saclay, site Raymond-Poincaré</a:t>
            </a:r>
          </a:p>
          <a:p>
            <a:pPr marL="227311" indent="-227311" defTabSz="727391">
              <a:buFontTx/>
              <a:buChar char="-"/>
            </a:pPr>
            <a:r>
              <a:rPr lang="fr-FR" sz="1432" dirty="0">
                <a:solidFill>
                  <a:prstClr val="black"/>
                </a:solidFill>
                <a:latin typeface="Calibri" panose="020F0502020204030204"/>
              </a:rPr>
              <a:t>CRMR Dysplasies Fibreuses des Os/Syndrome de </a:t>
            </a:r>
            <a:r>
              <a:rPr lang="fr-FR" sz="1432" dirty="0" err="1">
                <a:solidFill>
                  <a:prstClr val="black"/>
                </a:solidFill>
                <a:latin typeface="Calibri" panose="020F0502020204030204"/>
              </a:rPr>
              <a:t>McCune</a:t>
            </a:r>
            <a:r>
              <a:rPr lang="fr-FR" sz="1432" dirty="0">
                <a:solidFill>
                  <a:prstClr val="black"/>
                </a:solidFill>
                <a:latin typeface="Calibri" panose="020F0502020204030204"/>
              </a:rPr>
              <a:t>-Albright, HCL</a:t>
            </a:r>
          </a:p>
          <a:p>
            <a:pPr defTabSz="727391"/>
            <a:r>
              <a:rPr lang="fr-FR" sz="1432" dirty="0">
                <a:solidFill>
                  <a:prstClr val="black"/>
                </a:solidFill>
                <a:latin typeface="Calibri" panose="020F0502020204030204"/>
              </a:rPr>
              <a:t> </a:t>
            </a:r>
          </a:p>
          <a:p>
            <a:pPr marL="227311" indent="-227311" defTabSz="727391">
              <a:buFontTx/>
              <a:buChar char="-"/>
            </a:pPr>
            <a:endParaRPr lang="fr-FR" sz="1432" dirty="0">
              <a:solidFill>
                <a:prstClr val="black"/>
              </a:solidFill>
              <a:latin typeface="Calibri" panose="020F0502020204030204"/>
            </a:endParaRPr>
          </a:p>
          <a:p>
            <a:pPr marL="227311" indent="-227311" defTabSz="727391">
              <a:buFontTx/>
              <a:buChar char="-"/>
            </a:pPr>
            <a:endParaRPr lang="fr-FR" sz="1432" dirty="0">
              <a:solidFill>
                <a:prstClr val="black"/>
              </a:solidFill>
              <a:latin typeface="Calibri" panose="020F0502020204030204"/>
            </a:endParaRPr>
          </a:p>
        </p:txBody>
      </p:sp>
      <p:pic>
        <p:nvPicPr>
          <p:cNvPr id="45" name="Image 44">
            <a:extLst>
              <a:ext uri="{FF2B5EF4-FFF2-40B4-BE49-F238E27FC236}">
                <a16:creationId xmlns:a16="http://schemas.microsoft.com/office/drawing/2014/main" id="{9F5F0B7A-C38B-300C-9C1C-67BCF948A603}"/>
              </a:ext>
            </a:extLst>
          </p:cNvPr>
          <p:cNvPicPr>
            <a:picLocks noChangeAspect="1"/>
          </p:cNvPicPr>
          <p:nvPr/>
        </p:nvPicPr>
        <p:blipFill>
          <a:blip r:embed="rId4"/>
          <a:stretch>
            <a:fillRect/>
          </a:stretch>
        </p:blipFill>
        <p:spPr>
          <a:xfrm>
            <a:off x="9624996" y="2054212"/>
            <a:ext cx="895450" cy="895450"/>
          </a:xfrm>
          <a:prstGeom prst="rect">
            <a:avLst/>
          </a:prstGeom>
        </p:spPr>
      </p:pic>
    </p:spTree>
    <p:extLst>
      <p:ext uri="{BB962C8B-B14F-4D97-AF65-F5344CB8AC3E}">
        <p14:creationId xmlns:p14="http://schemas.microsoft.com/office/powerpoint/2010/main" val="1120057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a:spLocks noGrp="1"/>
          </p:cNvSpPr>
          <p:nvPr>
            <p:ph type="title"/>
          </p:nvPr>
        </p:nvSpPr>
        <p:spPr>
          <a:xfrm>
            <a:off x="2735408" y="765119"/>
            <a:ext cx="7266829" cy="572755"/>
          </a:xfrm>
        </p:spPr>
        <p:txBody>
          <a:bodyPr>
            <a:noAutofit/>
          </a:bodyPr>
          <a:lstStyle/>
          <a:p>
            <a:pPr algn="ctr"/>
            <a:r>
              <a:rPr lang="fr-FR" sz="1591" dirty="0"/>
              <a:t>Evaluation du PNRM3</a:t>
            </a:r>
            <a:br>
              <a:rPr lang="fr-FR" sz="1591" dirty="0"/>
            </a:br>
            <a:r>
              <a:rPr lang="fr-FR" sz="1591" dirty="0"/>
              <a:t>par le HCSP et le HCERES</a:t>
            </a:r>
          </a:p>
        </p:txBody>
      </p:sp>
      <p:sp>
        <p:nvSpPr>
          <p:cNvPr id="12" name="Espace réservé du texte 11"/>
          <p:cNvSpPr>
            <a:spLocks noGrp="1"/>
          </p:cNvSpPr>
          <p:nvPr>
            <p:ph type="body" sz="quarter" idx="10"/>
          </p:nvPr>
        </p:nvSpPr>
        <p:spPr/>
        <p:txBody>
          <a:bodyPr/>
          <a:lstStyle/>
          <a:p>
            <a:endParaRPr lang="fr-FR" dirty="0"/>
          </a:p>
        </p:txBody>
      </p:sp>
      <p:sp>
        <p:nvSpPr>
          <p:cNvPr id="2" name="Espace réservé du numéro de diapositive 1"/>
          <p:cNvSpPr>
            <a:spLocks noGrp="1"/>
          </p:cNvSpPr>
          <p:nvPr>
            <p:ph type="sldNum" sz="quarter" idx="15"/>
          </p:nvPr>
        </p:nvSpPr>
        <p:spPr/>
        <p:txBody>
          <a:bodyPr/>
          <a:lstStyle/>
          <a:p>
            <a:pPr defTabSz="969819">
              <a:defRPr/>
            </a:pPr>
            <a:fld id="{733122C9-A0B9-462F-8757-0847AD287B63}" type="slidenum">
              <a:rPr lang="fr-FR">
                <a:solidFill>
                  <a:srgbClr val="000000"/>
                </a:solidFill>
                <a:latin typeface="Arial"/>
                <a:cs typeface="+mn-cs"/>
                <a:sym typeface="Martel Sans Bold"/>
              </a:rPr>
              <a:pPr defTabSz="969819">
                <a:defRPr/>
              </a:pPr>
              <a:t>25</a:t>
            </a:fld>
            <a:endParaRPr lang="fr-FR" dirty="0">
              <a:solidFill>
                <a:srgbClr val="000000"/>
              </a:solidFill>
              <a:latin typeface="Arial"/>
              <a:cs typeface="+mn-cs"/>
              <a:sym typeface="Martel Sans Bold"/>
            </a:endParaRPr>
          </a:p>
        </p:txBody>
      </p:sp>
      <p:pic>
        <p:nvPicPr>
          <p:cNvPr id="18" name="Image 17"/>
          <p:cNvPicPr>
            <a:picLocks noChangeAspect="1"/>
          </p:cNvPicPr>
          <p:nvPr/>
        </p:nvPicPr>
        <p:blipFill>
          <a:blip r:embed="rId2"/>
          <a:stretch>
            <a:fillRect/>
          </a:stretch>
        </p:blipFill>
        <p:spPr>
          <a:xfrm>
            <a:off x="9266186" y="701207"/>
            <a:ext cx="1679227" cy="1025156"/>
          </a:xfrm>
          <a:prstGeom prst="rect">
            <a:avLst/>
          </a:prstGeom>
        </p:spPr>
      </p:pic>
      <p:pic>
        <p:nvPicPr>
          <p:cNvPr id="19" name="Picture 2" descr="https://cdn-icons-png.flaticon.com/512/6019/601986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0914" y="744493"/>
            <a:ext cx="482430" cy="482430"/>
          </a:xfrm>
          <a:prstGeom prst="rect">
            <a:avLst/>
          </a:prstGeom>
          <a:noFill/>
          <a:extLst>
            <a:ext uri="{909E8E84-426E-40DD-AFC4-6F175D3DCCD1}">
              <a14:hiddenFill xmlns:a14="http://schemas.microsoft.com/office/drawing/2010/main">
                <a:solidFill>
                  <a:srgbClr val="FFFFFF"/>
                </a:solidFill>
              </a14:hiddenFill>
            </a:ext>
          </a:extLst>
        </p:spPr>
      </p:pic>
      <p:sp>
        <p:nvSpPr>
          <p:cNvPr id="20" name="ZoneTexte 19"/>
          <p:cNvSpPr txBox="1"/>
          <p:nvPr/>
        </p:nvSpPr>
        <p:spPr>
          <a:xfrm>
            <a:off x="1247275" y="1279962"/>
            <a:ext cx="9331999" cy="4205767"/>
          </a:xfrm>
          <a:prstGeom prst="rect">
            <a:avLst/>
          </a:prstGeom>
          <a:noFill/>
        </p:spPr>
        <p:txBody>
          <a:bodyPr wrap="square" rtlCol="0">
            <a:spAutoFit/>
          </a:bodyPr>
          <a:lstStyle/>
          <a:p>
            <a:pPr algn="just" defTabSz="969796">
              <a:defRPr/>
            </a:pPr>
            <a:endParaRPr lang="fr-FR" sz="1485" dirty="0">
              <a:solidFill>
                <a:srgbClr val="000000"/>
              </a:solidFill>
              <a:latin typeface="Arial"/>
              <a:sym typeface="Martel Sans Bold"/>
            </a:endParaRPr>
          </a:p>
          <a:p>
            <a:pPr marL="303061" indent="-303061" algn="just" defTabSz="969796">
              <a:buFont typeface="Arial" panose="020B0604020202020204" pitchFamily="34" charset="0"/>
              <a:buChar char="•"/>
              <a:defRPr/>
            </a:pPr>
            <a:r>
              <a:rPr lang="fr-FR" sz="1485" b="1" u="sng" dirty="0">
                <a:solidFill>
                  <a:srgbClr val="000000"/>
                </a:solidFill>
                <a:latin typeface="Arial"/>
                <a:sym typeface="Martel Sans Bold"/>
              </a:rPr>
              <a:t>Objectifs principaux (extrait du courrier de saisine) :</a:t>
            </a:r>
          </a:p>
          <a:p>
            <a:pPr marL="303061" indent="-303061" algn="just" defTabSz="969796">
              <a:buFont typeface="Arial" panose="020B0604020202020204" pitchFamily="34" charset="0"/>
              <a:buChar char="•"/>
              <a:defRPr/>
            </a:pPr>
            <a:endParaRPr lang="fr-FR" sz="1485" dirty="0">
              <a:solidFill>
                <a:srgbClr val="000000"/>
              </a:solidFill>
              <a:latin typeface="Arial"/>
              <a:sym typeface="Martel Sans Bold"/>
            </a:endParaRPr>
          </a:p>
          <a:p>
            <a:pPr marL="787996" lvl="1" indent="-303077" algn="just" defTabSz="969796">
              <a:buFont typeface="Wingdings" panose="05000000000000000000" pitchFamily="2" charset="2"/>
              <a:buChar char="ü"/>
              <a:defRPr/>
            </a:pPr>
            <a:r>
              <a:rPr lang="fr-FR" sz="1485" dirty="0">
                <a:solidFill>
                  <a:srgbClr val="000000"/>
                </a:solidFill>
                <a:latin typeface="Arial"/>
                <a:sym typeface="Martel Sans Bold"/>
              </a:rPr>
              <a:t>Evaluer les aspects liés à la </a:t>
            </a:r>
            <a:r>
              <a:rPr lang="fr-FR" sz="1485" b="1" dirty="0">
                <a:solidFill>
                  <a:srgbClr val="000000"/>
                </a:solidFill>
                <a:latin typeface="Arial"/>
                <a:sym typeface="Martel Sans Bold"/>
              </a:rPr>
              <a:t>prise en charge diagnostique des patients et thérapeutique</a:t>
            </a:r>
            <a:r>
              <a:rPr lang="fr-FR" sz="1485" dirty="0">
                <a:solidFill>
                  <a:srgbClr val="000000"/>
                </a:solidFill>
                <a:latin typeface="Arial"/>
                <a:sym typeface="Martel Sans Bold"/>
              </a:rPr>
              <a:t>, à la collecte des données de santé, à la formation et l’information mais également à l’accompagnement à l’autonomie.</a:t>
            </a:r>
          </a:p>
          <a:p>
            <a:pPr marL="787996" lvl="1" indent="-303077" algn="just" defTabSz="969796">
              <a:buFont typeface="Wingdings" panose="05000000000000000000" pitchFamily="2" charset="2"/>
              <a:buChar char="ü"/>
              <a:defRPr/>
            </a:pPr>
            <a:r>
              <a:rPr lang="fr-FR" sz="1485" dirty="0">
                <a:solidFill>
                  <a:srgbClr val="000000"/>
                </a:solidFill>
                <a:latin typeface="Arial"/>
                <a:sym typeface="Martel Sans Bold"/>
              </a:rPr>
              <a:t>Analyser l’impact des </a:t>
            </a:r>
            <a:r>
              <a:rPr lang="fr-FR" sz="1485" b="1" dirty="0">
                <a:solidFill>
                  <a:srgbClr val="000000"/>
                </a:solidFill>
                <a:latin typeface="Arial"/>
                <a:sym typeface="Martel Sans Bold"/>
              </a:rPr>
              <a:t>différentes actions réalisées en faveur de la recherche </a:t>
            </a:r>
            <a:r>
              <a:rPr lang="fr-FR" sz="1485" dirty="0">
                <a:solidFill>
                  <a:srgbClr val="000000"/>
                </a:solidFill>
                <a:latin typeface="Arial"/>
                <a:sym typeface="Martel Sans Bold"/>
              </a:rPr>
              <a:t>notamment la mise en œuvre au sein du programme prioritaire de recherche (PPR) maladies rares du PIA3 et le renforcement de la recherche </a:t>
            </a:r>
            <a:r>
              <a:rPr lang="fr-FR" sz="1485" dirty="0" err="1">
                <a:solidFill>
                  <a:srgbClr val="000000"/>
                </a:solidFill>
                <a:latin typeface="Arial"/>
                <a:sym typeface="Martel Sans Bold"/>
              </a:rPr>
              <a:t>translationnelle</a:t>
            </a:r>
            <a:r>
              <a:rPr lang="fr-FR" sz="1485" dirty="0">
                <a:solidFill>
                  <a:srgbClr val="000000"/>
                </a:solidFill>
                <a:latin typeface="Arial"/>
                <a:sym typeface="Martel Sans Bold"/>
              </a:rPr>
              <a:t> dans l’appel à projet générique de l’Agence nationale de la recherche (ANR).</a:t>
            </a:r>
          </a:p>
          <a:p>
            <a:pPr marL="787996" lvl="1" indent="-303077" algn="just" defTabSz="969796">
              <a:buFont typeface="Wingdings" panose="05000000000000000000" pitchFamily="2" charset="2"/>
              <a:buChar char="ü"/>
              <a:defRPr/>
            </a:pPr>
            <a:r>
              <a:rPr lang="fr-FR" sz="1485" dirty="0">
                <a:solidFill>
                  <a:srgbClr val="000000"/>
                </a:solidFill>
                <a:latin typeface="Arial"/>
                <a:sym typeface="Martel Sans Bold"/>
              </a:rPr>
              <a:t>Mesurer l’impact des </a:t>
            </a:r>
            <a:r>
              <a:rPr lang="fr-FR" sz="1485" b="1" dirty="0">
                <a:solidFill>
                  <a:srgbClr val="000000"/>
                </a:solidFill>
                <a:latin typeface="Arial"/>
                <a:sym typeface="Martel Sans Bold"/>
              </a:rPr>
              <a:t>réalisations françaises au niveau européen </a:t>
            </a:r>
            <a:r>
              <a:rPr lang="fr-FR" sz="1485" dirty="0">
                <a:solidFill>
                  <a:srgbClr val="000000"/>
                </a:solidFill>
                <a:latin typeface="Arial"/>
                <a:sym typeface="Martel Sans Bold"/>
              </a:rPr>
              <a:t>(réseaux européens de référence, ORPHANET, </a:t>
            </a:r>
            <a:r>
              <a:rPr lang="fr-FR" sz="1485" dirty="0" err="1">
                <a:solidFill>
                  <a:srgbClr val="000000"/>
                </a:solidFill>
                <a:latin typeface="Arial"/>
                <a:sym typeface="Martel Sans Bold"/>
              </a:rPr>
              <a:t>European</a:t>
            </a:r>
            <a:r>
              <a:rPr lang="fr-FR" sz="1485" dirty="0">
                <a:solidFill>
                  <a:srgbClr val="000000"/>
                </a:solidFill>
                <a:latin typeface="Arial"/>
                <a:sym typeface="Martel Sans Bold"/>
              </a:rPr>
              <a:t> Joint Program, actions conjointes…).</a:t>
            </a:r>
          </a:p>
          <a:p>
            <a:pPr marL="787996" lvl="1" indent="-303077" algn="just" defTabSz="969796">
              <a:buFont typeface="Wingdings" panose="05000000000000000000" pitchFamily="2" charset="2"/>
              <a:buChar char="ü"/>
              <a:defRPr/>
            </a:pPr>
            <a:r>
              <a:rPr lang="fr-FR" sz="1485" dirty="0">
                <a:solidFill>
                  <a:srgbClr val="000000"/>
                </a:solidFill>
                <a:latin typeface="Arial"/>
                <a:sym typeface="Martel Sans Bold"/>
              </a:rPr>
              <a:t>Réaliser un bilan des efforts en matière de </a:t>
            </a:r>
            <a:r>
              <a:rPr lang="fr-FR" sz="1485" b="1" dirty="0">
                <a:solidFill>
                  <a:srgbClr val="000000"/>
                </a:solidFill>
                <a:latin typeface="Arial"/>
                <a:sym typeface="Martel Sans Bold"/>
              </a:rPr>
              <a:t>gouvernance du plan et de pilotage des actions</a:t>
            </a:r>
            <a:r>
              <a:rPr lang="fr-FR" sz="1485" dirty="0">
                <a:solidFill>
                  <a:srgbClr val="000000"/>
                </a:solidFill>
                <a:latin typeface="Arial"/>
                <a:sym typeface="Martel Sans Bold"/>
              </a:rPr>
              <a:t>, de coordination entre les secteurs sanitaire et médico-social, de structuration des FSMR et de déploiement de la BNDMR</a:t>
            </a:r>
          </a:p>
          <a:p>
            <a:pPr marL="787996" lvl="1" indent="-303077" algn="just" defTabSz="969796">
              <a:buFont typeface="Wingdings" panose="05000000000000000000" pitchFamily="2" charset="2"/>
              <a:buChar char="ü"/>
              <a:defRPr/>
            </a:pPr>
            <a:r>
              <a:rPr lang="fr-FR" sz="1485" dirty="0">
                <a:solidFill>
                  <a:srgbClr val="000000"/>
                </a:solidFill>
                <a:latin typeface="Arial"/>
                <a:sym typeface="Martel Sans Bold"/>
              </a:rPr>
              <a:t>Dégager les </a:t>
            </a:r>
            <a:r>
              <a:rPr lang="fr-FR" sz="1485" b="1" dirty="0">
                <a:solidFill>
                  <a:srgbClr val="000000"/>
                </a:solidFill>
                <a:latin typeface="Arial"/>
                <a:sym typeface="Martel Sans Bold"/>
              </a:rPr>
              <a:t>grands axes de la politique devant être poursuivie </a:t>
            </a:r>
            <a:r>
              <a:rPr lang="fr-FR" sz="1485" dirty="0">
                <a:solidFill>
                  <a:srgbClr val="000000"/>
                </a:solidFill>
                <a:latin typeface="Arial"/>
                <a:sym typeface="Martel Sans Bold"/>
              </a:rPr>
              <a:t>pour les années à venir dans ce domaine très sensible et complexe des maladies rares et qui mobilise de nombreuses associations de patients et de familles. </a:t>
            </a:r>
          </a:p>
        </p:txBody>
      </p:sp>
    </p:spTree>
    <p:extLst>
      <p:ext uri="{BB962C8B-B14F-4D97-AF65-F5344CB8AC3E}">
        <p14:creationId xmlns:p14="http://schemas.microsoft.com/office/powerpoint/2010/main" val="34065842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8" descr="To Be Continued - The Podcas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427" y="4505577"/>
            <a:ext cx="1269376" cy="1269376"/>
          </a:xfrm>
          <a:prstGeom prst="rect">
            <a:avLst/>
          </a:prstGeom>
          <a:noFill/>
          <a:extLst>
            <a:ext uri="{909E8E84-426E-40DD-AFC4-6F175D3DCCD1}">
              <a14:hiddenFill xmlns:a14="http://schemas.microsoft.com/office/drawing/2010/main">
                <a:solidFill>
                  <a:srgbClr val="FFFFFF"/>
                </a:solidFill>
              </a14:hiddenFill>
            </a:ext>
          </a:extLst>
        </p:spPr>
      </p:pic>
      <p:sp>
        <p:nvSpPr>
          <p:cNvPr id="8" name="Titre 1"/>
          <p:cNvSpPr>
            <a:spLocks noGrp="1"/>
          </p:cNvSpPr>
          <p:nvPr>
            <p:ph type="title"/>
          </p:nvPr>
        </p:nvSpPr>
        <p:spPr>
          <a:xfrm>
            <a:off x="2677530" y="762833"/>
            <a:ext cx="7266829" cy="572755"/>
          </a:xfrm>
        </p:spPr>
        <p:txBody>
          <a:bodyPr>
            <a:noAutofit/>
          </a:bodyPr>
          <a:lstStyle/>
          <a:p>
            <a:pPr algn="ctr"/>
            <a:r>
              <a:rPr lang="fr-FR" sz="1591" dirty="0"/>
              <a:t>Calendrier prévisionnel d’évaluation du PNRM3</a:t>
            </a:r>
            <a:br>
              <a:rPr lang="fr-FR" sz="1591" dirty="0"/>
            </a:br>
            <a:r>
              <a:rPr lang="fr-FR" sz="1591" dirty="0"/>
              <a:t>(</a:t>
            </a:r>
            <a:r>
              <a:rPr lang="fr-FR" sz="1591" u="sng" dirty="0">
                <a:solidFill>
                  <a:srgbClr val="C00000"/>
                </a:solidFill>
              </a:rPr>
              <a:t>validé</a:t>
            </a:r>
            <a:r>
              <a:rPr lang="fr-FR" sz="1591" dirty="0"/>
              <a:t>)</a:t>
            </a:r>
          </a:p>
        </p:txBody>
      </p:sp>
      <p:sp>
        <p:nvSpPr>
          <p:cNvPr id="12" name="Espace réservé du texte 11"/>
          <p:cNvSpPr>
            <a:spLocks noGrp="1"/>
          </p:cNvSpPr>
          <p:nvPr>
            <p:ph type="body" sz="quarter" idx="10"/>
          </p:nvPr>
        </p:nvSpPr>
        <p:spPr/>
        <p:txBody>
          <a:bodyPr/>
          <a:lstStyle/>
          <a:p>
            <a:endParaRPr lang="fr-FR" dirty="0"/>
          </a:p>
        </p:txBody>
      </p:sp>
      <p:sp>
        <p:nvSpPr>
          <p:cNvPr id="2" name="Espace réservé du numéro de diapositive 1"/>
          <p:cNvSpPr>
            <a:spLocks noGrp="1"/>
          </p:cNvSpPr>
          <p:nvPr>
            <p:ph type="sldNum" sz="quarter" idx="15"/>
          </p:nvPr>
        </p:nvSpPr>
        <p:spPr/>
        <p:txBody>
          <a:bodyPr/>
          <a:lstStyle/>
          <a:p>
            <a:pPr defTabSz="969819">
              <a:defRPr/>
            </a:pPr>
            <a:fld id="{733122C9-A0B9-462F-8757-0847AD287B63}" type="slidenum">
              <a:rPr lang="fr-FR">
                <a:solidFill>
                  <a:srgbClr val="000000"/>
                </a:solidFill>
                <a:latin typeface="Arial"/>
                <a:cs typeface="+mn-cs"/>
                <a:sym typeface="Martel Sans Bold"/>
              </a:rPr>
              <a:pPr defTabSz="969819">
                <a:defRPr/>
              </a:pPr>
              <a:t>26</a:t>
            </a:fld>
            <a:endParaRPr lang="fr-FR" dirty="0">
              <a:solidFill>
                <a:srgbClr val="000000"/>
              </a:solidFill>
              <a:latin typeface="Arial"/>
              <a:cs typeface="+mn-cs"/>
              <a:sym typeface="Martel Sans Bold"/>
            </a:endParaRPr>
          </a:p>
        </p:txBody>
      </p:sp>
      <p:graphicFrame>
        <p:nvGraphicFramePr>
          <p:cNvPr id="13" name="Diagramme 12"/>
          <p:cNvGraphicFramePr/>
          <p:nvPr>
            <p:extLst/>
          </p:nvPr>
        </p:nvGraphicFramePr>
        <p:xfrm>
          <a:off x="1578712" y="1290440"/>
          <a:ext cx="9115548" cy="44549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4" name="Picture 6" descr="https://cdn-icons-png.flaticon.com/512/1327/1327738.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87335" y="3422263"/>
            <a:ext cx="272111" cy="27211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cdn-icons-png.flaticon.com/512/6500/6500755.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60449" y="3439698"/>
            <a:ext cx="278208" cy="254675"/>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8635404" y="3510745"/>
            <a:ext cx="634703" cy="239168"/>
          </a:xfrm>
          <a:prstGeom prst="rect">
            <a:avLst/>
          </a:prstGeom>
          <a:noFill/>
        </p:spPr>
        <p:txBody>
          <a:bodyPr wrap="square" rtlCol="0">
            <a:spAutoFit/>
          </a:bodyPr>
          <a:lstStyle/>
          <a:p>
            <a:pPr defTabSz="727382"/>
            <a:r>
              <a:rPr lang="fr-FR" sz="954" dirty="0">
                <a:solidFill>
                  <a:srgbClr val="000000"/>
                </a:solidFill>
                <a:latin typeface="Harlow Solid Italic" panose="04030604020F02020D02" pitchFamily="82" charset="0"/>
                <a:sym typeface="Martel Sans Bold"/>
              </a:rPr>
              <a:t>2024</a:t>
            </a:r>
          </a:p>
        </p:txBody>
      </p:sp>
      <p:pic>
        <p:nvPicPr>
          <p:cNvPr id="5122" name="Picture 2" descr="https://cdn-icons-png.flaticon.com/512/2069/2069357.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23979" y="3419287"/>
            <a:ext cx="275088" cy="2750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https://cdn-icons-png.flaticon.com/512/6500/6500755.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00069" y="3423176"/>
            <a:ext cx="278208" cy="254675"/>
          </a:xfrm>
          <a:prstGeom prst="rect">
            <a:avLst/>
          </a:prstGeom>
          <a:noFill/>
          <a:extLst>
            <a:ext uri="{909E8E84-426E-40DD-AFC4-6F175D3DCCD1}">
              <a14:hiddenFill xmlns:a14="http://schemas.microsoft.com/office/drawing/2010/main">
                <a:solidFill>
                  <a:srgbClr val="FFFFFF"/>
                </a:solidFill>
              </a14:hiddenFill>
            </a:ext>
          </a:extLst>
        </p:spPr>
      </p:pic>
      <p:sp>
        <p:nvSpPr>
          <p:cNvPr id="15" name="ZoneTexte 14"/>
          <p:cNvSpPr txBox="1"/>
          <p:nvPr/>
        </p:nvSpPr>
        <p:spPr>
          <a:xfrm>
            <a:off x="4485837" y="3494223"/>
            <a:ext cx="634703" cy="239168"/>
          </a:xfrm>
          <a:prstGeom prst="rect">
            <a:avLst/>
          </a:prstGeom>
          <a:noFill/>
        </p:spPr>
        <p:txBody>
          <a:bodyPr wrap="square" rtlCol="0">
            <a:spAutoFit/>
          </a:bodyPr>
          <a:lstStyle/>
          <a:p>
            <a:pPr defTabSz="727382"/>
            <a:r>
              <a:rPr lang="fr-FR" sz="954" dirty="0">
                <a:solidFill>
                  <a:srgbClr val="000000"/>
                </a:solidFill>
                <a:latin typeface="Harlow Solid Italic" panose="04030604020F02020D02" pitchFamily="82" charset="0"/>
                <a:sym typeface="Martel Sans Bold"/>
              </a:rPr>
              <a:t>2023</a:t>
            </a:r>
          </a:p>
        </p:txBody>
      </p:sp>
      <p:pic>
        <p:nvPicPr>
          <p:cNvPr id="16" name="Image 15"/>
          <p:cNvPicPr>
            <a:picLocks noChangeAspect="1"/>
          </p:cNvPicPr>
          <p:nvPr/>
        </p:nvPicPr>
        <p:blipFill>
          <a:blip r:embed="rId11"/>
          <a:stretch>
            <a:fillRect/>
          </a:stretch>
        </p:blipFill>
        <p:spPr>
          <a:xfrm>
            <a:off x="9270106" y="701207"/>
            <a:ext cx="1679227" cy="1025156"/>
          </a:xfrm>
          <a:prstGeom prst="rect">
            <a:avLst/>
          </a:prstGeom>
        </p:spPr>
      </p:pic>
      <p:pic>
        <p:nvPicPr>
          <p:cNvPr id="18" name="Picture 2" descr="https://cdn-icons-png.flaticon.com/512/6451/645189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762236" y="4170899"/>
            <a:ext cx="1323480" cy="132348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ttps://cdn-icons-png.flaticon.com/512/3253/3253463.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071521" y="1677670"/>
            <a:ext cx="1135302" cy="113530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https://cdn-icons-png.flaticon.com/512/946/946371.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301475" y="4320530"/>
            <a:ext cx="843830" cy="84383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cdn-icons-png.flaticon.com/512/591/591855.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343717" y="2122741"/>
            <a:ext cx="896211" cy="896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601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8" name="Picture 8" descr="To Be Continued - The Podca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45537" y="1608206"/>
            <a:ext cx="1984091" cy="1984091"/>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pPr defTabSz="969838">
              <a:defRPr/>
            </a:pPr>
            <a:fld id="{733122C9-A0B9-462F-8757-0847AD287B63}" type="slidenum">
              <a:rPr lang="fr-FR">
                <a:solidFill>
                  <a:srgbClr val="000000"/>
                </a:solidFill>
                <a:latin typeface="Arial"/>
                <a:cs typeface="+mn-cs"/>
              </a:rPr>
              <a:pPr defTabSz="969838">
                <a:defRPr/>
              </a:pPr>
              <a:t>27</a:t>
            </a:fld>
            <a:endParaRPr lang="fr-FR" dirty="0">
              <a:solidFill>
                <a:srgbClr val="000000"/>
              </a:solidFill>
              <a:latin typeface="Arial"/>
              <a:cs typeface="+mn-cs"/>
            </a:endParaRPr>
          </a:p>
        </p:txBody>
      </p:sp>
      <p:sp>
        <p:nvSpPr>
          <p:cNvPr id="6" name="Espace réservé de la date 5"/>
          <p:cNvSpPr>
            <a:spLocks noGrp="1"/>
          </p:cNvSpPr>
          <p:nvPr>
            <p:ph type="dt" sz="half" idx="2"/>
          </p:nvPr>
        </p:nvSpPr>
        <p:spPr/>
        <p:txBody>
          <a:bodyPr/>
          <a:lstStyle/>
          <a:p>
            <a:pPr defTabSz="969838">
              <a:defRPr/>
            </a:pPr>
            <a:fld id="{251C71F6-E0A6-1740-B64F-38F332886BAF}" type="datetime1">
              <a:rPr lang="fr-FR" cap="all">
                <a:solidFill>
                  <a:srgbClr val="000000"/>
                </a:solidFill>
                <a:latin typeface="Arial"/>
                <a:cs typeface="+mn-cs"/>
              </a:rPr>
              <a:pPr defTabSz="969838">
                <a:defRPr/>
              </a:pPr>
              <a:t>03/07/2023</a:t>
            </a:fld>
            <a:endParaRPr lang="fr-FR" cap="all" dirty="0">
              <a:solidFill>
                <a:srgbClr val="000000"/>
              </a:solidFill>
              <a:latin typeface="Arial"/>
              <a:cs typeface="+mn-cs"/>
            </a:endParaRPr>
          </a:p>
        </p:txBody>
      </p:sp>
      <p:sp>
        <p:nvSpPr>
          <p:cNvPr id="8" name="Espace réservé du pied de page 7"/>
          <p:cNvSpPr>
            <a:spLocks noGrp="1"/>
          </p:cNvSpPr>
          <p:nvPr>
            <p:ph type="ftr" sz="quarter" idx="3"/>
          </p:nvPr>
        </p:nvSpPr>
        <p:spPr>
          <a:xfrm>
            <a:off x="4568483" y="827464"/>
            <a:ext cx="6236606" cy="381838"/>
          </a:xfrm>
        </p:spPr>
        <p:txBody>
          <a:bodyPr/>
          <a:lstStyle/>
          <a:p>
            <a:pPr defTabSz="969838">
              <a:defRPr/>
            </a:pPr>
            <a:r>
              <a:rPr lang="fr-FR" sz="1060" dirty="0">
                <a:solidFill>
                  <a:srgbClr val="000000"/>
                </a:solidFill>
                <a:latin typeface="Arial"/>
              </a:rPr>
              <a:t>Direction générale de l’offre de soins</a:t>
            </a:r>
          </a:p>
        </p:txBody>
      </p:sp>
      <p:sp>
        <p:nvSpPr>
          <p:cNvPr id="10" name="Espace réservé du texte 7"/>
          <p:cNvSpPr txBox="1">
            <a:spLocks noGrp="1"/>
          </p:cNvSpPr>
          <p:nvPr>
            <p:ph type="body" sz="quarter" idx="14"/>
          </p:nvPr>
        </p:nvSpPr>
        <p:spPr>
          <a:xfrm>
            <a:off x="2659028" y="747321"/>
            <a:ext cx="5651876" cy="672492"/>
          </a:xfrm>
          <a:prstGeom prst="rect">
            <a:avLst/>
          </a:prstGeom>
          <a:solidFill>
            <a:srgbClr val="ADCFCE"/>
          </a:solidFill>
        </p:spPr>
        <p:txBody>
          <a:bodyPr wrap="square" rtlCol="0">
            <a:spAutoFit/>
          </a:bodyPr>
          <a:lstStyle/>
          <a:p>
            <a:pPr marL="0" indent="0" algn="ctr">
              <a:spcAft>
                <a:spcPts val="0"/>
              </a:spcAft>
              <a:buNone/>
            </a:pPr>
            <a:r>
              <a:rPr lang="fr-FR" sz="1909" i="1" dirty="0">
                <a:solidFill>
                  <a:schemeClr val="tx2"/>
                </a:solidFill>
                <a:ea typeface="Times New Roman" panose="02020603050405020304" pitchFamily="18" charset="0"/>
              </a:rPr>
              <a:t>La mise en place d’un futur PNMR4 </a:t>
            </a:r>
          </a:p>
          <a:p>
            <a:pPr marL="0" indent="0" algn="ctr">
              <a:spcAft>
                <a:spcPts val="0"/>
              </a:spcAft>
              <a:buNone/>
            </a:pPr>
            <a:r>
              <a:rPr lang="fr-FR" sz="1909" b="0" i="1" dirty="0">
                <a:solidFill>
                  <a:schemeClr val="tx2"/>
                </a:solidFill>
                <a:ea typeface="Times New Roman" panose="02020603050405020304" pitchFamily="18" charset="0"/>
              </a:rPr>
              <a:t>Les enjeux pour ne laisser personne de côté…</a:t>
            </a:r>
          </a:p>
        </p:txBody>
      </p:sp>
      <p:sp>
        <p:nvSpPr>
          <p:cNvPr id="5" name="Rectangle 4"/>
          <p:cNvSpPr/>
          <p:nvPr/>
        </p:nvSpPr>
        <p:spPr>
          <a:xfrm>
            <a:off x="1590158" y="1350968"/>
            <a:ext cx="8095513" cy="4313681"/>
          </a:xfrm>
          <a:prstGeom prst="rect">
            <a:avLst/>
          </a:prstGeom>
        </p:spPr>
        <p:txBody>
          <a:bodyPr wrap="square">
            <a:spAutoFit/>
          </a:bodyPr>
          <a:lstStyle/>
          <a:p>
            <a:pPr marL="363689" indent="-363689" algn="just" defTabSz="969838">
              <a:lnSpc>
                <a:spcPct val="107000"/>
              </a:lnSpc>
              <a:spcAft>
                <a:spcPts val="637"/>
              </a:spcAft>
              <a:buFont typeface="Wingdings" panose="05000000000000000000" pitchFamily="2" charset="2"/>
              <a:buChar char=""/>
              <a:defRPr/>
            </a:pPr>
            <a:r>
              <a:rPr lang="fr-FR" sz="1697"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Des enjeux majeurs déjà identifiés : </a:t>
            </a:r>
            <a:endParaRPr lang="fr-FR" sz="1697"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63689" indent="-363689" defTabSz="969838">
              <a:lnSpc>
                <a:spcPct val="107000"/>
              </a:lnSpc>
              <a:buFont typeface="Calibri" panose="020F0502020204030204" pitchFamily="34" charset="0"/>
              <a:buChar char="-"/>
              <a:defRPr/>
            </a:pPr>
            <a:r>
              <a:rPr lang="fr-FR" sz="1697"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Articulation entre les territoires, au niveau national et européen : </a:t>
            </a:r>
            <a:endParaRPr lang="fr-FR" sz="1697"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787993" lvl="1" indent="-303074" defTabSz="969838">
              <a:lnSpc>
                <a:spcPct val="107000"/>
              </a:lnSpc>
              <a:buFont typeface="Courier New" panose="02070309020205020404" pitchFamily="49" charset="0"/>
              <a:buChar char="o"/>
              <a:defRPr/>
            </a:pPr>
            <a:r>
              <a:rPr lang="fr-FR" sz="1697" dirty="0">
                <a:solidFill>
                  <a:srgbClr val="002060"/>
                </a:solidFill>
                <a:latin typeface="Calibri" panose="020F0502020204030204" pitchFamily="34" charset="0"/>
                <a:ea typeface="Calibri" panose="020F0502020204030204" pitchFamily="34" charset="0"/>
                <a:cs typeface="Times New Roman" panose="02020603050405020304" pitchFamily="18" charset="0"/>
              </a:rPr>
              <a:t>Enjeu de l’articulation ville-hôpital ;</a:t>
            </a:r>
          </a:p>
          <a:p>
            <a:pPr marL="787993" lvl="1" indent="-303074" defTabSz="969838">
              <a:lnSpc>
                <a:spcPct val="107000"/>
              </a:lnSpc>
              <a:buFont typeface="Courier New" panose="02070309020205020404" pitchFamily="49" charset="0"/>
              <a:buChar char="o"/>
              <a:defRPr/>
            </a:pPr>
            <a:r>
              <a:rPr lang="fr-FR" sz="1697" dirty="0">
                <a:solidFill>
                  <a:srgbClr val="002060"/>
                </a:solidFill>
                <a:latin typeface="Calibri" panose="020F0502020204030204" pitchFamily="34" charset="0"/>
                <a:ea typeface="Calibri" panose="020F0502020204030204" pitchFamily="34" charset="0"/>
                <a:cs typeface="Times New Roman" panose="02020603050405020304" pitchFamily="18" charset="0"/>
              </a:rPr>
              <a:t>Enjeu de l’articulation entre les territoires et avec l’Europe, en lien avec les actions initiées dans le cadre de la PFUE : </a:t>
            </a:r>
          </a:p>
          <a:p>
            <a:pPr marL="1212297" lvl="2" indent="-242459" defTabSz="969838">
              <a:lnSpc>
                <a:spcPct val="107000"/>
              </a:lnSpc>
              <a:buFont typeface="Wingdings" panose="05000000000000000000" pitchFamily="2" charset="2"/>
              <a:buChar char=""/>
              <a:defRPr/>
            </a:pPr>
            <a:r>
              <a:rPr lang="fr-FR" sz="1697" dirty="0">
                <a:solidFill>
                  <a:srgbClr val="002060"/>
                </a:solidFill>
                <a:latin typeface="Calibri" panose="020F0502020204030204" pitchFamily="34" charset="0"/>
                <a:ea typeface="Calibri" panose="020F0502020204030204" pitchFamily="34" charset="0"/>
                <a:cs typeface="Times New Roman" panose="02020603050405020304" pitchFamily="18" charset="0"/>
              </a:rPr>
              <a:t>RCP régionales, nationales et européennes ; </a:t>
            </a:r>
          </a:p>
          <a:p>
            <a:pPr marL="1212297" lvl="2" indent="-242459" defTabSz="969838">
              <a:lnSpc>
                <a:spcPct val="107000"/>
              </a:lnSpc>
              <a:buFont typeface="Wingdings" panose="05000000000000000000" pitchFamily="2" charset="2"/>
              <a:buChar char=""/>
              <a:defRPr/>
            </a:pPr>
            <a:r>
              <a:rPr lang="fr-FR" sz="1697" dirty="0">
                <a:solidFill>
                  <a:srgbClr val="002060"/>
                </a:solidFill>
                <a:latin typeface="Calibri" panose="020F0502020204030204" pitchFamily="34" charset="0"/>
                <a:ea typeface="Calibri" panose="020F0502020204030204" pitchFamily="34" charset="0"/>
                <a:cs typeface="Times New Roman" panose="02020603050405020304" pitchFamily="18" charset="0"/>
              </a:rPr>
              <a:t>Enjeux de partage d’expertise et de formation ;</a:t>
            </a:r>
          </a:p>
          <a:p>
            <a:pPr marL="1212297" lvl="2" indent="-242459" defTabSz="969838">
              <a:lnSpc>
                <a:spcPct val="107000"/>
              </a:lnSpc>
              <a:buFont typeface="Wingdings" panose="05000000000000000000" pitchFamily="2" charset="2"/>
              <a:buChar char=""/>
              <a:defRPr/>
            </a:pPr>
            <a:r>
              <a:rPr lang="fr-FR" sz="1697" dirty="0">
                <a:solidFill>
                  <a:srgbClr val="002060"/>
                </a:solidFill>
                <a:latin typeface="Calibri" panose="020F0502020204030204" pitchFamily="34" charset="0"/>
                <a:ea typeface="Calibri" panose="020F0502020204030204" pitchFamily="34" charset="0"/>
                <a:cs typeface="Times New Roman" panose="02020603050405020304" pitchFamily="18" charset="0"/>
              </a:rPr>
              <a:t>Europe : garantir un accès équitable à un diagnostic plus précoce, plus précis et de meilleure qualité, à des traitements adaptés, permettant à tous les patients européens de bénéficier des thérapies les plus innovantes.</a:t>
            </a:r>
          </a:p>
          <a:p>
            <a:pPr marL="1454756" defTabSz="969838">
              <a:lnSpc>
                <a:spcPct val="107000"/>
              </a:lnSpc>
              <a:defRPr/>
            </a:pPr>
            <a:r>
              <a:rPr lang="fr-FR" sz="743"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endParaRPr lang="fr-FR" sz="1697"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63689" indent="-363689" defTabSz="969838">
              <a:lnSpc>
                <a:spcPct val="107000"/>
              </a:lnSpc>
              <a:buFont typeface="Calibri" panose="020F0502020204030204" pitchFamily="34" charset="0"/>
              <a:buChar char="-"/>
              <a:defRPr/>
            </a:pPr>
            <a:r>
              <a:rPr lang="fr-FR" sz="1697"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Renforcement de l’axe diagnostic</a:t>
            </a:r>
            <a:r>
              <a:rPr lang="fr-FR" sz="1697"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 </a:t>
            </a:r>
            <a:r>
              <a:rPr lang="fr-FR" sz="1697" dirty="0">
                <a:solidFill>
                  <a:srgbClr val="002060"/>
                </a:solidFill>
                <a:latin typeface="Calibri" panose="020F0502020204030204" pitchFamily="34" charset="0"/>
                <a:ea typeface="Calibri" panose="020F0502020204030204" pitchFamily="34" charset="0"/>
                <a:cs typeface="Times New Roman" panose="02020603050405020304" pitchFamily="18" charset="0"/>
              </a:rPr>
              <a:t>prolongation des actions initiées par le PNMR3 et articulation avec les actions du Plan France Médecine Génomique (PFMG) ;</a:t>
            </a:r>
          </a:p>
          <a:p>
            <a:pPr marL="484918" defTabSz="969838">
              <a:lnSpc>
                <a:spcPct val="107000"/>
              </a:lnSpc>
              <a:defRPr/>
            </a:pPr>
            <a:r>
              <a:rPr lang="fr-FR" sz="743"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endParaRPr lang="fr-FR" sz="1697"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63689" indent="-363689" defTabSz="969838">
              <a:lnSpc>
                <a:spcPct val="107000"/>
              </a:lnSpc>
              <a:buFont typeface="Calibri" panose="020F0502020204030204" pitchFamily="34" charset="0"/>
              <a:buChar char="-"/>
              <a:defRPr/>
            </a:pPr>
            <a:r>
              <a:rPr lang="fr-FR" sz="1697"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Accès à de nouveaux traitements et à l’innovation</a:t>
            </a:r>
            <a:r>
              <a:rPr lang="fr-FR" sz="1697" dirty="0">
                <a:solidFill>
                  <a:srgbClr val="002060"/>
                </a:solidFill>
                <a:latin typeface="Calibri" panose="020F0502020204030204" pitchFamily="34" charset="0"/>
                <a:ea typeface="Calibri" panose="020F0502020204030204" pitchFamily="34" charset="0"/>
                <a:cs typeface="Times New Roman" panose="02020603050405020304" pitchFamily="18" charset="0"/>
              </a:rPr>
              <a:t>, en particulier grâce au partage des données de santé et à la collecte de données de vie réelle. </a:t>
            </a:r>
          </a:p>
        </p:txBody>
      </p:sp>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0430" y="1333677"/>
            <a:ext cx="1039395" cy="488009"/>
          </a:xfrm>
          <a:prstGeom prst="rect">
            <a:avLst/>
          </a:prstGeom>
        </p:spPr>
      </p:pic>
      <p:pic>
        <p:nvPicPr>
          <p:cNvPr id="13314" name="Picture 2" descr="https://cdn-icons-png.flaticon.com/512/6451/645189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28121" y="3004647"/>
            <a:ext cx="1050468" cy="1050468"/>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s://cdn-icons-png.flaticon.com/512/3253/325346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25032" y="4055116"/>
            <a:ext cx="901108" cy="90110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s://cdn-icons-png.flaticon.com/512/946/94637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40705" y="5048924"/>
            <a:ext cx="669761" cy="669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5226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6B541DB9-CBE0-D942-AF40-638D19B4F078}"/>
              </a:ext>
            </a:extLst>
          </p:cNvPr>
          <p:cNvSpPr>
            <a:spLocks noGrp="1"/>
          </p:cNvSpPr>
          <p:nvPr>
            <p:ph type="dt" sz="half" idx="10"/>
          </p:nvPr>
        </p:nvSpPr>
        <p:spPr/>
        <p:txBody>
          <a:bodyPr/>
          <a:lstStyle/>
          <a:p>
            <a:pPr algn="r" defTabSz="969854"/>
            <a:fld id="{A7FAA981-6A9A-DE4E-8025-BF76DD408C7A}" type="datetime1">
              <a:rPr lang="fr-FR" cap="all">
                <a:solidFill>
                  <a:srgbClr val="000000">
                    <a:alpha val="0"/>
                  </a:srgbClr>
                </a:solidFill>
                <a:latin typeface="Arial"/>
                <a:cs typeface="+mn-cs"/>
              </a:rPr>
              <a:pPr algn="r" defTabSz="969854"/>
              <a:t>03/07/2023</a:t>
            </a:fld>
            <a:endParaRPr lang="fr-FR" cap="all" dirty="0">
              <a:solidFill>
                <a:srgbClr val="000000">
                  <a:alpha val="0"/>
                </a:srgbClr>
              </a:solidFill>
              <a:latin typeface="Arial"/>
              <a:cs typeface="+mn-cs"/>
            </a:endParaRPr>
          </a:p>
        </p:txBody>
      </p:sp>
      <p:sp>
        <p:nvSpPr>
          <p:cNvPr id="2" name="Espace réservé du numéro de diapositive 1">
            <a:extLst>
              <a:ext uri="{FF2B5EF4-FFF2-40B4-BE49-F238E27FC236}">
                <a16:creationId xmlns:a16="http://schemas.microsoft.com/office/drawing/2014/main" id="{F09C574B-C106-A742-A6F7-1B7EBDA499CF}"/>
              </a:ext>
            </a:extLst>
          </p:cNvPr>
          <p:cNvSpPr>
            <a:spLocks noGrp="1"/>
          </p:cNvSpPr>
          <p:nvPr>
            <p:ph type="sldNum" sz="quarter" idx="12"/>
          </p:nvPr>
        </p:nvSpPr>
        <p:spPr/>
        <p:txBody>
          <a:bodyPr/>
          <a:lstStyle/>
          <a:p>
            <a:pPr defTabSz="969854"/>
            <a:fld id="{733122C9-A0B9-462F-8757-0847AD287B63}" type="slidenum">
              <a:rPr lang="fr-FR">
                <a:solidFill>
                  <a:srgbClr val="000000">
                    <a:alpha val="0"/>
                  </a:srgbClr>
                </a:solidFill>
                <a:latin typeface="Arial"/>
                <a:cs typeface="+mn-cs"/>
              </a:rPr>
              <a:pPr defTabSz="969854"/>
              <a:t>28</a:t>
            </a:fld>
            <a:endParaRPr lang="fr-FR" dirty="0">
              <a:solidFill>
                <a:srgbClr val="000000">
                  <a:alpha val="0"/>
                </a:srgbClr>
              </a:solidFill>
              <a:latin typeface="Arial"/>
              <a:cs typeface="+mn-cs"/>
            </a:endParaRPr>
          </a:p>
        </p:txBody>
      </p:sp>
      <p:sp>
        <p:nvSpPr>
          <p:cNvPr id="10" name="Titre 9">
            <a:extLst>
              <a:ext uri="{FF2B5EF4-FFF2-40B4-BE49-F238E27FC236}">
                <a16:creationId xmlns:a16="http://schemas.microsoft.com/office/drawing/2014/main" id="{3F687843-9CAA-4344-9ACB-74B175375C4E}"/>
              </a:ext>
            </a:extLst>
          </p:cNvPr>
          <p:cNvSpPr>
            <a:spLocks noGrp="1"/>
          </p:cNvSpPr>
          <p:nvPr>
            <p:ph type="title"/>
          </p:nvPr>
        </p:nvSpPr>
        <p:spPr/>
        <p:txBody>
          <a:bodyPr/>
          <a:lstStyle/>
          <a:p>
            <a:endParaRPr lang="fr-FR"/>
          </a:p>
        </p:txBody>
      </p:sp>
      <p:pic>
        <p:nvPicPr>
          <p:cNvPr id="3" name="Graphique 2">
            <a:extLst>
              <a:ext uri="{FF2B5EF4-FFF2-40B4-BE49-F238E27FC236}">
                <a16:creationId xmlns:a16="http://schemas.microsoft.com/office/drawing/2014/main" id="{0F58DD2E-C488-B952-2880-A6020DE8EA75}"/>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9449" t="5500" b="27004"/>
          <a:stretch/>
        </p:blipFill>
        <p:spPr>
          <a:xfrm>
            <a:off x="6325131" y="1894547"/>
            <a:ext cx="4085866" cy="3068908"/>
          </a:xfrm>
          <a:prstGeom prst="rect">
            <a:avLst/>
          </a:prstGeom>
        </p:spPr>
      </p:pic>
      <p:pic>
        <p:nvPicPr>
          <p:cNvPr id="5" name="Image 4"/>
          <p:cNvPicPr>
            <a:picLocks noChangeAspect="1"/>
          </p:cNvPicPr>
          <p:nvPr/>
        </p:nvPicPr>
        <p:blipFill>
          <a:blip r:embed="rId4"/>
          <a:stretch>
            <a:fillRect/>
          </a:stretch>
        </p:blipFill>
        <p:spPr>
          <a:xfrm>
            <a:off x="3804686" y="4040018"/>
            <a:ext cx="2129436" cy="1503310"/>
          </a:xfrm>
          <a:prstGeom prst="rect">
            <a:avLst/>
          </a:prstGeom>
        </p:spPr>
      </p:pic>
    </p:spTree>
    <p:extLst>
      <p:ext uri="{BB962C8B-B14F-4D97-AF65-F5344CB8AC3E}">
        <p14:creationId xmlns:p14="http://schemas.microsoft.com/office/powerpoint/2010/main" val="2565184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defTabSz="969866">
              <a:defRPr/>
            </a:pPr>
            <a:fld id="{733122C9-A0B9-462F-8757-0847AD287B63}" type="slidenum">
              <a:rPr lang="fr-FR" sz="795">
                <a:solidFill>
                  <a:srgbClr val="000000"/>
                </a:solidFill>
                <a:latin typeface="Arial"/>
                <a:sym typeface="Martel Sans Bold"/>
              </a:rPr>
              <a:pPr defTabSz="969866">
                <a:defRPr/>
              </a:pPr>
              <a:t>3</a:t>
            </a:fld>
            <a:endParaRPr lang="fr-FR" sz="795" dirty="0">
              <a:solidFill>
                <a:srgbClr val="000000"/>
              </a:solidFill>
              <a:latin typeface="Arial"/>
              <a:sym typeface="Martel Sans Bold"/>
            </a:endParaRPr>
          </a:p>
        </p:txBody>
      </p:sp>
      <p:sp>
        <p:nvSpPr>
          <p:cNvPr id="3" name="Espace réservé de la date 2"/>
          <p:cNvSpPr>
            <a:spLocks noGrp="1"/>
          </p:cNvSpPr>
          <p:nvPr>
            <p:ph type="dt" sz="half" idx="2"/>
          </p:nvPr>
        </p:nvSpPr>
        <p:spPr/>
        <p:txBody>
          <a:bodyPr/>
          <a:lstStyle/>
          <a:p>
            <a:pPr defTabSz="969866">
              <a:defRPr/>
            </a:pPr>
            <a:fld id="{6A4A60EE-9D13-3442-9796-E718C6343EC1}" type="datetime1">
              <a:rPr lang="fr-FR" sz="795" cap="all">
                <a:solidFill>
                  <a:srgbClr val="000000"/>
                </a:solidFill>
                <a:latin typeface="Arial"/>
                <a:sym typeface="Martel Sans Bold"/>
              </a:rPr>
              <a:pPr defTabSz="969866">
                <a:defRPr/>
              </a:pPr>
              <a:t>03/07/2023</a:t>
            </a:fld>
            <a:endParaRPr lang="fr-FR" sz="795" cap="all" dirty="0">
              <a:solidFill>
                <a:srgbClr val="000000"/>
              </a:solidFill>
              <a:latin typeface="Arial"/>
              <a:sym typeface="Martel Sans Bold"/>
            </a:endParaRPr>
          </a:p>
        </p:txBody>
      </p:sp>
      <p:sp>
        <p:nvSpPr>
          <p:cNvPr id="7" name="Espace réservé du pied de page 6"/>
          <p:cNvSpPr>
            <a:spLocks noGrp="1"/>
          </p:cNvSpPr>
          <p:nvPr>
            <p:ph type="ftr" sz="quarter" idx="3"/>
          </p:nvPr>
        </p:nvSpPr>
        <p:spPr/>
        <p:txBody>
          <a:bodyPr/>
          <a:lstStyle/>
          <a:p>
            <a:pPr defTabSz="969866">
              <a:defRPr/>
            </a:pPr>
            <a:r>
              <a:rPr lang="fr-FR" sz="795" dirty="0">
                <a:solidFill>
                  <a:srgbClr val="000000"/>
                </a:solidFill>
                <a:latin typeface="Arial"/>
                <a:sym typeface="Martel Sans Bold"/>
              </a:rPr>
              <a:t>Direction générale de l’offre de soins</a:t>
            </a:r>
          </a:p>
        </p:txBody>
      </p:sp>
      <p:sp>
        <p:nvSpPr>
          <p:cNvPr id="8" name="Titre 1"/>
          <p:cNvSpPr txBox="1">
            <a:spLocks/>
          </p:cNvSpPr>
          <p:nvPr/>
        </p:nvSpPr>
        <p:spPr>
          <a:xfrm>
            <a:off x="4377317" y="2548017"/>
            <a:ext cx="6568094" cy="3477806"/>
          </a:xfrm>
          <a:prstGeom prst="rect">
            <a:avLst/>
          </a:prstGeom>
          <a:solidFill>
            <a:srgbClr val="AACECD"/>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defTabSz="969866">
              <a:defRPr/>
            </a:pPr>
            <a:endParaRPr lang="fr-FR" sz="159" dirty="0">
              <a:solidFill>
                <a:srgbClr val="000091">
                  <a:lumMod val="75000"/>
                </a:srgbClr>
              </a:solidFill>
              <a:latin typeface="Arial"/>
              <a:sym typeface="Martel Sans Bold"/>
            </a:endParaRPr>
          </a:p>
          <a:p>
            <a:pPr algn="just" defTabSz="969866">
              <a:defRPr/>
            </a:pPr>
            <a:r>
              <a:rPr lang="fr-FR" sz="1432" b="1" dirty="0">
                <a:solidFill>
                  <a:srgbClr val="000091"/>
                </a:solidFill>
                <a:latin typeface="Arial"/>
                <a:sym typeface="Martel Sans Bold"/>
              </a:rPr>
              <a:t>Place des parties prenantes et des associations dans le soin et dans la recherche pour une efficience des parcours :</a:t>
            </a:r>
          </a:p>
          <a:p>
            <a:pPr algn="just" defTabSz="969866">
              <a:defRPr/>
            </a:pPr>
            <a:endParaRPr lang="fr-FR" sz="637" b="1" dirty="0">
              <a:solidFill>
                <a:srgbClr val="005841">
                  <a:lumMod val="75000"/>
                </a:srgbClr>
              </a:solidFill>
              <a:latin typeface="Arial"/>
              <a:sym typeface="Martel Sans Bold"/>
            </a:endParaRPr>
          </a:p>
          <a:p>
            <a:pPr marL="227313" indent="-227313" algn="just" defTabSz="969866">
              <a:buFont typeface="Arial" panose="020B0604020202020204" pitchFamily="34" charset="0"/>
              <a:buChar char="•"/>
              <a:defRPr/>
            </a:pPr>
            <a:r>
              <a:rPr lang="fr-FR" sz="1432" b="1" dirty="0">
                <a:solidFill>
                  <a:srgbClr val="000091"/>
                </a:solidFill>
                <a:latin typeface="Arial"/>
                <a:sym typeface="Martel Sans Bold"/>
              </a:rPr>
              <a:t>Articulation entre l’organisation des soins, la production de connaissances et le retour vers le patient</a:t>
            </a:r>
            <a:r>
              <a:rPr lang="fr-FR" sz="1432" dirty="0">
                <a:solidFill>
                  <a:srgbClr val="000091"/>
                </a:solidFill>
                <a:latin typeface="Arial"/>
                <a:sym typeface="Martel Sans Bold"/>
              </a:rPr>
              <a:t> </a:t>
            </a:r>
            <a:r>
              <a:rPr lang="fr-FR" sz="1432" b="1" dirty="0">
                <a:solidFill>
                  <a:srgbClr val="000091"/>
                </a:solidFill>
                <a:latin typeface="Arial"/>
                <a:sym typeface="Martel Sans Bold"/>
              </a:rPr>
              <a:t>construisent un cercle vertueux : </a:t>
            </a:r>
          </a:p>
          <a:p>
            <a:pPr algn="just" defTabSz="969866">
              <a:defRPr/>
            </a:pPr>
            <a:r>
              <a:rPr lang="fr-FR" sz="1432" b="1" dirty="0">
                <a:solidFill>
                  <a:srgbClr val="005841">
                    <a:lumMod val="75000"/>
                  </a:srgbClr>
                </a:solidFill>
                <a:latin typeface="Arial"/>
                <a:sym typeface="Martel Sans Bold"/>
              </a:rPr>
              <a:t>      </a:t>
            </a:r>
            <a:r>
              <a:rPr lang="fr-FR" sz="1432" dirty="0">
                <a:solidFill>
                  <a:srgbClr val="D71633"/>
                </a:solidFill>
                <a:latin typeface="Arial"/>
                <a:sym typeface="Martel Sans Bold"/>
              </a:rPr>
              <a:t>AAP PNDS (+ de 300), AAP ETP (+ de 200), journées d’information,…</a:t>
            </a:r>
            <a:endParaRPr lang="fr-FR" sz="1432" dirty="0">
              <a:solidFill>
                <a:srgbClr val="005841">
                  <a:lumMod val="75000"/>
                </a:srgbClr>
              </a:solidFill>
              <a:latin typeface="Arial"/>
              <a:sym typeface="Martel Sans Bold"/>
            </a:endParaRPr>
          </a:p>
          <a:p>
            <a:pPr marL="227313" indent="-227313" algn="just" defTabSz="969866">
              <a:buFont typeface="Arial" panose="020B0604020202020204" pitchFamily="34" charset="0"/>
              <a:buChar char="•"/>
              <a:defRPr/>
            </a:pPr>
            <a:r>
              <a:rPr lang="fr-FR" sz="1432" dirty="0">
                <a:solidFill>
                  <a:srgbClr val="000091"/>
                </a:solidFill>
                <a:latin typeface="Arial"/>
                <a:sym typeface="Martel Sans Bold"/>
              </a:rPr>
              <a:t>Structuration en centres de référence et en filières organise l’</a:t>
            </a:r>
            <a:r>
              <a:rPr lang="fr-FR" sz="1432" b="1" dirty="0">
                <a:solidFill>
                  <a:srgbClr val="000091"/>
                </a:solidFill>
                <a:latin typeface="Arial"/>
                <a:sym typeface="Martel Sans Bold"/>
              </a:rPr>
              <a:t>accès aux soins et à l’expertise pour tous : </a:t>
            </a:r>
            <a:r>
              <a:rPr lang="fr-FR" sz="1432" dirty="0">
                <a:solidFill>
                  <a:srgbClr val="D71633"/>
                </a:solidFill>
                <a:latin typeface="Arial"/>
                <a:sym typeface="Martel Sans Bold"/>
              </a:rPr>
              <a:t>gouvernance des FSMR avec les associations, plateformes d’expertise maladies rares sur les territoires, formation initiale et continu des professionnels avec tous les acteurs,…</a:t>
            </a:r>
            <a:endParaRPr lang="fr-FR" sz="1432" b="1" dirty="0">
              <a:solidFill>
                <a:srgbClr val="005841">
                  <a:lumMod val="75000"/>
                </a:srgbClr>
              </a:solidFill>
              <a:latin typeface="Arial"/>
              <a:sym typeface="Martel Sans Bold"/>
            </a:endParaRPr>
          </a:p>
          <a:p>
            <a:pPr marL="227313" indent="-227313" algn="just" defTabSz="969866">
              <a:buFont typeface="Arial" panose="020B0604020202020204" pitchFamily="34" charset="0"/>
              <a:buChar char="•"/>
              <a:defRPr/>
            </a:pPr>
            <a:r>
              <a:rPr lang="fr-FR" sz="1432" b="1" dirty="0">
                <a:solidFill>
                  <a:srgbClr val="000091"/>
                </a:solidFill>
                <a:latin typeface="Arial"/>
                <a:sym typeface="Martel Sans Bold"/>
              </a:rPr>
              <a:t>Innovations thérapeutiques et de nouvelles stratégies de prise en charge dans la recherche et dans le soin, </a:t>
            </a:r>
            <a:r>
              <a:rPr lang="fr-FR" sz="1432" b="1" dirty="0">
                <a:solidFill>
                  <a:srgbClr val="D71633"/>
                </a:solidFill>
                <a:latin typeface="Arial"/>
                <a:sym typeface="Martel Sans Bold"/>
              </a:rPr>
              <a:t>recherche participative </a:t>
            </a:r>
            <a:r>
              <a:rPr lang="fr-FR" sz="1432" dirty="0">
                <a:solidFill>
                  <a:srgbClr val="D71633"/>
                </a:solidFill>
                <a:latin typeface="Arial"/>
                <a:sym typeface="Martel Sans Bold"/>
              </a:rPr>
              <a:t>: en amont des registres, construction des endpoints pour les essais cliniques, retour des résultats de la recherche, la prise en compte du  qualitatif en intégrant la parole des personnes malades</a:t>
            </a:r>
            <a:endParaRPr lang="fr-FR" sz="1432" dirty="0">
              <a:solidFill>
                <a:srgbClr val="005841">
                  <a:lumMod val="75000"/>
                </a:srgbClr>
              </a:solidFill>
              <a:latin typeface="Arial"/>
              <a:sym typeface="Martel Sans Bold"/>
            </a:endParaRPr>
          </a:p>
        </p:txBody>
      </p:sp>
      <p:sp>
        <p:nvSpPr>
          <p:cNvPr id="9" name="Rectangle 8"/>
          <p:cNvSpPr/>
          <p:nvPr/>
        </p:nvSpPr>
        <p:spPr>
          <a:xfrm>
            <a:off x="2033656" y="879122"/>
            <a:ext cx="5600902" cy="435184"/>
          </a:xfrm>
          <a:prstGeom prst="rect">
            <a:avLst/>
          </a:prstGeom>
        </p:spPr>
        <p:txBody>
          <a:bodyPr wrap="square">
            <a:spAutoFit/>
          </a:bodyPr>
          <a:lstStyle/>
          <a:p>
            <a:pPr algn="ctr" defTabSz="969866">
              <a:defRPr/>
            </a:pPr>
            <a:r>
              <a:rPr lang="fr-FR" sz="2228" b="1" dirty="0">
                <a:solidFill>
                  <a:srgbClr val="000091"/>
                </a:solidFill>
                <a:latin typeface="Calibri Light"/>
                <a:ea typeface="Calibri" pitchFamily="34" charset="0"/>
                <a:cs typeface="Times New Roman" pitchFamily="18" charset="0"/>
                <a:sym typeface="Martel Sans Bold"/>
              </a:rPr>
              <a:t>Historique : les objectifs du 3</a:t>
            </a:r>
            <a:r>
              <a:rPr lang="fr-FR" sz="2228" b="1" baseline="30000" dirty="0">
                <a:solidFill>
                  <a:srgbClr val="000091"/>
                </a:solidFill>
                <a:latin typeface="Calibri Light"/>
                <a:ea typeface="Calibri" pitchFamily="34" charset="0"/>
                <a:cs typeface="Times New Roman" pitchFamily="18" charset="0"/>
                <a:sym typeface="Martel Sans Bold"/>
              </a:rPr>
              <a:t>ème</a:t>
            </a:r>
            <a:r>
              <a:rPr lang="fr-FR" sz="2228" b="1" dirty="0">
                <a:solidFill>
                  <a:srgbClr val="000091"/>
                </a:solidFill>
                <a:latin typeface="Calibri Light"/>
                <a:ea typeface="Calibri" pitchFamily="34" charset="0"/>
                <a:cs typeface="Times New Roman" pitchFamily="18" charset="0"/>
                <a:sym typeface="Martel Sans Bold"/>
              </a:rPr>
              <a:t> Plan </a:t>
            </a:r>
          </a:p>
        </p:txBody>
      </p:sp>
      <p:sp>
        <p:nvSpPr>
          <p:cNvPr id="10" name="Titre 1"/>
          <p:cNvSpPr txBox="1">
            <a:spLocks/>
          </p:cNvSpPr>
          <p:nvPr/>
        </p:nvSpPr>
        <p:spPr>
          <a:xfrm>
            <a:off x="1246590" y="2162651"/>
            <a:ext cx="2787227" cy="3863173"/>
          </a:xfrm>
          <a:prstGeom prst="rect">
            <a:avLst/>
          </a:prstGeom>
          <a:solidFill>
            <a:srgbClr val="DAEAEA"/>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969866">
              <a:defRPr/>
            </a:pPr>
            <a:r>
              <a:rPr lang="fr-FR" sz="1591" dirty="0">
                <a:solidFill>
                  <a:srgbClr val="000091"/>
                </a:solidFill>
                <a:latin typeface="Arial"/>
                <a:sym typeface="Martel Sans Bold"/>
              </a:rPr>
              <a:t>Des efforts de structuration et de coordination encore nécessaires.</a:t>
            </a:r>
            <a:br>
              <a:rPr lang="fr-FR" sz="1591" dirty="0">
                <a:solidFill>
                  <a:srgbClr val="000091"/>
                </a:solidFill>
                <a:latin typeface="Arial"/>
                <a:sym typeface="Martel Sans Bold"/>
              </a:rPr>
            </a:br>
            <a:endParaRPr lang="fr-FR" sz="954" dirty="0">
              <a:solidFill>
                <a:srgbClr val="000091"/>
              </a:solidFill>
              <a:latin typeface="Arial"/>
              <a:sym typeface="Martel Sans Bold"/>
            </a:endParaRPr>
          </a:p>
          <a:p>
            <a:pPr algn="l" defTabSz="969866">
              <a:defRPr/>
            </a:pPr>
            <a:r>
              <a:rPr lang="fr-FR" sz="1591" dirty="0">
                <a:solidFill>
                  <a:srgbClr val="000091"/>
                </a:solidFill>
                <a:latin typeface="Arial"/>
                <a:sym typeface="Martel Sans Bold"/>
              </a:rPr>
              <a:t>Des défis spécifiques en termes de recherche.</a:t>
            </a:r>
            <a:br>
              <a:rPr lang="fr-FR" sz="1591" dirty="0">
                <a:solidFill>
                  <a:srgbClr val="000091"/>
                </a:solidFill>
                <a:latin typeface="Arial"/>
                <a:sym typeface="Martel Sans Bold"/>
              </a:rPr>
            </a:br>
            <a:endParaRPr lang="fr-FR" sz="954" dirty="0">
              <a:solidFill>
                <a:srgbClr val="000091"/>
              </a:solidFill>
              <a:latin typeface="Arial"/>
              <a:sym typeface="Martel Sans Bold"/>
            </a:endParaRPr>
          </a:p>
          <a:p>
            <a:pPr algn="l" defTabSz="969866">
              <a:defRPr/>
            </a:pPr>
            <a:r>
              <a:rPr lang="fr-FR" sz="1591" dirty="0">
                <a:solidFill>
                  <a:srgbClr val="000091"/>
                </a:solidFill>
                <a:latin typeface="Arial"/>
                <a:sym typeface="Martel Sans Bold"/>
              </a:rPr>
              <a:t>La constitution nécessaire de bases de données nationales, et leur interaction avec les bases de données européennes.  </a:t>
            </a:r>
          </a:p>
          <a:p>
            <a:pPr algn="l" defTabSz="969866">
              <a:defRPr/>
            </a:pPr>
            <a:endParaRPr lang="fr-FR" sz="954" dirty="0">
              <a:solidFill>
                <a:srgbClr val="000091"/>
              </a:solidFill>
              <a:latin typeface="Arial"/>
              <a:sym typeface="Martel Sans Bold"/>
            </a:endParaRPr>
          </a:p>
          <a:p>
            <a:pPr algn="l" defTabSz="969866">
              <a:defRPr/>
            </a:pPr>
            <a:r>
              <a:rPr lang="fr-FR" sz="1591" dirty="0">
                <a:solidFill>
                  <a:srgbClr val="000091"/>
                </a:solidFill>
                <a:latin typeface="Arial"/>
                <a:sym typeface="Martel Sans Bold"/>
              </a:rPr>
              <a:t>Une Europe des maladies rares avec les 24 ERN à construire.</a:t>
            </a:r>
            <a:br>
              <a:rPr lang="fr-FR" sz="1591" dirty="0">
                <a:solidFill>
                  <a:srgbClr val="000091"/>
                </a:solidFill>
                <a:latin typeface="Arial"/>
                <a:sym typeface="Martel Sans Bold"/>
              </a:rPr>
            </a:br>
            <a:br>
              <a:rPr lang="fr-FR" sz="1591" dirty="0">
                <a:solidFill>
                  <a:srgbClr val="000091"/>
                </a:solidFill>
                <a:latin typeface="Arial"/>
                <a:sym typeface="Martel Sans Bold"/>
              </a:rPr>
            </a:br>
            <a:endParaRPr lang="fr-FR" sz="1591" dirty="0">
              <a:solidFill>
                <a:srgbClr val="000091"/>
              </a:solidFill>
              <a:latin typeface="Arial"/>
              <a:sym typeface="Martel Sans Bold"/>
            </a:endParaRPr>
          </a:p>
        </p:txBody>
      </p:sp>
      <p:sp>
        <p:nvSpPr>
          <p:cNvPr id="12" name="Flèche droite 11"/>
          <p:cNvSpPr/>
          <p:nvPr/>
        </p:nvSpPr>
        <p:spPr>
          <a:xfrm>
            <a:off x="4007452" y="4192772"/>
            <a:ext cx="563972" cy="611017"/>
          </a:xfrm>
          <a:prstGeom prst="rightArrow">
            <a:avLst/>
          </a:prstGeom>
          <a:solidFill>
            <a:srgbClr val="D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9866">
              <a:defRPr/>
            </a:pPr>
            <a:endParaRPr lang="fr-FR" sz="1909">
              <a:solidFill>
                <a:srgbClr val="FFFFFF"/>
              </a:solidFill>
              <a:latin typeface="Arial"/>
              <a:sym typeface="Martel Sans Bold"/>
            </a:endParaRPr>
          </a:p>
        </p:txBody>
      </p:sp>
      <p:sp>
        <p:nvSpPr>
          <p:cNvPr id="11" name="Titre 4"/>
          <p:cNvSpPr>
            <a:spLocks noGrp="1"/>
          </p:cNvSpPr>
          <p:nvPr>
            <p:ph type="title"/>
          </p:nvPr>
        </p:nvSpPr>
        <p:spPr>
          <a:xfrm>
            <a:off x="1246591" y="1519571"/>
            <a:ext cx="9698821" cy="490325"/>
          </a:xfrm>
          <a:solidFill>
            <a:srgbClr val="F5F5F5"/>
          </a:solidFill>
        </p:spPr>
        <p:txBody>
          <a:bodyPr>
            <a:noAutofit/>
          </a:bodyPr>
          <a:lstStyle/>
          <a:p>
            <a:pPr algn="ctr"/>
            <a:br>
              <a:rPr lang="fr-FR" sz="1909" dirty="0">
                <a:solidFill>
                  <a:schemeClr val="tx2"/>
                </a:solidFill>
                <a:ea typeface="Calibri" pitchFamily="34" charset="0"/>
                <a:cs typeface="Courier New" panose="02070309020205020404" pitchFamily="49" charset="0"/>
              </a:rPr>
            </a:br>
            <a:r>
              <a:rPr lang="fr-FR" sz="1909" dirty="0">
                <a:solidFill>
                  <a:schemeClr val="tx2"/>
                </a:solidFill>
                <a:ea typeface="Calibri" pitchFamily="34" charset="0"/>
                <a:cs typeface="Courier New" panose="02070309020205020404" pitchFamily="49" charset="0"/>
              </a:rPr>
              <a:t>Orienter (CRMR) + Coordonner (FSMR) + Partager (datas, BNDMR) : maison MR</a:t>
            </a:r>
            <a:br>
              <a:rPr lang="fr-FR" sz="1909" dirty="0">
                <a:solidFill>
                  <a:schemeClr val="tx2"/>
                </a:solidFill>
                <a:ea typeface="Calibri" pitchFamily="34" charset="0"/>
                <a:cs typeface="Courier New" panose="02070309020205020404" pitchFamily="49" charset="0"/>
              </a:rPr>
            </a:br>
            <a:endParaRPr lang="fr-FR" sz="1697" dirty="0">
              <a:solidFill>
                <a:schemeClr val="tx2"/>
              </a:solidFill>
            </a:endParaRPr>
          </a:p>
        </p:txBody>
      </p:sp>
      <p:sp>
        <p:nvSpPr>
          <p:cNvPr id="13" name="Rectangle 12"/>
          <p:cNvSpPr/>
          <p:nvPr/>
        </p:nvSpPr>
        <p:spPr>
          <a:xfrm>
            <a:off x="8253746" y="852478"/>
            <a:ext cx="2450632" cy="552507"/>
          </a:xfrm>
          <a:prstGeom prst="rect">
            <a:avLst/>
          </a:prstGeom>
          <a:solidFill>
            <a:srgbClr val="DE788B"/>
          </a:solidFill>
          <a:ln w="25400" cap="flat" cmpd="sng" algn="ctr">
            <a:noFill/>
            <a:prstDash val="solid"/>
          </a:ln>
          <a:effectLst/>
        </p:spPr>
        <p:txBody>
          <a:bodyPr rtlCol="0" anchor="ctr"/>
          <a:lstStyle/>
          <a:p>
            <a:pPr algn="ctr" defTabSz="969866">
              <a:defRPr/>
            </a:pPr>
            <a:r>
              <a:rPr lang="fr-FR" sz="1909" b="1" kern="0" dirty="0">
                <a:solidFill>
                  <a:prstClr val="white"/>
                </a:solidFill>
                <a:latin typeface="Calibri"/>
                <a:sym typeface="Martel Sans Bold"/>
              </a:rPr>
              <a:t>PNMR 3 – 2018-2023</a:t>
            </a:r>
          </a:p>
        </p:txBody>
      </p:sp>
      <p:sp>
        <p:nvSpPr>
          <p:cNvPr id="15" name="Flèche droite 14"/>
          <p:cNvSpPr/>
          <p:nvPr/>
        </p:nvSpPr>
        <p:spPr>
          <a:xfrm>
            <a:off x="3990244" y="5341911"/>
            <a:ext cx="563972" cy="611017"/>
          </a:xfrm>
          <a:prstGeom prst="rightArrow">
            <a:avLst/>
          </a:prstGeom>
          <a:solidFill>
            <a:srgbClr val="D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9866">
              <a:defRPr/>
            </a:pPr>
            <a:endParaRPr lang="fr-FR" sz="1909">
              <a:solidFill>
                <a:srgbClr val="FFFFFF"/>
              </a:solidFill>
              <a:latin typeface="Arial"/>
              <a:sym typeface="Martel Sans Bold"/>
            </a:endParaRPr>
          </a:p>
        </p:txBody>
      </p:sp>
      <p:sp>
        <p:nvSpPr>
          <p:cNvPr id="16" name="Flèche droite 15"/>
          <p:cNvSpPr/>
          <p:nvPr/>
        </p:nvSpPr>
        <p:spPr>
          <a:xfrm>
            <a:off x="3990244" y="3312694"/>
            <a:ext cx="563972" cy="611017"/>
          </a:xfrm>
          <a:prstGeom prst="rightArrow">
            <a:avLst/>
          </a:prstGeom>
          <a:solidFill>
            <a:srgbClr val="D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9866">
              <a:defRPr/>
            </a:pPr>
            <a:endParaRPr lang="fr-FR" sz="1909">
              <a:solidFill>
                <a:srgbClr val="FFFFFF"/>
              </a:solidFill>
              <a:latin typeface="Arial"/>
              <a:sym typeface="Martel Sans Bold"/>
            </a:endParaRPr>
          </a:p>
        </p:txBody>
      </p:sp>
      <p:pic>
        <p:nvPicPr>
          <p:cNvPr id="17" name="Imag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8781" y="764213"/>
            <a:ext cx="925372" cy="434474"/>
          </a:xfrm>
          <a:prstGeom prst="rect">
            <a:avLst/>
          </a:prstGeom>
        </p:spPr>
      </p:pic>
      <p:pic>
        <p:nvPicPr>
          <p:cNvPr id="12290" name="Picture 2" descr="Banque Nationale de Données Maladies Rar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90654" y="2009897"/>
            <a:ext cx="1098715" cy="54753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FSMR - Filfoie: tout savoir sur les maladies rares du foie, recherche,  enseignemen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22712" y="2040294"/>
            <a:ext cx="696910" cy="471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017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defTabSz="969844">
              <a:defRPr/>
            </a:pPr>
            <a:fld id="{733122C9-A0B9-462F-8757-0847AD287B63}" type="slidenum">
              <a:rPr lang="fr-FR" sz="795">
                <a:solidFill>
                  <a:srgbClr val="000000"/>
                </a:solidFill>
                <a:latin typeface="Arial"/>
                <a:sym typeface="Martel Sans Bold"/>
              </a:rPr>
              <a:pPr defTabSz="969844">
                <a:defRPr/>
              </a:pPr>
              <a:t>4</a:t>
            </a:fld>
            <a:endParaRPr lang="fr-FR" sz="795" dirty="0">
              <a:solidFill>
                <a:srgbClr val="000000"/>
              </a:solidFill>
              <a:latin typeface="Arial"/>
              <a:sym typeface="Martel Sans Bold"/>
            </a:endParaRPr>
          </a:p>
        </p:txBody>
      </p:sp>
      <p:sp>
        <p:nvSpPr>
          <p:cNvPr id="3" name="Espace réservé de la date 2"/>
          <p:cNvSpPr>
            <a:spLocks noGrp="1"/>
          </p:cNvSpPr>
          <p:nvPr>
            <p:ph type="dt" sz="half" idx="2"/>
          </p:nvPr>
        </p:nvSpPr>
        <p:spPr/>
        <p:txBody>
          <a:bodyPr/>
          <a:lstStyle/>
          <a:p>
            <a:pPr defTabSz="969844">
              <a:defRPr/>
            </a:pPr>
            <a:fld id="{6A4A60EE-9D13-3442-9796-E718C6343EC1}" type="datetime1">
              <a:rPr lang="fr-FR" sz="795" cap="all">
                <a:solidFill>
                  <a:srgbClr val="000000"/>
                </a:solidFill>
                <a:latin typeface="Arial"/>
                <a:sym typeface="Martel Sans Bold"/>
              </a:rPr>
              <a:pPr defTabSz="969844">
                <a:defRPr/>
              </a:pPr>
              <a:t>03/07/2023</a:t>
            </a:fld>
            <a:endParaRPr lang="fr-FR" sz="795" cap="all" dirty="0">
              <a:solidFill>
                <a:srgbClr val="000000"/>
              </a:solidFill>
              <a:latin typeface="Arial"/>
              <a:sym typeface="Martel Sans Bold"/>
            </a:endParaRPr>
          </a:p>
        </p:txBody>
      </p:sp>
      <p:sp>
        <p:nvSpPr>
          <p:cNvPr id="8" name="Espace réservé du texte 7"/>
          <p:cNvSpPr txBox="1">
            <a:spLocks noGrp="1"/>
          </p:cNvSpPr>
          <p:nvPr>
            <p:ph type="body" sz="quarter" idx="14"/>
          </p:nvPr>
        </p:nvSpPr>
        <p:spPr>
          <a:xfrm>
            <a:off x="1590089" y="1730270"/>
            <a:ext cx="8935490" cy="777842"/>
          </a:xfrm>
          <a:prstGeom prst="rect">
            <a:avLst/>
          </a:prstGeom>
          <a:noFill/>
        </p:spPr>
        <p:txBody>
          <a:bodyPr wrap="square" rtlCol="0">
            <a:spAutoFit/>
          </a:bodyPr>
          <a:lstStyle/>
          <a:p>
            <a:pPr algn="ctr"/>
            <a:r>
              <a:rPr lang="fr-FR" sz="2121" b="1" dirty="0">
                <a:solidFill>
                  <a:srgbClr val="CC0066"/>
                </a:solidFill>
              </a:rPr>
              <a:t>		</a:t>
            </a:r>
            <a:endParaRPr lang="fr-FR" sz="2121" dirty="0">
              <a:solidFill>
                <a:schemeClr val="tx2"/>
              </a:solidFill>
              <a:latin typeface="Calibri Light"/>
              <a:ea typeface="Calibri" pitchFamily="34" charset="0"/>
              <a:cs typeface="Times New Roman" pitchFamily="18" charset="0"/>
            </a:endParaRPr>
          </a:p>
          <a:p>
            <a:pPr marL="204576" indent="-204576">
              <a:lnSpc>
                <a:spcPct val="150000"/>
              </a:lnSpc>
            </a:pPr>
            <a:endParaRPr lang="fr-FR" sz="1273" dirty="0"/>
          </a:p>
        </p:txBody>
      </p:sp>
      <p:pic>
        <p:nvPicPr>
          <p:cNvPr id="9" name="Imag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7060" y="701206"/>
            <a:ext cx="8041940" cy="5088733"/>
          </a:xfrm>
          <a:prstGeom prst="rect">
            <a:avLst/>
          </a:prstGeom>
          <a:noFill/>
        </p:spPr>
      </p:pic>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65590" y="833345"/>
            <a:ext cx="687658" cy="322864"/>
          </a:xfrm>
          <a:prstGeom prst="rect">
            <a:avLst/>
          </a:prstGeom>
        </p:spPr>
      </p:pic>
      <p:pic>
        <p:nvPicPr>
          <p:cNvPr id="12" name="Picture 22" descr="Plan National Maladies Rares 3 (PNMR 3) – Les Feux Follet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60618" y="2225036"/>
            <a:ext cx="1834319" cy="2578753"/>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s://cdn-icons-png.flaticon.com/512/3475/347599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37737" y="3887263"/>
            <a:ext cx="598694" cy="5986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Publication du rapport d'activités 2020 des Filières">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912431" y="2488516"/>
            <a:ext cx="1731291" cy="2448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79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2" descr="ERN-LUNG - RespiFIL - Filière de santé des maladies respiratoires rar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42434" y="3289265"/>
            <a:ext cx="1400334" cy="622368"/>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descr="Sites internet des centres experts FAI²R"/>
          <p:cNvPicPr>
            <a:picLocks noChangeAspect="1" noChangeArrowheads="1"/>
          </p:cNvPicPr>
          <p:nvPr/>
        </p:nvPicPr>
        <p:blipFill rotWithShape="1">
          <a:blip r:embed="rId3">
            <a:extLst>
              <a:ext uri="{28A0092B-C50C-407E-A947-70E740481C1C}">
                <a14:useLocalDpi xmlns:a14="http://schemas.microsoft.com/office/drawing/2010/main" val="0"/>
              </a:ext>
            </a:extLst>
          </a:blip>
          <a:srcRect l="48305"/>
          <a:stretch/>
        </p:blipFill>
        <p:spPr bwMode="auto">
          <a:xfrm>
            <a:off x="8234561" y="3102402"/>
            <a:ext cx="1391435" cy="110306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Hope European Reference Networks - Hop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096" r="20712"/>
          <a:stretch/>
        </p:blipFill>
        <p:spPr bwMode="auto">
          <a:xfrm>
            <a:off x="1242648" y="4211263"/>
            <a:ext cx="1965300" cy="203197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cxnSp>
        <p:nvCxnSpPr>
          <p:cNvPr id="36" name="Connecteur droit 35">
            <a:extLst>
              <a:ext uri="{FF2B5EF4-FFF2-40B4-BE49-F238E27FC236}">
                <a16:creationId xmlns:a16="http://schemas.microsoft.com/office/drawing/2014/main" id="{5B611D45-08DE-F84A-94C5-577429A38EFF}"/>
              </a:ext>
            </a:extLst>
          </p:cNvPr>
          <p:cNvCxnSpPr>
            <a:endCxn id="43" idx="0"/>
          </p:cNvCxnSpPr>
          <p:nvPr/>
        </p:nvCxnSpPr>
        <p:spPr bwMode="auto">
          <a:xfrm flipH="1">
            <a:off x="7998236" y="4059140"/>
            <a:ext cx="459221" cy="79110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0A80E4D-2D9D-4923-B156-383A26C38F71}"/>
              </a:ext>
            </a:extLst>
          </p:cNvPr>
          <p:cNvSpPr>
            <a:spLocks noGrp="1"/>
          </p:cNvSpPr>
          <p:nvPr>
            <p:ph type="title"/>
          </p:nvPr>
        </p:nvSpPr>
        <p:spPr>
          <a:xfrm>
            <a:off x="2018187" y="802075"/>
            <a:ext cx="8116990" cy="572755"/>
          </a:xfrm>
        </p:spPr>
        <p:txBody>
          <a:bodyPr>
            <a:normAutofit/>
          </a:bodyPr>
          <a:lstStyle/>
          <a:p>
            <a:pPr algn="ctr"/>
            <a:r>
              <a:rPr lang="fr-FR" sz="2546" dirty="0"/>
              <a:t>Le « réseau » maladies rares en 2023</a:t>
            </a:r>
            <a:endParaRPr lang="en-US" sz="2546" dirty="0"/>
          </a:p>
        </p:txBody>
      </p:sp>
      <p:grpSp>
        <p:nvGrpSpPr>
          <p:cNvPr id="19" name="Groupe 2">
            <a:extLst>
              <a:ext uri="{FF2B5EF4-FFF2-40B4-BE49-F238E27FC236}">
                <a16:creationId xmlns:a16="http://schemas.microsoft.com/office/drawing/2014/main" id="{1658E844-B9E4-FF45-82C0-FAEDBC2E54C4}"/>
              </a:ext>
            </a:extLst>
          </p:cNvPr>
          <p:cNvGrpSpPr>
            <a:grpSpLocks/>
          </p:cNvGrpSpPr>
          <p:nvPr/>
        </p:nvGrpSpPr>
        <p:grpSpPr bwMode="auto">
          <a:xfrm>
            <a:off x="2317130" y="2893112"/>
            <a:ext cx="1623390" cy="1298200"/>
            <a:chOff x="2639616" y="2780928"/>
            <a:chExt cx="1728192" cy="1440160"/>
          </a:xfrm>
        </p:grpSpPr>
        <p:sp>
          <p:nvSpPr>
            <p:cNvPr id="20" name="Rectangle 2">
              <a:extLst>
                <a:ext uri="{FF2B5EF4-FFF2-40B4-BE49-F238E27FC236}">
                  <a16:creationId xmlns:a16="http://schemas.microsoft.com/office/drawing/2014/main" id="{38B43300-C217-7F46-A904-A972114E08D9}"/>
                </a:ext>
              </a:extLst>
            </p:cNvPr>
            <p:cNvSpPr txBox="1">
              <a:spLocks/>
            </p:cNvSpPr>
            <p:nvPr/>
          </p:nvSpPr>
          <p:spPr bwMode="auto">
            <a:xfrm>
              <a:off x="2775396" y="2889639"/>
              <a:ext cx="1440160" cy="107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defTabSz="727400">
                <a:defRPr/>
              </a:pPr>
              <a:r>
                <a:rPr lang="fr-FR" altLang="fr-FR" sz="1432" b="1" i="1" dirty="0">
                  <a:solidFill>
                    <a:srgbClr val="000091"/>
                  </a:solidFill>
                  <a:latin typeface="Arial" panose="020B0604020202020204" pitchFamily="34" charset="0"/>
                  <a:sym typeface="Martel Sans Bold"/>
                </a:rPr>
                <a:t>24 ERN</a:t>
              </a:r>
            </a:p>
            <a:p>
              <a:pPr algn="ctr" defTabSz="727400">
                <a:defRPr/>
              </a:pPr>
              <a:endParaRPr lang="fr-FR" altLang="fr-FR" sz="1432" b="1" i="1" dirty="0">
                <a:solidFill>
                  <a:srgbClr val="000091"/>
                </a:solidFill>
                <a:latin typeface="Arial" panose="020B0604020202020204" pitchFamily="34" charset="0"/>
                <a:sym typeface="Martel Sans Bold"/>
              </a:endParaRPr>
            </a:p>
          </p:txBody>
        </p:sp>
        <p:sp>
          <p:nvSpPr>
            <p:cNvPr id="21" name="Ellipse 20">
              <a:extLst>
                <a:ext uri="{FF2B5EF4-FFF2-40B4-BE49-F238E27FC236}">
                  <a16:creationId xmlns:a16="http://schemas.microsoft.com/office/drawing/2014/main" id="{C735F25D-3587-E248-AB48-957244F354FC}"/>
                </a:ext>
              </a:extLst>
            </p:cNvPr>
            <p:cNvSpPr/>
            <p:nvPr/>
          </p:nvSpPr>
          <p:spPr>
            <a:xfrm>
              <a:off x="2639616" y="2780928"/>
              <a:ext cx="1728192" cy="14401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27400">
                <a:defRPr/>
              </a:pPr>
              <a:endParaRPr lang="fr-FR" sz="1432">
                <a:solidFill>
                  <a:prstClr val="white"/>
                </a:solidFill>
                <a:latin typeface="Calibri"/>
                <a:sym typeface="Martel Sans Bold"/>
              </a:endParaRPr>
            </a:p>
          </p:txBody>
        </p:sp>
      </p:grpSp>
      <p:grpSp>
        <p:nvGrpSpPr>
          <p:cNvPr id="22" name="Groupe 8">
            <a:extLst>
              <a:ext uri="{FF2B5EF4-FFF2-40B4-BE49-F238E27FC236}">
                <a16:creationId xmlns:a16="http://schemas.microsoft.com/office/drawing/2014/main" id="{11431530-428C-D349-A839-C5A6DC3A903F}"/>
              </a:ext>
            </a:extLst>
          </p:cNvPr>
          <p:cNvGrpSpPr>
            <a:grpSpLocks/>
          </p:cNvGrpSpPr>
          <p:nvPr/>
        </p:nvGrpSpPr>
        <p:grpSpPr bwMode="auto">
          <a:xfrm>
            <a:off x="4564143" y="2084495"/>
            <a:ext cx="1593344" cy="1264172"/>
            <a:chOff x="4403873" y="2475328"/>
            <a:chExt cx="1728192" cy="1440160"/>
          </a:xfrm>
        </p:grpSpPr>
        <p:sp>
          <p:nvSpPr>
            <p:cNvPr id="23" name="Rectangle 2">
              <a:extLst>
                <a:ext uri="{FF2B5EF4-FFF2-40B4-BE49-F238E27FC236}">
                  <a16:creationId xmlns:a16="http://schemas.microsoft.com/office/drawing/2014/main" id="{134CDDA9-7287-C847-855E-21C7C80DD65D}"/>
                </a:ext>
              </a:extLst>
            </p:cNvPr>
            <p:cNvSpPr txBox="1">
              <a:spLocks/>
            </p:cNvSpPr>
            <p:nvPr/>
          </p:nvSpPr>
          <p:spPr bwMode="auto">
            <a:xfrm>
              <a:off x="4439939" y="2579305"/>
              <a:ext cx="1549436" cy="107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defTabSz="727400">
                <a:defRPr/>
              </a:pPr>
              <a:r>
                <a:rPr lang="fr-FR" altLang="fr-FR" sz="1432" b="1" i="1" dirty="0">
                  <a:solidFill>
                    <a:srgbClr val="000091"/>
                  </a:solidFill>
                  <a:latin typeface="Arial" panose="020B0604020202020204" pitchFamily="34" charset="0"/>
                  <a:sym typeface="Martel Sans Bold"/>
                </a:rPr>
                <a:t>23</a:t>
              </a:r>
            </a:p>
          </p:txBody>
        </p:sp>
        <p:sp>
          <p:nvSpPr>
            <p:cNvPr id="24" name="Ellipse 23">
              <a:extLst>
                <a:ext uri="{FF2B5EF4-FFF2-40B4-BE49-F238E27FC236}">
                  <a16:creationId xmlns:a16="http://schemas.microsoft.com/office/drawing/2014/main" id="{D5E7C682-5DE6-F64A-B512-92C8B63E107E}"/>
                </a:ext>
              </a:extLst>
            </p:cNvPr>
            <p:cNvSpPr/>
            <p:nvPr/>
          </p:nvSpPr>
          <p:spPr>
            <a:xfrm>
              <a:off x="4403873" y="2475328"/>
              <a:ext cx="1728192" cy="14401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27400">
                <a:defRPr/>
              </a:pPr>
              <a:endParaRPr lang="fr-FR" sz="1432">
                <a:solidFill>
                  <a:prstClr val="white"/>
                </a:solidFill>
                <a:latin typeface="Calibri"/>
                <a:sym typeface="Martel Sans Bold"/>
              </a:endParaRPr>
            </a:p>
          </p:txBody>
        </p:sp>
      </p:grpSp>
      <p:sp>
        <p:nvSpPr>
          <p:cNvPr id="28" name="Ellipse 27">
            <a:extLst>
              <a:ext uri="{FF2B5EF4-FFF2-40B4-BE49-F238E27FC236}">
                <a16:creationId xmlns:a16="http://schemas.microsoft.com/office/drawing/2014/main" id="{5E8F3D36-F645-1041-BB2E-0F466D861076}"/>
              </a:ext>
            </a:extLst>
          </p:cNvPr>
          <p:cNvSpPr/>
          <p:nvPr/>
        </p:nvSpPr>
        <p:spPr bwMode="auto">
          <a:xfrm>
            <a:off x="7996617" y="2923080"/>
            <a:ext cx="1775592" cy="121614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27400">
              <a:defRPr/>
            </a:pPr>
            <a:endParaRPr lang="fr-FR" sz="1432">
              <a:solidFill>
                <a:prstClr val="white"/>
              </a:solidFill>
              <a:latin typeface="Calibri"/>
              <a:sym typeface="Martel Sans Bold"/>
            </a:endParaRPr>
          </a:p>
        </p:txBody>
      </p:sp>
      <p:sp>
        <p:nvSpPr>
          <p:cNvPr id="32" name="Ellipse 31">
            <a:extLst>
              <a:ext uri="{FF2B5EF4-FFF2-40B4-BE49-F238E27FC236}">
                <a16:creationId xmlns:a16="http://schemas.microsoft.com/office/drawing/2014/main" id="{DAADEC3B-5054-4C48-B7D0-659C033E4082}"/>
              </a:ext>
            </a:extLst>
          </p:cNvPr>
          <p:cNvSpPr/>
          <p:nvPr/>
        </p:nvSpPr>
        <p:spPr bwMode="auto">
          <a:xfrm>
            <a:off x="6202379" y="2363295"/>
            <a:ext cx="1619832" cy="125562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27400">
              <a:defRPr/>
            </a:pPr>
            <a:endParaRPr lang="fr-FR" sz="1432">
              <a:solidFill>
                <a:prstClr val="white"/>
              </a:solidFill>
              <a:latin typeface="Calibri"/>
              <a:sym typeface="Martel Sans Bold"/>
            </a:endParaRPr>
          </a:p>
        </p:txBody>
      </p:sp>
      <p:cxnSp>
        <p:nvCxnSpPr>
          <p:cNvPr id="33" name="Connecteur droit 32">
            <a:extLst>
              <a:ext uri="{FF2B5EF4-FFF2-40B4-BE49-F238E27FC236}">
                <a16:creationId xmlns:a16="http://schemas.microsoft.com/office/drawing/2014/main" id="{B24F3C57-C493-5740-9428-E3FC960C7563}"/>
              </a:ext>
            </a:extLst>
          </p:cNvPr>
          <p:cNvCxnSpPr/>
          <p:nvPr/>
        </p:nvCxnSpPr>
        <p:spPr bwMode="auto">
          <a:xfrm>
            <a:off x="3933971" y="3618920"/>
            <a:ext cx="540508" cy="31003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FB596EB6-1D2C-044A-A068-08E9038FD52B}"/>
              </a:ext>
            </a:extLst>
          </p:cNvPr>
          <p:cNvCxnSpPr/>
          <p:nvPr/>
        </p:nvCxnSpPr>
        <p:spPr bwMode="auto">
          <a:xfrm>
            <a:off x="5241041" y="3353717"/>
            <a:ext cx="686305" cy="88178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AF8C5B31-60EA-D145-93F2-E1A20CBCA877}"/>
              </a:ext>
            </a:extLst>
          </p:cNvPr>
          <p:cNvCxnSpPr>
            <a:stCxn id="32" idx="4"/>
          </p:cNvCxnSpPr>
          <p:nvPr/>
        </p:nvCxnSpPr>
        <p:spPr bwMode="auto">
          <a:xfrm>
            <a:off x="7012296" y="3618921"/>
            <a:ext cx="147266" cy="95573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7" name="Organigramme : Terminateur 6">
            <a:extLst>
              <a:ext uri="{FF2B5EF4-FFF2-40B4-BE49-F238E27FC236}">
                <a16:creationId xmlns:a16="http://schemas.microsoft.com/office/drawing/2014/main" id="{D237A5E8-0A21-BB4B-900D-619037DB81FC}"/>
              </a:ext>
            </a:extLst>
          </p:cNvPr>
          <p:cNvSpPr/>
          <p:nvPr/>
        </p:nvSpPr>
        <p:spPr>
          <a:xfrm rot="683987">
            <a:off x="4115824" y="2292909"/>
            <a:ext cx="6071867" cy="1625310"/>
          </a:xfrm>
          <a:prstGeom prst="flowChartTerminator">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27400">
              <a:defRPr/>
            </a:pPr>
            <a:endParaRPr lang="fr-FR" sz="1432">
              <a:solidFill>
                <a:prstClr val="white"/>
              </a:solidFill>
              <a:latin typeface="Calibri"/>
              <a:sym typeface="Martel Sans Bold"/>
            </a:endParaRPr>
          </a:p>
        </p:txBody>
      </p:sp>
      <p:sp>
        <p:nvSpPr>
          <p:cNvPr id="38" name="Rectangle 2">
            <a:extLst>
              <a:ext uri="{FF2B5EF4-FFF2-40B4-BE49-F238E27FC236}">
                <a16:creationId xmlns:a16="http://schemas.microsoft.com/office/drawing/2014/main" id="{7A2E20C2-9219-4F44-886D-AFD85E958081}"/>
              </a:ext>
            </a:extLst>
          </p:cNvPr>
          <p:cNvSpPr txBox="1">
            <a:spLocks/>
          </p:cNvSpPr>
          <p:nvPr/>
        </p:nvSpPr>
        <p:spPr bwMode="auto">
          <a:xfrm rot="650485">
            <a:off x="4830608" y="1768783"/>
            <a:ext cx="5113351" cy="285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defTabSz="727400">
              <a:defRPr/>
            </a:pPr>
            <a:r>
              <a:rPr lang="fr-FR" altLang="fr-FR" sz="1273" b="1" i="1" dirty="0">
                <a:solidFill>
                  <a:srgbClr val="C00000"/>
                </a:solidFill>
                <a:latin typeface="Arial" panose="020B0604020202020204" pitchFamily="34" charset="0"/>
                <a:sym typeface="Martel Sans Bold"/>
              </a:rPr>
              <a:t>Plans nationaux maladies rares (3 plans depuis 2004)</a:t>
            </a:r>
          </a:p>
          <a:p>
            <a:pPr algn="ctr" defTabSz="727400">
              <a:defRPr/>
            </a:pPr>
            <a:r>
              <a:rPr lang="fr-FR" altLang="fr-FR" sz="1273" b="1" i="1" dirty="0">
                <a:solidFill>
                  <a:srgbClr val="C00000"/>
                </a:solidFill>
                <a:latin typeface="Arial" panose="020B0604020202020204" pitchFamily="34" charset="0"/>
                <a:sym typeface="Martel Sans Bold"/>
              </a:rPr>
              <a:t>+ Plateformes d’expertise maladies rares sur les territoires</a:t>
            </a:r>
          </a:p>
        </p:txBody>
      </p:sp>
      <p:sp>
        <p:nvSpPr>
          <p:cNvPr id="39" name="Rectangle 2">
            <a:extLst>
              <a:ext uri="{FF2B5EF4-FFF2-40B4-BE49-F238E27FC236}">
                <a16:creationId xmlns:a16="http://schemas.microsoft.com/office/drawing/2014/main" id="{ECC11666-78A9-524C-9A66-76C13B3BF106}"/>
              </a:ext>
            </a:extLst>
          </p:cNvPr>
          <p:cNvSpPr txBox="1">
            <a:spLocks/>
          </p:cNvSpPr>
          <p:nvPr/>
        </p:nvSpPr>
        <p:spPr bwMode="auto">
          <a:xfrm rot="20324760">
            <a:off x="1563440" y="2717552"/>
            <a:ext cx="1929661" cy="285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defTabSz="727400">
              <a:defRPr/>
            </a:pPr>
            <a:r>
              <a:rPr lang="fr-FR" altLang="fr-FR" sz="1273" b="1" i="1" dirty="0">
                <a:solidFill>
                  <a:srgbClr val="C00000"/>
                </a:solidFill>
                <a:latin typeface="Arial" panose="020B0604020202020204" pitchFamily="34" charset="0"/>
                <a:sym typeface="Martel Sans Bold"/>
              </a:rPr>
              <a:t>Depuis 2017</a:t>
            </a:r>
          </a:p>
        </p:txBody>
      </p:sp>
      <p:sp>
        <p:nvSpPr>
          <p:cNvPr id="41" name="Rectangle 2">
            <a:extLst>
              <a:ext uri="{FF2B5EF4-FFF2-40B4-BE49-F238E27FC236}">
                <a16:creationId xmlns:a16="http://schemas.microsoft.com/office/drawing/2014/main" id="{787F03FF-86A6-F140-B086-7153F947E108}"/>
              </a:ext>
            </a:extLst>
          </p:cNvPr>
          <p:cNvSpPr txBox="1">
            <a:spLocks/>
          </p:cNvSpPr>
          <p:nvPr/>
        </p:nvSpPr>
        <p:spPr bwMode="auto">
          <a:xfrm>
            <a:off x="6223400" y="2491582"/>
            <a:ext cx="1553921" cy="737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defTabSz="727400">
              <a:defRPr/>
            </a:pPr>
            <a:r>
              <a:rPr lang="fr-FR" altLang="fr-FR" sz="1485" b="1" i="1" dirty="0">
                <a:solidFill>
                  <a:srgbClr val="000091"/>
                </a:solidFill>
                <a:latin typeface="Arial" panose="020B0604020202020204" pitchFamily="34" charset="0"/>
                <a:sym typeface="Martel Sans Bold"/>
              </a:rPr>
              <a:t>471</a:t>
            </a:r>
          </a:p>
        </p:txBody>
      </p:sp>
      <p:sp>
        <p:nvSpPr>
          <p:cNvPr id="42" name="Rectangle 2">
            <a:extLst>
              <a:ext uri="{FF2B5EF4-FFF2-40B4-BE49-F238E27FC236}">
                <a16:creationId xmlns:a16="http://schemas.microsoft.com/office/drawing/2014/main" id="{787F03FF-86A6-F140-B086-7153F947E108}"/>
              </a:ext>
            </a:extLst>
          </p:cNvPr>
          <p:cNvSpPr txBox="1">
            <a:spLocks/>
          </p:cNvSpPr>
          <p:nvPr/>
        </p:nvSpPr>
        <p:spPr bwMode="auto">
          <a:xfrm>
            <a:off x="8031869" y="3024626"/>
            <a:ext cx="1740338" cy="85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defTabSz="727400">
              <a:defRPr/>
            </a:pPr>
            <a:r>
              <a:rPr lang="fr-FR" altLang="fr-FR" sz="1432" b="1" i="1" dirty="0">
                <a:solidFill>
                  <a:srgbClr val="000091"/>
                </a:solidFill>
                <a:latin typeface="Arial" panose="020B0604020202020204" pitchFamily="34" charset="0"/>
                <a:sym typeface="Martel Sans Bold"/>
              </a:rPr>
              <a:t>1751</a:t>
            </a:r>
          </a:p>
        </p:txBody>
      </p:sp>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4686" y="3765714"/>
            <a:ext cx="2020010" cy="2020010"/>
          </a:xfrm>
          <a:prstGeom prst="rect">
            <a:avLst/>
          </a:prstGeom>
        </p:spPr>
      </p:pic>
      <p:pic>
        <p:nvPicPr>
          <p:cNvPr id="30" name="Imag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93590" y="4205293"/>
            <a:ext cx="1566182" cy="1566182"/>
          </a:xfrm>
          <a:prstGeom prst="rect">
            <a:avLst/>
          </a:prstGeom>
        </p:spPr>
      </p:pic>
      <p:pic>
        <p:nvPicPr>
          <p:cNvPr id="31" name="Image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42857" y="4572281"/>
            <a:ext cx="1213443" cy="1213443"/>
          </a:xfrm>
          <a:prstGeom prst="rect">
            <a:avLst/>
          </a:prstGeom>
          <a:noFill/>
        </p:spPr>
      </p:pic>
      <p:pic>
        <p:nvPicPr>
          <p:cNvPr id="43" name="Imag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30496" y="4850245"/>
            <a:ext cx="935478" cy="935478"/>
          </a:xfrm>
          <a:prstGeom prst="rect">
            <a:avLst/>
          </a:prstGeom>
        </p:spPr>
      </p:pic>
      <p:sp>
        <p:nvSpPr>
          <p:cNvPr id="6" name="Rectangle 5"/>
          <p:cNvSpPr/>
          <p:nvPr/>
        </p:nvSpPr>
        <p:spPr>
          <a:xfrm>
            <a:off x="8639819" y="4828767"/>
            <a:ext cx="2194267" cy="777905"/>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ctr" defTabSz="969866">
              <a:defRPr/>
            </a:pPr>
            <a:r>
              <a:rPr lang="fr-FR" sz="1485" b="1" dirty="0">
                <a:solidFill>
                  <a:srgbClr val="FFFFFF"/>
                </a:solidFill>
                <a:latin typeface="Arial"/>
                <a:sym typeface="Martel Sans Bold"/>
              </a:rPr>
              <a:t>Plus de 240 associations de personnes malades</a:t>
            </a:r>
            <a:endParaRPr lang="fr-FR" sz="1485" dirty="0">
              <a:solidFill>
                <a:srgbClr val="FFFFFF"/>
              </a:solidFill>
              <a:latin typeface="Arial"/>
              <a:sym typeface="Martel Sans Bold"/>
            </a:endParaRPr>
          </a:p>
        </p:txBody>
      </p:sp>
      <p:pic>
        <p:nvPicPr>
          <p:cNvPr id="25" name="Image 24"/>
          <p:cNvPicPr>
            <a:picLocks noChangeAspect="1"/>
          </p:cNvPicPr>
          <p:nvPr/>
        </p:nvPicPr>
        <p:blipFill>
          <a:blip r:embed="rId9"/>
          <a:stretch>
            <a:fillRect/>
          </a:stretch>
        </p:blipFill>
        <p:spPr>
          <a:xfrm>
            <a:off x="9609351" y="755800"/>
            <a:ext cx="1332851" cy="813696"/>
          </a:xfrm>
          <a:prstGeom prst="rect">
            <a:avLst/>
          </a:prstGeom>
        </p:spPr>
      </p:pic>
      <p:pic>
        <p:nvPicPr>
          <p:cNvPr id="11268" name="Picture 4" descr="FSMR - Filfoie: tout savoir sur les maladies rares du foie, recherche,  enseignemen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98653" y="2501883"/>
            <a:ext cx="926043" cy="626872"/>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Plans Nationaux Maladies Rares : Centres de Références Maladies Rares (CRMR),  Filfoie - AMF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44191" y="2808782"/>
            <a:ext cx="936207" cy="625557"/>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188397" y="4408767"/>
            <a:ext cx="1147325" cy="327028"/>
          </a:xfrm>
          <a:prstGeom prst="rect">
            <a:avLst/>
          </a:prstGeom>
        </p:spPr>
      </p:pic>
      <p:pic>
        <p:nvPicPr>
          <p:cNvPr id="11286" name="Picture 22" descr="Plan National Maladies Rares 3 (PNMR 3) – Les Feux Follets"/>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861310" y="1524372"/>
            <a:ext cx="899117" cy="1264012"/>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 12"/>
          <p:cNvPicPr>
            <a:picLocks noChangeAspect="1"/>
          </p:cNvPicPr>
          <p:nvPr/>
        </p:nvPicPr>
        <p:blipFill rotWithShape="1">
          <a:blip r:embed="rId14">
            <a:extLst>
              <a:ext uri="{28A0092B-C50C-407E-A947-70E740481C1C}">
                <a14:useLocalDpi xmlns:a14="http://schemas.microsoft.com/office/drawing/2010/main" val="0"/>
              </a:ext>
            </a:extLst>
          </a:blip>
          <a:srcRect l="18698" t="15435" r="18651" b="46494"/>
          <a:stretch/>
        </p:blipFill>
        <p:spPr>
          <a:xfrm>
            <a:off x="3346423" y="1408067"/>
            <a:ext cx="1767028" cy="412306"/>
          </a:xfrm>
          <a:prstGeom prst="rect">
            <a:avLst/>
          </a:prstGeom>
        </p:spPr>
      </p:pic>
      <p:pic>
        <p:nvPicPr>
          <p:cNvPr id="11292" name="Picture 28" descr="https://cdn-icons-png.flaticon.com/512/3199/3199868.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097933" y="1251096"/>
            <a:ext cx="1115722" cy="1115723"/>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https://cdn-icons-png.flaticon.com/512/8504/8504900.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131985" y="4965540"/>
            <a:ext cx="218109" cy="21810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cdn-icons-png.flaticon.com/512/299/299689.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288274" y="4949876"/>
            <a:ext cx="217575" cy="217575"/>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s://cdn-icons-png.flaticon.com/512/197/197560.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657904" y="5098724"/>
            <a:ext cx="197503" cy="197503"/>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https://cdn-icons-png.flaticon.com/512/203/203026.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812334" y="5263230"/>
            <a:ext cx="181193" cy="181193"/>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0" descr="https://cdn-icons-png.flaticon.com/512/203/203026.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756300" y="5386980"/>
            <a:ext cx="114886" cy="114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375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a:off x="2458942" y="1481382"/>
            <a:ext cx="7274116" cy="0"/>
          </a:xfrm>
          <a:prstGeom prst="line">
            <a:avLst/>
          </a:prstGeom>
          <a:ln w="12700" cap="sq" cmpd="thickThin">
            <a:solidFill>
              <a:srgbClr val="3992C5"/>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p:cNvSpPr>
            <a:spLocks noGrp="1"/>
          </p:cNvSpPr>
          <p:nvPr>
            <p:ph type="sldNum" sz="quarter" idx="12"/>
          </p:nvPr>
        </p:nvSpPr>
        <p:spPr/>
        <p:txBody>
          <a:bodyPr/>
          <a:lstStyle/>
          <a:p>
            <a:pPr defTabSz="727400">
              <a:defRPr/>
            </a:pPr>
            <a:fld id="{6F91E4EE-197B-4E9B-BBD1-4E22FEC2884C}" type="slidenum">
              <a:rPr lang="fr-FR" sz="954">
                <a:solidFill>
                  <a:prstClr val="black">
                    <a:tint val="75000"/>
                  </a:prstClr>
                </a:solidFill>
                <a:latin typeface="Calibri"/>
                <a:sym typeface="Martel Sans Bold"/>
              </a:rPr>
              <a:pPr defTabSz="727400">
                <a:defRPr/>
              </a:pPr>
              <a:t>6</a:t>
            </a:fld>
            <a:endParaRPr lang="fr-FR" sz="954" dirty="0">
              <a:solidFill>
                <a:prstClr val="black">
                  <a:tint val="75000"/>
                </a:prstClr>
              </a:solidFill>
              <a:latin typeface="Calibri"/>
              <a:sym typeface="Martel Sans Bold"/>
            </a:endParaRPr>
          </a:p>
        </p:txBody>
      </p:sp>
      <p:sp>
        <p:nvSpPr>
          <p:cNvPr id="9" name="Titre 1"/>
          <p:cNvSpPr txBox="1">
            <a:spLocks/>
          </p:cNvSpPr>
          <p:nvPr/>
        </p:nvSpPr>
        <p:spPr>
          <a:xfrm>
            <a:off x="7580491" y="1204168"/>
            <a:ext cx="3322797" cy="363373"/>
          </a:xfrm>
          <a:prstGeom prst="rect">
            <a:avLst/>
          </a:prstGeom>
          <a:ln>
            <a:noFill/>
          </a:ln>
        </p:spPr>
        <p:txBody>
          <a:bodyPr vert="horz" lIns="72742" tIns="36370" rIns="72742" bIns="3637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59607" lvl="2" algn="ctr" defTabSz="727400">
              <a:lnSpc>
                <a:spcPct val="115000"/>
              </a:lnSpc>
              <a:spcAft>
                <a:spcPts val="795"/>
              </a:spcAft>
              <a:defRPr/>
            </a:pPr>
            <a:br>
              <a:rPr lang="fr-FR" sz="2228" b="1" kern="0" dirty="0">
                <a:solidFill>
                  <a:srgbClr val="DB000F"/>
                </a:solidFill>
                <a:latin typeface="Calibri"/>
                <a:ea typeface="Calibri"/>
                <a:cs typeface="Times New Roman"/>
                <a:sym typeface="Martel Sans Bold"/>
              </a:rPr>
            </a:br>
            <a:r>
              <a:rPr lang="fr-FR" sz="1909" b="1" kern="0" dirty="0">
                <a:solidFill>
                  <a:srgbClr val="C00000"/>
                </a:solidFill>
                <a:latin typeface="Arial"/>
                <a:sym typeface="Martel Sans Bold"/>
              </a:rPr>
              <a:t>MALADIES RARES sur les TERRITOIRES</a:t>
            </a:r>
            <a:br>
              <a:rPr lang="fr-FR" sz="2228" b="1" kern="0" dirty="0">
                <a:solidFill>
                  <a:srgbClr val="C00000"/>
                </a:solidFill>
                <a:latin typeface="Calibri"/>
                <a:ea typeface="Calibri"/>
                <a:cs typeface="Times New Roman"/>
                <a:sym typeface="Martel Sans Bold"/>
              </a:rPr>
            </a:br>
            <a:br>
              <a:rPr lang="fr-FR" sz="1751" b="1" kern="0" dirty="0">
                <a:solidFill>
                  <a:srgbClr val="10449A"/>
                </a:solidFill>
                <a:latin typeface="Calibri"/>
                <a:ea typeface="Calibri"/>
                <a:cs typeface="Times New Roman"/>
                <a:sym typeface="Martel Sans Bold"/>
              </a:rPr>
            </a:br>
            <a:endParaRPr lang="fr-FR" sz="1751" b="1" kern="0" dirty="0">
              <a:solidFill>
                <a:srgbClr val="10449A"/>
              </a:solidFill>
              <a:latin typeface="Calibri"/>
              <a:ea typeface="Calibri"/>
              <a:cs typeface="Times New Roman"/>
              <a:sym typeface="Martel Sans Bold"/>
            </a:endParaRPr>
          </a:p>
          <a:p>
            <a:pPr marL="0" marR="59607" lvl="2" algn="r" defTabSz="727400">
              <a:lnSpc>
                <a:spcPct val="115000"/>
              </a:lnSpc>
              <a:spcAft>
                <a:spcPts val="795"/>
              </a:spcAft>
              <a:defRPr/>
            </a:pPr>
            <a:endParaRPr lang="fr-FR" sz="1432" b="1" kern="0" dirty="0">
              <a:solidFill>
                <a:srgbClr val="10449A"/>
              </a:solidFill>
              <a:latin typeface="Calibri"/>
              <a:ea typeface="Calibri"/>
              <a:cs typeface="Times New Roman"/>
              <a:sym typeface="Martel Sans Bold"/>
            </a:endParaRPr>
          </a:p>
        </p:txBody>
      </p:sp>
      <p:graphicFrame>
        <p:nvGraphicFramePr>
          <p:cNvPr id="38" name="Tableau 37"/>
          <p:cNvGraphicFramePr>
            <a:graphicFrameLocks noGrp="1"/>
          </p:cNvGraphicFramePr>
          <p:nvPr>
            <p:extLst/>
          </p:nvPr>
        </p:nvGraphicFramePr>
        <p:xfrm>
          <a:off x="2811782" y="777118"/>
          <a:ext cx="4768709" cy="648158"/>
        </p:xfrm>
        <a:graphic>
          <a:graphicData uri="http://schemas.openxmlformats.org/drawingml/2006/table">
            <a:tbl>
              <a:tblPr/>
              <a:tblGrid>
                <a:gridCol w="675924">
                  <a:extLst>
                    <a:ext uri="{9D8B030D-6E8A-4147-A177-3AD203B41FA5}">
                      <a16:colId xmlns:a16="http://schemas.microsoft.com/office/drawing/2014/main" val="2731305697"/>
                    </a:ext>
                  </a:extLst>
                </a:gridCol>
                <a:gridCol w="3365541">
                  <a:extLst>
                    <a:ext uri="{9D8B030D-6E8A-4147-A177-3AD203B41FA5}">
                      <a16:colId xmlns:a16="http://schemas.microsoft.com/office/drawing/2014/main" val="1234353085"/>
                    </a:ext>
                  </a:extLst>
                </a:gridCol>
                <a:gridCol w="727243">
                  <a:extLst>
                    <a:ext uri="{9D8B030D-6E8A-4147-A177-3AD203B41FA5}">
                      <a16:colId xmlns:a16="http://schemas.microsoft.com/office/drawing/2014/main" val="2090970277"/>
                    </a:ext>
                  </a:extLst>
                </a:gridCol>
              </a:tblGrid>
              <a:tr h="648158">
                <a:tc>
                  <a:txBody>
                    <a:bodyPr/>
                    <a:lstStyle>
                      <a:lvl1pPr marL="0" algn="l" defTabSz="1219170" rtl="0" eaLnBrk="1" latinLnBrk="0" hangingPunct="1">
                        <a:defRPr sz="2400" kern="1200">
                          <a:solidFill>
                            <a:schemeClr val="tx1"/>
                          </a:solidFill>
                          <a:latin typeface="Calibri Light" panose="020F0302020204030204"/>
                        </a:defRPr>
                      </a:lvl1pPr>
                      <a:lvl2pPr marL="609585" algn="l" defTabSz="1219170" rtl="0" eaLnBrk="1" latinLnBrk="0" hangingPunct="1">
                        <a:defRPr sz="2400" kern="1200">
                          <a:solidFill>
                            <a:schemeClr val="tx1"/>
                          </a:solidFill>
                          <a:latin typeface="Calibri Light" panose="020F0302020204030204"/>
                        </a:defRPr>
                      </a:lvl2pPr>
                      <a:lvl3pPr marL="1219170" algn="l" defTabSz="1219170" rtl="0" eaLnBrk="1" latinLnBrk="0" hangingPunct="1">
                        <a:defRPr sz="2400" kern="1200">
                          <a:solidFill>
                            <a:schemeClr val="tx1"/>
                          </a:solidFill>
                          <a:latin typeface="Calibri Light" panose="020F0302020204030204"/>
                        </a:defRPr>
                      </a:lvl3pPr>
                      <a:lvl4pPr marL="1828754" algn="l" defTabSz="1219170" rtl="0" eaLnBrk="1" latinLnBrk="0" hangingPunct="1">
                        <a:defRPr sz="2400" kern="1200">
                          <a:solidFill>
                            <a:schemeClr val="tx1"/>
                          </a:solidFill>
                          <a:latin typeface="Calibri Light" panose="020F0302020204030204"/>
                        </a:defRPr>
                      </a:lvl4pPr>
                      <a:lvl5pPr marL="2438339" algn="l" defTabSz="1219170" rtl="0" eaLnBrk="1" latinLnBrk="0" hangingPunct="1">
                        <a:defRPr sz="2400" kern="1200">
                          <a:solidFill>
                            <a:schemeClr val="tx1"/>
                          </a:solidFill>
                          <a:latin typeface="Calibri Light" panose="020F0302020204030204"/>
                        </a:defRPr>
                      </a:lvl5pPr>
                      <a:lvl6pPr marL="3047924" algn="l" defTabSz="1219170" rtl="0" eaLnBrk="1" latinLnBrk="0" hangingPunct="1">
                        <a:defRPr sz="2400" kern="1200">
                          <a:solidFill>
                            <a:schemeClr val="tx1"/>
                          </a:solidFill>
                          <a:latin typeface="Calibri Light" panose="020F0302020204030204"/>
                        </a:defRPr>
                      </a:lvl6pPr>
                      <a:lvl7pPr marL="3657509" algn="l" defTabSz="1219170" rtl="0" eaLnBrk="1" latinLnBrk="0" hangingPunct="1">
                        <a:defRPr sz="2400" kern="1200">
                          <a:solidFill>
                            <a:schemeClr val="tx1"/>
                          </a:solidFill>
                          <a:latin typeface="Calibri Light" panose="020F0302020204030204"/>
                        </a:defRPr>
                      </a:lvl7pPr>
                      <a:lvl8pPr marL="4267093" algn="l" defTabSz="1219170" rtl="0" eaLnBrk="1" latinLnBrk="0" hangingPunct="1">
                        <a:defRPr sz="2400" kern="1200">
                          <a:solidFill>
                            <a:schemeClr val="tx1"/>
                          </a:solidFill>
                          <a:latin typeface="Calibri Light" panose="020F0302020204030204"/>
                        </a:defRPr>
                      </a:lvl8pPr>
                      <a:lvl9pPr marL="4876678" algn="l" defTabSz="1219170" rtl="0" eaLnBrk="1" latinLnBrk="0" hangingPunct="1">
                        <a:defRPr sz="2400" kern="1200">
                          <a:solidFill>
                            <a:schemeClr val="tx1"/>
                          </a:solidFill>
                          <a:latin typeface="Calibri Light" panose="020F0302020204030204"/>
                        </a:defRPr>
                      </a:lvl9pPr>
                    </a:lstStyle>
                    <a:p>
                      <a:pPr marL="0" marR="0" lvl="0" indent="0" algn="ctr" defTabSz="914400" rtl="0" eaLnBrk="1" fontAlgn="base" latinLnBrk="0" hangingPunct="1">
                        <a:lnSpc>
                          <a:spcPct val="100000"/>
                        </a:lnSpc>
                        <a:spcBef>
                          <a:spcPts val="300"/>
                        </a:spcBef>
                        <a:spcAft>
                          <a:spcPct val="0"/>
                        </a:spcAft>
                        <a:buClr>
                          <a:srgbClr val="E7520F"/>
                        </a:buClr>
                        <a:buSzPct val="100000"/>
                        <a:buFont typeface="Wingdings" pitchFamily="2" charset="2"/>
                        <a:buNone/>
                        <a:tabLst/>
                        <a:defRPr/>
                      </a:pPr>
                      <a:r>
                        <a:rPr kumimoji="0" lang="fr-FR" altLang="fr-FR" sz="1200" b="0" i="0" u="none" strike="noStrike" kern="1200" cap="none" spc="0" normalizeH="0" baseline="0" dirty="0">
                          <a:ln>
                            <a:noFill/>
                          </a:ln>
                          <a:solidFill>
                            <a:srgbClr val="002060"/>
                          </a:solidFill>
                          <a:effectLst/>
                          <a:uLnTx/>
                          <a:uFillTx/>
                          <a:latin typeface="Arial" panose="020B0604020202020204" pitchFamily="34" charset="0"/>
                          <a:ea typeface="+mn-ea"/>
                          <a:cs typeface="Arial" panose="020B0604020202020204" pitchFamily="34" charset="0"/>
                        </a:rPr>
                        <a:t>FOCUS</a:t>
                      </a:r>
                    </a:p>
                    <a:p>
                      <a:pPr marL="0" marR="0" lvl="0" indent="0" algn="ctr" defTabSz="914400" rtl="0" eaLnBrk="1" fontAlgn="base" latinLnBrk="0" hangingPunct="1">
                        <a:lnSpc>
                          <a:spcPct val="100000"/>
                        </a:lnSpc>
                        <a:spcBef>
                          <a:spcPts val="300"/>
                        </a:spcBef>
                        <a:spcAft>
                          <a:spcPct val="0"/>
                        </a:spcAft>
                        <a:buClr>
                          <a:srgbClr val="E7520F"/>
                        </a:buClr>
                        <a:buSzPct val="100000"/>
                        <a:buFont typeface="Wingdings" pitchFamily="2" charset="2"/>
                        <a:buNone/>
                        <a:tabLst/>
                        <a:defRPr/>
                      </a:pPr>
                      <a:endParaRPr kumimoji="0" lang="fr-FR" altLang="fr-FR" sz="200" b="0" i="0" u="none" strike="noStrike" kern="1200" cap="none" spc="0" normalizeH="0" baseline="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ts val="300"/>
                        </a:spcBef>
                        <a:spcAft>
                          <a:spcPct val="0"/>
                        </a:spcAft>
                        <a:buClr>
                          <a:srgbClr val="E7520F"/>
                        </a:buClr>
                        <a:buSzPct val="100000"/>
                        <a:buFont typeface="Wingdings" pitchFamily="2" charset="2"/>
                        <a:buNone/>
                        <a:tabLst/>
                        <a:defRPr/>
                      </a:pPr>
                      <a:r>
                        <a:rPr kumimoji="0" lang="fr-FR" altLang="fr-FR" sz="1200" b="0" i="0" u="none" strike="noStrike" kern="1200" cap="none" spc="0" normalizeH="0" baseline="0" dirty="0">
                          <a:ln>
                            <a:noFill/>
                          </a:ln>
                          <a:solidFill>
                            <a:srgbClr val="002060"/>
                          </a:solidFill>
                          <a:effectLst/>
                          <a:uLnTx/>
                          <a:uFillTx/>
                          <a:latin typeface="Arial" panose="020B0604020202020204" pitchFamily="34" charset="0"/>
                          <a:ea typeface="+mn-ea"/>
                          <a:cs typeface="Arial" panose="020B0604020202020204" pitchFamily="34" charset="0"/>
                        </a:rPr>
                        <a:t>10.6</a:t>
                      </a:r>
                    </a:p>
                  </a:txBody>
                  <a:tcPr marL="39945" marR="39945" marT="19962" marB="19962" anchor="ctr" horzOverflow="overflow">
                    <a:lnL w="12700" cap="flat" cmpd="sng" algn="ctr">
                      <a:solidFill>
                        <a:srgbClr val="AB9CC3"/>
                      </a:solidFill>
                      <a:prstDash val="solid"/>
                      <a:round/>
                      <a:headEnd type="none" w="med" len="med"/>
                      <a:tailEnd type="none" w="med" len="med"/>
                    </a:lnL>
                    <a:lnR w="12700" cap="flat" cmpd="sng" algn="ctr">
                      <a:solidFill>
                        <a:srgbClr val="AB9CC3"/>
                      </a:solidFill>
                      <a:prstDash val="solid"/>
                      <a:round/>
                      <a:headEnd type="none" w="med" len="med"/>
                      <a:tailEnd type="none" w="med" len="med"/>
                    </a:lnR>
                    <a:lnT w="12700" cap="flat" cmpd="sng" algn="ctr">
                      <a:solidFill>
                        <a:srgbClr val="AB9CC3"/>
                      </a:solidFill>
                      <a:prstDash val="solid"/>
                      <a:round/>
                      <a:headEnd type="none" w="med" len="med"/>
                      <a:tailEnd type="none" w="med" len="med"/>
                    </a:lnT>
                    <a:lnB w="12700" cap="flat" cmpd="sng" algn="ctr">
                      <a:solidFill>
                        <a:srgbClr val="AB9CC3"/>
                      </a:solidFill>
                      <a:prstDash val="solid"/>
                      <a:round/>
                      <a:headEnd type="none" w="med" len="med"/>
                      <a:tailEnd type="none" w="med" len="med"/>
                    </a:lnB>
                    <a:lnTlToBr>
                      <a:noFill/>
                    </a:lnTlToBr>
                    <a:lnBlToTr>
                      <a:noFill/>
                    </a:lnBlToTr>
                    <a:solidFill>
                      <a:srgbClr val="D4DCF4"/>
                    </a:solidFill>
                  </a:tcPr>
                </a:tc>
                <a:tc>
                  <a:txBody>
                    <a:bodyPr/>
                    <a:lstStyle>
                      <a:lvl1pPr marL="0" algn="l" defTabSz="1219170" rtl="0" eaLnBrk="1" latinLnBrk="0" hangingPunct="1">
                        <a:defRPr sz="2400" kern="1200">
                          <a:solidFill>
                            <a:schemeClr val="tx1"/>
                          </a:solidFill>
                          <a:latin typeface="Calibri Light" panose="020F0302020204030204"/>
                        </a:defRPr>
                      </a:lvl1pPr>
                      <a:lvl2pPr marL="609585" algn="l" defTabSz="1219170" rtl="0" eaLnBrk="1" latinLnBrk="0" hangingPunct="1">
                        <a:defRPr sz="2400" kern="1200">
                          <a:solidFill>
                            <a:schemeClr val="tx1"/>
                          </a:solidFill>
                          <a:latin typeface="Calibri Light" panose="020F0302020204030204"/>
                        </a:defRPr>
                      </a:lvl2pPr>
                      <a:lvl3pPr marL="1219170" algn="l" defTabSz="1219170" rtl="0" eaLnBrk="1" latinLnBrk="0" hangingPunct="1">
                        <a:defRPr sz="2400" kern="1200">
                          <a:solidFill>
                            <a:schemeClr val="tx1"/>
                          </a:solidFill>
                          <a:latin typeface="Calibri Light" panose="020F0302020204030204"/>
                        </a:defRPr>
                      </a:lvl3pPr>
                      <a:lvl4pPr marL="1828754" algn="l" defTabSz="1219170" rtl="0" eaLnBrk="1" latinLnBrk="0" hangingPunct="1">
                        <a:defRPr sz="2400" kern="1200">
                          <a:solidFill>
                            <a:schemeClr val="tx1"/>
                          </a:solidFill>
                          <a:latin typeface="Calibri Light" panose="020F0302020204030204"/>
                        </a:defRPr>
                      </a:lvl4pPr>
                      <a:lvl5pPr marL="2438339" algn="l" defTabSz="1219170" rtl="0" eaLnBrk="1" latinLnBrk="0" hangingPunct="1">
                        <a:defRPr sz="2400" kern="1200">
                          <a:solidFill>
                            <a:schemeClr val="tx1"/>
                          </a:solidFill>
                          <a:latin typeface="Calibri Light" panose="020F0302020204030204"/>
                        </a:defRPr>
                      </a:lvl5pPr>
                      <a:lvl6pPr marL="3047924" algn="l" defTabSz="1219170" rtl="0" eaLnBrk="1" latinLnBrk="0" hangingPunct="1">
                        <a:defRPr sz="2400" kern="1200">
                          <a:solidFill>
                            <a:schemeClr val="tx1"/>
                          </a:solidFill>
                          <a:latin typeface="Calibri Light" panose="020F0302020204030204"/>
                        </a:defRPr>
                      </a:lvl6pPr>
                      <a:lvl7pPr marL="3657509" algn="l" defTabSz="1219170" rtl="0" eaLnBrk="1" latinLnBrk="0" hangingPunct="1">
                        <a:defRPr sz="2400" kern="1200">
                          <a:solidFill>
                            <a:schemeClr val="tx1"/>
                          </a:solidFill>
                          <a:latin typeface="Calibri Light" panose="020F0302020204030204"/>
                        </a:defRPr>
                      </a:lvl7pPr>
                      <a:lvl8pPr marL="4267093" algn="l" defTabSz="1219170" rtl="0" eaLnBrk="1" latinLnBrk="0" hangingPunct="1">
                        <a:defRPr sz="2400" kern="1200">
                          <a:solidFill>
                            <a:schemeClr val="tx1"/>
                          </a:solidFill>
                          <a:latin typeface="Calibri Light" panose="020F0302020204030204"/>
                        </a:defRPr>
                      </a:lvl8pPr>
                      <a:lvl9pPr marL="4876678" algn="l" defTabSz="1219170" rtl="0" eaLnBrk="1" latinLnBrk="0" hangingPunct="1">
                        <a:defRPr sz="2400" kern="1200">
                          <a:solidFill>
                            <a:schemeClr val="tx1"/>
                          </a:solidFill>
                          <a:latin typeface="Calibri Light" panose="020F0302020204030204"/>
                        </a:defRPr>
                      </a:lvl9pPr>
                    </a:lstStyle>
                    <a:p>
                      <a:pPr marL="0" marR="0" lvl="0" indent="0" algn="l" defTabSz="914400" rtl="0" eaLnBrk="1" fontAlgn="base" latinLnBrk="0" hangingPunct="1">
                        <a:lnSpc>
                          <a:spcPct val="100000"/>
                        </a:lnSpc>
                        <a:spcBef>
                          <a:spcPts val="300"/>
                        </a:spcBef>
                        <a:spcAft>
                          <a:spcPct val="0"/>
                        </a:spcAft>
                        <a:buClr>
                          <a:srgbClr val="E7520F"/>
                        </a:buClr>
                        <a:buSzPct val="100000"/>
                        <a:buFont typeface="Wingdings" pitchFamily="2" charset="2"/>
                        <a:buNone/>
                        <a:tabLst/>
                        <a:defRPr/>
                      </a:pPr>
                      <a:r>
                        <a:rPr kumimoji="0" lang="fr-FR" sz="1000" b="0" i="0" u="none" strike="noStrike" kern="1200" cap="none" spc="0" normalizeH="0" baseline="0" dirty="0">
                          <a:ln>
                            <a:noFill/>
                          </a:ln>
                          <a:solidFill>
                            <a:srgbClr val="002060"/>
                          </a:solidFill>
                          <a:effectLst/>
                          <a:uLnTx/>
                          <a:uFillTx/>
                          <a:latin typeface="Arial" panose="020B0604020202020204" pitchFamily="34" charset="0"/>
                          <a:ea typeface="+mn-ea"/>
                          <a:cs typeface="Arial" panose="020B0604020202020204" pitchFamily="34" charset="0"/>
                        </a:rPr>
                        <a:t>Encourager les établissements de santé à mettre en place des plateformes d'expertise maladies rares pour renforcer l'articulation inter-filières au sein des établissements siège de plusieurs centres labellisés</a:t>
                      </a:r>
                    </a:p>
                  </a:txBody>
                  <a:tcPr marL="39948" marR="39948" marT="19983" marB="19983">
                    <a:lnL w="12700" cap="flat" cmpd="sng" algn="ctr">
                      <a:solidFill>
                        <a:srgbClr val="AB9CC3"/>
                      </a:solidFill>
                      <a:prstDash val="solid"/>
                      <a:round/>
                      <a:headEnd type="none" w="med" len="med"/>
                      <a:tailEnd type="none" w="med" len="med"/>
                    </a:lnL>
                    <a:lnR w="12700" cap="flat" cmpd="sng" algn="ctr">
                      <a:solidFill>
                        <a:srgbClr val="AB9CC3"/>
                      </a:solidFill>
                      <a:prstDash val="solid"/>
                      <a:round/>
                      <a:headEnd type="none" w="med" len="med"/>
                      <a:tailEnd type="none" w="med" len="med"/>
                    </a:lnR>
                    <a:lnT w="12700" cap="flat" cmpd="sng" algn="ctr">
                      <a:solidFill>
                        <a:srgbClr val="AB9CC3"/>
                      </a:solidFill>
                      <a:prstDash val="solid"/>
                      <a:round/>
                      <a:headEnd type="none" w="med" len="med"/>
                      <a:tailEnd type="none" w="med" len="med"/>
                    </a:lnT>
                    <a:lnB w="12700" cap="flat" cmpd="sng" algn="ctr">
                      <a:solidFill>
                        <a:srgbClr val="AB9CC3"/>
                      </a:solidFill>
                      <a:prstDash val="solid"/>
                      <a:round/>
                      <a:headEnd type="none" w="med" len="med"/>
                      <a:tailEnd type="none" w="med" len="med"/>
                    </a:lnB>
                    <a:lnTlToBr>
                      <a:noFill/>
                    </a:lnTlToBr>
                    <a:lnBlToTr>
                      <a:noFill/>
                    </a:lnBlToTr>
                    <a:solidFill>
                      <a:srgbClr val="D4DCF4"/>
                    </a:solidFill>
                  </a:tcPr>
                </a:tc>
                <a:tc>
                  <a:txBody>
                    <a:bodyPr/>
                    <a:lstStyle>
                      <a:lvl1pPr marL="0" algn="l" defTabSz="1219170" rtl="0" eaLnBrk="1" latinLnBrk="0" hangingPunct="1">
                        <a:defRPr sz="2400" kern="1200">
                          <a:solidFill>
                            <a:schemeClr val="tx1"/>
                          </a:solidFill>
                          <a:latin typeface="Calibri Light" panose="020F0302020204030204"/>
                        </a:defRPr>
                      </a:lvl1pPr>
                      <a:lvl2pPr marL="609585" algn="l" defTabSz="1219170" rtl="0" eaLnBrk="1" latinLnBrk="0" hangingPunct="1">
                        <a:defRPr sz="2400" kern="1200">
                          <a:solidFill>
                            <a:schemeClr val="tx1"/>
                          </a:solidFill>
                          <a:latin typeface="Calibri Light" panose="020F0302020204030204"/>
                        </a:defRPr>
                      </a:lvl2pPr>
                      <a:lvl3pPr marL="1219170" algn="l" defTabSz="1219170" rtl="0" eaLnBrk="1" latinLnBrk="0" hangingPunct="1">
                        <a:defRPr sz="2400" kern="1200">
                          <a:solidFill>
                            <a:schemeClr val="tx1"/>
                          </a:solidFill>
                          <a:latin typeface="Calibri Light" panose="020F0302020204030204"/>
                        </a:defRPr>
                      </a:lvl3pPr>
                      <a:lvl4pPr marL="1828754" algn="l" defTabSz="1219170" rtl="0" eaLnBrk="1" latinLnBrk="0" hangingPunct="1">
                        <a:defRPr sz="2400" kern="1200">
                          <a:solidFill>
                            <a:schemeClr val="tx1"/>
                          </a:solidFill>
                          <a:latin typeface="Calibri Light" panose="020F0302020204030204"/>
                        </a:defRPr>
                      </a:lvl4pPr>
                      <a:lvl5pPr marL="2438339" algn="l" defTabSz="1219170" rtl="0" eaLnBrk="1" latinLnBrk="0" hangingPunct="1">
                        <a:defRPr sz="2400" kern="1200">
                          <a:solidFill>
                            <a:schemeClr val="tx1"/>
                          </a:solidFill>
                          <a:latin typeface="Calibri Light" panose="020F0302020204030204"/>
                        </a:defRPr>
                      </a:lvl5pPr>
                      <a:lvl6pPr marL="3047924" algn="l" defTabSz="1219170" rtl="0" eaLnBrk="1" latinLnBrk="0" hangingPunct="1">
                        <a:defRPr sz="2400" kern="1200">
                          <a:solidFill>
                            <a:schemeClr val="tx1"/>
                          </a:solidFill>
                          <a:latin typeface="Calibri Light" panose="020F0302020204030204"/>
                        </a:defRPr>
                      </a:lvl6pPr>
                      <a:lvl7pPr marL="3657509" algn="l" defTabSz="1219170" rtl="0" eaLnBrk="1" latinLnBrk="0" hangingPunct="1">
                        <a:defRPr sz="2400" kern="1200">
                          <a:solidFill>
                            <a:schemeClr val="tx1"/>
                          </a:solidFill>
                          <a:latin typeface="Calibri Light" panose="020F0302020204030204"/>
                        </a:defRPr>
                      </a:lvl7pPr>
                      <a:lvl8pPr marL="4267093" algn="l" defTabSz="1219170" rtl="0" eaLnBrk="1" latinLnBrk="0" hangingPunct="1">
                        <a:defRPr sz="2400" kern="1200">
                          <a:solidFill>
                            <a:schemeClr val="tx1"/>
                          </a:solidFill>
                          <a:latin typeface="Calibri Light" panose="020F0302020204030204"/>
                        </a:defRPr>
                      </a:lvl8pPr>
                      <a:lvl9pPr marL="4876678" algn="l" defTabSz="1219170" rtl="0" eaLnBrk="1" latinLnBrk="0" hangingPunct="1">
                        <a:defRPr sz="2400" kern="1200">
                          <a:solidFill>
                            <a:schemeClr val="tx1"/>
                          </a:solidFill>
                          <a:latin typeface="Calibri Light" panose="020F0302020204030204"/>
                        </a:defRPr>
                      </a:lvl9pPr>
                    </a:lstStyle>
                    <a:p>
                      <a:pPr marL="0" marR="0" lvl="0" indent="0" algn="ctr" defTabSz="914400" rtl="0" eaLnBrk="1" fontAlgn="base" latinLnBrk="0" hangingPunct="1">
                        <a:lnSpc>
                          <a:spcPct val="100000"/>
                        </a:lnSpc>
                        <a:spcBef>
                          <a:spcPts val="300"/>
                        </a:spcBef>
                        <a:spcAft>
                          <a:spcPct val="0"/>
                        </a:spcAft>
                        <a:buClr>
                          <a:srgbClr val="E7520F"/>
                        </a:buClr>
                        <a:buSzPct val="100000"/>
                        <a:buFont typeface="Wingdings" pitchFamily="2" charset="2"/>
                        <a:buNone/>
                        <a:tabLst/>
                        <a:defRPr/>
                      </a:pPr>
                      <a:endParaRPr kumimoji="0" lang="fr-FR" altLang="fr-FR" sz="600" b="0" i="0" u="none" strike="noStrike" kern="1200" cap="none" spc="0" normalizeH="0" baseline="0" noProof="1">
                        <a:ln>
                          <a:noFill/>
                        </a:ln>
                        <a:solidFill>
                          <a:srgbClr val="00206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ctr" defTabSz="914400" rtl="0" eaLnBrk="1" fontAlgn="base" latinLnBrk="0" hangingPunct="1">
                        <a:lnSpc>
                          <a:spcPct val="100000"/>
                        </a:lnSpc>
                        <a:spcBef>
                          <a:spcPts val="300"/>
                        </a:spcBef>
                        <a:spcAft>
                          <a:spcPct val="0"/>
                        </a:spcAft>
                        <a:buClr>
                          <a:srgbClr val="E7520F"/>
                        </a:buClr>
                        <a:buSzPct val="100000"/>
                        <a:buFont typeface="Wingdings" pitchFamily="2" charset="2"/>
                        <a:buNone/>
                        <a:tabLst/>
                        <a:defRPr/>
                      </a:pPr>
                      <a:r>
                        <a:rPr kumimoji="0" lang="fr-FR" altLang="fr-FR" sz="1200" b="0" i="0" u="none" strike="noStrike" kern="1200" cap="none" spc="0" normalizeH="0" baseline="0" noProof="1">
                          <a:ln>
                            <a:noFill/>
                          </a:ln>
                          <a:solidFill>
                            <a:srgbClr val="002060"/>
                          </a:solidFill>
                          <a:effectLst/>
                          <a:uLnTx/>
                          <a:uFillTx/>
                          <a:latin typeface="Arial" panose="020B0604020202020204" pitchFamily="34" charset="0"/>
                          <a:ea typeface="+mn-ea"/>
                          <a:cs typeface="Arial" panose="020B0604020202020204" pitchFamily="34" charset="0"/>
                          <a:sym typeface="Wingdings" panose="05000000000000000000" pitchFamily="2" charset="2"/>
                        </a:rPr>
                        <a:t>2019  2022</a:t>
                      </a:r>
                    </a:p>
                  </a:txBody>
                  <a:tcPr marL="39945" marR="39945" marT="19967" marB="19967" horzOverflow="overflow">
                    <a:lnL w="12700" cap="flat" cmpd="sng" algn="ctr">
                      <a:solidFill>
                        <a:srgbClr val="AB9CC3"/>
                      </a:solidFill>
                      <a:prstDash val="solid"/>
                      <a:round/>
                      <a:headEnd type="none" w="med" len="med"/>
                      <a:tailEnd type="none" w="med" len="med"/>
                    </a:lnL>
                    <a:lnR w="12700" cap="flat" cmpd="sng" algn="ctr">
                      <a:solidFill>
                        <a:srgbClr val="AB9CC3"/>
                      </a:solidFill>
                      <a:prstDash val="solid"/>
                      <a:round/>
                      <a:headEnd type="none" w="med" len="med"/>
                      <a:tailEnd type="none" w="med" len="med"/>
                    </a:lnR>
                    <a:lnT w="12700" cap="flat" cmpd="sng" algn="ctr">
                      <a:solidFill>
                        <a:srgbClr val="AB9CC3"/>
                      </a:solidFill>
                      <a:prstDash val="solid"/>
                      <a:round/>
                      <a:headEnd type="none" w="med" len="med"/>
                      <a:tailEnd type="none" w="med" len="med"/>
                    </a:lnT>
                    <a:lnB w="12700" cap="flat" cmpd="sng" algn="ctr">
                      <a:solidFill>
                        <a:srgbClr val="AB9CC3"/>
                      </a:solidFill>
                      <a:prstDash val="solid"/>
                      <a:round/>
                      <a:headEnd type="none" w="med" len="med"/>
                      <a:tailEnd type="none" w="med" len="med"/>
                    </a:lnB>
                    <a:lnTlToBr>
                      <a:noFill/>
                    </a:lnTlToBr>
                    <a:lnBlToTr>
                      <a:noFill/>
                    </a:lnBlToTr>
                    <a:solidFill>
                      <a:srgbClr val="D4DCF4"/>
                    </a:solidFill>
                  </a:tcPr>
                </a:tc>
                <a:extLst>
                  <a:ext uri="{0D108BD9-81ED-4DB2-BD59-A6C34878D82A}">
                    <a16:rowId xmlns:a16="http://schemas.microsoft.com/office/drawing/2014/main" val="3122642166"/>
                  </a:ext>
                </a:extLst>
              </a:tr>
            </a:tbl>
          </a:graphicData>
        </a:graphic>
      </p:graphicFrame>
      <p:pic>
        <p:nvPicPr>
          <p:cNvPr id="19460" name="Picture 4" descr="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9750" y="1443194"/>
            <a:ext cx="9179075" cy="476618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201072" y="5338956"/>
            <a:ext cx="2431172" cy="728533"/>
          </a:xfrm>
          <a:prstGeom prst="rect">
            <a:avLst/>
          </a:prstGeom>
        </p:spPr>
        <p:txBody>
          <a:bodyPr wrap="square">
            <a:spAutoFit/>
          </a:bodyPr>
          <a:lstStyle/>
          <a:p>
            <a:pPr defTabSz="727400"/>
            <a:r>
              <a:rPr lang="fr-FR" sz="954" b="1" dirty="0">
                <a:solidFill>
                  <a:srgbClr val="1F497D"/>
                </a:solidFill>
                <a:latin typeface="Calibri"/>
                <a:sym typeface="Martel Sans Bold"/>
              </a:rPr>
              <a:t>1 MIG dédiée dans le PNMR3 aux « plateformes d’expertise maladies rares » : </a:t>
            </a:r>
            <a:endParaRPr lang="fr-FR" sz="637" b="1" dirty="0">
              <a:solidFill>
                <a:srgbClr val="FF0000"/>
              </a:solidFill>
              <a:latin typeface="Calibri"/>
              <a:sym typeface="Martel Sans Bold"/>
            </a:endParaRPr>
          </a:p>
          <a:p>
            <a:pPr defTabSz="727400"/>
            <a:endParaRPr lang="fr-FR" sz="1060" b="1" dirty="0">
              <a:solidFill>
                <a:srgbClr val="1F497D"/>
              </a:solidFill>
              <a:latin typeface="Calibri"/>
              <a:sym typeface="Martel Sans Bold"/>
            </a:endParaRPr>
          </a:p>
          <a:p>
            <a:pPr defTabSz="727400"/>
            <a:r>
              <a:rPr lang="fr-FR" sz="1166" b="1" dirty="0">
                <a:solidFill>
                  <a:srgbClr val="1F497D"/>
                </a:solidFill>
                <a:latin typeface="Calibri"/>
                <a:sym typeface="Martel Sans Bold"/>
              </a:rPr>
              <a:t>+</a:t>
            </a:r>
          </a:p>
        </p:txBody>
      </p:sp>
      <p:pic>
        <p:nvPicPr>
          <p:cNvPr id="10242" name="Picture 2" descr="https://cdn-icons-png.flaticon.com/512/846/84606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2416" y="4727414"/>
            <a:ext cx="728412" cy="7284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43755" y="5690906"/>
            <a:ext cx="3028393" cy="239168"/>
          </a:xfrm>
          <a:prstGeom prst="rect">
            <a:avLst/>
          </a:prstGeom>
          <a:solidFill>
            <a:srgbClr val="F39100"/>
          </a:solidFill>
        </p:spPr>
        <p:txBody>
          <a:bodyPr wrap="none">
            <a:spAutoFit/>
          </a:bodyPr>
          <a:lstStyle/>
          <a:p>
            <a:pPr defTabSz="969866"/>
            <a:r>
              <a:rPr lang="fr-FR" sz="954" b="1" dirty="0">
                <a:solidFill>
                  <a:srgbClr val="FFFFFF"/>
                </a:solidFill>
                <a:latin typeface="Calibri"/>
                <a:sym typeface="Martel Sans Bold"/>
              </a:rPr>
              <a:t>19 plateformes d’expertise maladies rares en métropole</a:t>
            </a:r>
            <a:endParaRPr lang="fr-FR" sz="954" b="1" dirty="0">
              <a:solidFill>
                <a:srgbClr val="FFFFFF"/>
              </a:solidFill>
              <a:latin typeface="Arial"/>
              <a:sym typeface="Martel Sans Bold"/>
            </a:endParaRPr>
          </a:p>
        </p:txBody>
      </p:sp>
      <p:sp>
        <p:nvSpPr>
          <p:cNvPr id="6" name="Rectangle 5"/>
          <p:cNvSpPr/>
          <p:nvPr/>
        </p:nvSpPr>
        <p:spPr>
          <a:xfrm>
            <a:off x="1443755" y="5938976"/>
            <a:ext cx="3062521" cy="239168"/>
          </a:xfrm>
          <a:prstGeom prst="rect">
            <a:avLst/>
          </a:prstGeom>
          <a:solidFill>
            <a:srgbClr val="00ABAB"/>
          </a:solidFill>
        </p:spPr>
        <p:txBody>
          <a:bodyPr wrap="square">
            <a:spAutoFit/>
          </a:bodyPr>
          <a:lstStyle/>
          <a:p>
            <a:pPr defTabSz="969866"/>
            <a:r>
              <a:rPr lang="fr-FR" sz="954" b="1" dirty="0">
                <a:solidFill>
                  <a:srgbClr val="FFFFFF"/>
                </a:solidFill>
                <a:latin typeface="Calibri"/>
                <a:sym typeface="Martel Sans Bold"/>
              </a:rPr>
              <a:t>4 plateformes de coordination en Outre-mer</a:t>
            </a:r>
            <a:endParaRPr lang="fr-FR" sz="954" b="1" dirty="0">
              <a:solidFill>
                <a:srgbClr val="FFFFFF"/>
              </a:solidFill>
              <a:latin typeface="Arial"/>
              <a:sym typeface="Martel Sans Bold"/>
            </a:endParaRPr>
          </a:p>
        </p:txBody>
      </p:sp>
      <p:sp>
        <p:nvSpPr>
          <p:cNvPr id="8" name="Rectangle 7"/>
          <p:cNvSpPr/>
          <p:nvPr/>
        </p:nvSpPr>
        <p:spPr>
          <a:xfrm>
            <a:off x="1382037" y="4468862"/>
            <a:ext cx="830677" cy="386131"/>
          </a:xfrm>
          <a:prstGeom prst="rect">
            <a:avLst/>
          </a:prstGeom>
        </p:spPr>
        <p:txBody>
          <a:bodyPr wrap="none">
            <a:spAutoFit/>
          </a:bodyPr>
          <a:lstStyle/>
          <a:p>
            <a:pPr defTabSz="969866"/>
            <a:r>
              <a:rPr lang="fr-FR" sz="1909" b="1" dirty="0">
                <a:solidFill>
                  <a:srgbClr val="FF0000"/>
                </a:solidFill>
                <a:latin typeface="Calibri"/>
                <a:sym typeface="Martel Sans Bold"/>
              </a:rPr>
              <a:t>2,3M€</a:t>
            </a:r>
            <a:endParaRPr lang="fr-FR" sz="1909" dirty="0">
              <a:solidFill>
                <a:srgbClr val="000000"/>
              </a:solidFill>
              <a:latin typeface="Arial"/>
              <a:sym typeface="Martel Sans Bold"/>
            </a:endParaRPr>
          </a:p>
        </p:txBody>
      </p:sp>
      <p:pic>
        <p:nvPicPr>
          <p:cNvPr id="14" name="Image 13"/>
          <p:cNvPicPr>
            <a:picLocks noChangeAspect="1"/>
          </p:cNvPicPr>
          <p:nvPr/>
        </p:nvPicPr>
        <p:blipFill>
          <a:blip r:embed="rId5" cstate="print">
            <a:duotone>
              <a:srgbClr val="ED7D31">
                <a:shade val="45000"/>
                <a:satMod val="135000"/>
              </a:srgbClr>
              <a:prstClr val="white"/>
            </a:duotone>
            <a:extLst>
              <a:ext uri="{28A0092B-C50C-407E-A947-70E740481C1C}">
                <a14:useLocalDpi xmlns:a14="http://schemas.microsoft.com/office/drawing/2010/main" val="0"/>
              </a:ext>
            </a:extLst>
          </a:blip>
          <a:stretch>
            <a:fillRect/>
          </a:stretch>
        </p:blipFill>
        <p:spPr>
          <a:xfrm rot="6287668">
            <a:off x="2800726" y="984734"/>
            <a:ext cx="587936" cy="587936"/>
          </a:xfrm>
          <a:prstGeom prst="rect">
            <a:avLst/>
          </a:prstGeom>
        </p:spPr>
      </p:pic>
    </p:spTree>
    <p:extLst>
      <p:ext uri="{BB962C8B-B14F-4D97-AF65-F5344CB8AC3E}">
        <p14:creationId xmlns:p14="http://schemas.microsoft.com/office/powerpoint/2010/main" val="2359198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13371" y="1600368"/>
            <a:ext cx="9432039" cy="5772286"/>
          </a:xfrm>
          <a:prstGeom prst="rect">
            <a:avLst/>
          </a:prstGeom>
          <a:noFill/>
        </p:spPr>
        <p:txBody>
          <a:bodyPr wrap="square">
            <a:spAutoFit/>
          </a:bodyPr>
          <a:lstStyle/>
          <a:p>
            <a:pPr defTabSz="727391">
              <a:lnSpc>
                <a:spcPct val="150000"/>
              </a:lnSpc>
            </a:pPr>
            <a:endParaRPr lang="fr-FR" sz="1909" b="1" dirty="0">
              <a:solidFill>
                <a:srgbClr val="44546A"/>
              </a:solidFill>
              <a:latin typeface="Calibri" panose="020F0502020204030204"/>
            </a:endParaRPr>
          </a:p>
          <a:p>
            <a:pPr marL="227311" indent="-227311" defTabSz="727391">
              <a:lnSpc>
                <a:spcPct val="150000"/>
              </a:lnSpc>
              <a:buFont typeface="Wingdings" panose="05000000000000000000" pitchFamily="2" charset="2"/>
              <a:buChar char="à"/>
            </a:pPr>
            <a:r>
              <a:rPr lang="fr-FR" sz="1909" b="1" dirty="0">
                <a:solidFill>
                  <a:srgbClr val="70AD47"/>
                </a:solidFill>
                <a:latin typeface="Calibri" panose="020F0502020204030204"/>
              </a:rPr>
              <a:t>Aide</a:t>
            </a:r>
            <a:r>
              <a:rPr lang="fr-FR" sz="1909" b="1" dirty="0">
                <a:solidFill>
                  <a:srgbClr val="44546A"/>
                </a:solidFill>
                <a:latin typeface="Calibri" panose="020F0502020204030204"/>
              </a:rPr>
              <a:t> </a:t>
            </a:r>
            <a:r>
              <a:rPr lang="fr-FR" sz="1909" b="1" dirty="0">
                <a:solidFill>
                  <a:prstClr val="black"/>
                </a:solidFill>
                <a:latin typeface="Calibri" panose="020F0502020204030204"/>
              </a:rPr>
              <a:t>à la mise en place de </a:t>
            </a:r>
            <a:r>
              <a:rPr lang="fr-FR" sz="1909" b="1" dirty="0" err="1">
                <a:solidFill>
                  <a:prstClr val="black"/>
                </a:solidFill>
                <a:latin typeface="Calibri" panose="020F0502020204030204"/>
              </a:rPr>
              <a:t>BaMaRa</a:t>
            </a:r>
            <a:r>
              <a:rPr lang="fr-FR" sz="1909" b="1" dirty="0">
                <a:solidFill>
                  <a:srgbClr val="44546A"/>
                </a:solidFill>
                <a:latin typeface="Calibri" panose="020F0502020204030204"/>
              </a:rPr>
              <a:t>, </a:t>
            </a:r>
            <a:r>
              <a:rPr lang="fr-FR" sz="1909" b="1" dirty="0">
                <a:solidFill>
                  <a:srgbClr val="70AD47"/>
                </a:solidFill>
                <a:latin typeface="Calibri" panose="020F0502020204030204"/>
              </a:rPr>
              <a:t>continuation</a:t>
            </a:r>
            <a:r>
              <a:rPr lang="fr-FR" sz="1909" b="1" dirty="0">
                <a:solidFill>
                  <a:srgbClr val="44546A"/>
                </a:solidFill>
                <a:latin typeface="Calibri" panose="020F0502020204030204"/>
              </a:rPr>
              <a:t> </a:t>
            </a:r>
            <a:r>
              <a:rPr lang="fr-FR" sz="1909" b="1" dirty="0">
                <a:solidFill>
                  <a:prstClr val="black"/>
                </a:solidFill>
                <a:latin typeface="Calibri" panose="020F0502020204030204"/>
              </a:rPr>
              <a:t>des premières actions déployées</a:t>
            </a:r>
          </a:p>
          <a:p>
            <a:pPr marL="227311" indent="-227311" defTabSz="727391">
              <a:lnSpc>
                <a:spcPct val="150000"/>
              </a:lnSpc>
              <a:buFont typeface="Wingdings" panose="05000000000000000000" pitchFamily="2" charset="2"/>
              <a:buChar char="à"/>
            </a:pPr>
            <a:r>
              <a:rPr lang="fr-FR" sz="1909" b="1" dirty="0">
                <a:solidFill>
                  <a:srgbClr val="70AD47"/>
                </a:solidFill>
                <a:latin typeface="Calibri" panose="020F0502020204030204"/>
              </a:rPr>
              <a:t>Communication rôdée </a:t>
            </a:r>
            <a:r>
              <a:rPr lang="fr-FR" sz="1909" b="1" dirty="0">
                <a:solidFill>
                  <a:prstClr val="black"/>
                </a:solidFill>
                <a:latin typeface="Calibri" panose="020F0502020204030204"/>
              </a:rPr>
              <a:t>avec une accessibilité et une visibilité accrue (développement des sites internet, réseaux sociaux…)</a:t>
            </a:r>
          </a:p>
          <a:p>
            <a:pPr marL="227311" indent="-227311" defTabSz="727391">
              <a:lnSpc>
                <a:spcPct val="150000"/>
              </a:lnSpc>
              <a:buFont typeface="Wingdings" panose="05000000000000000000" pitchFamily="2" charset="2"/>
              <a:buChar char="à"/>
            </a:pPr>
            <a:r>
              <a:rPr lang="fr-FR" sz="1909" b="1" dirty="0">
                <a:solidFill>
                  <a:prstClr val="black"/>
                </a:solidFill>
                <a:latin typeface="Calibri" panose="020F0502020204030204"/>
              </a:rPr>
              <a:t>Des</a:t>
            </a:r>
            <a:r>
              <a:rPr lang="fr-FR" sz="1909" b="1" dirty="0">
                <a:solidFill>
                  <a:srgbClr val="44546A"/>
                </a:solidFill>
                <a:latin typeface="Calibri" panose="020F0502020204030204"/>
              </a:rPr>
              <a:t> </a:t>
            </a:r>
            <a:r>
              <a:rPr lang="fr-FR" sz="1909" b="1" dirty="0">
                <a:solidFill>
                  <a:srgbClr val="70AD47"/>
                </a:solidFill>
                <a:latin typeface="Calibri" panose="020F0502020204030204"/>
              </a:rPr>
              <a:t>équipes stables</a:t>
            </a:r>
            <a:r>
              <a:rPr lang="fr-FR" sz="1909" b="1" dirty="0">
                <a:solidFill>
                  <a:srgbClr val="44546A"/>
                </a:solidFill>
                <a:latin typeface="Calibri" panose="020F0502020204030204"/>
              </a:rPr>
              <a:t>, </a:t>
            </a:r>
            <a:r>
              <a:rPr lang="fr-FR" sz="1909" b="1" dirty="0">
                <a:solidFill>
                  <a:prstClr val="black"/>
                </a:solidFill>
                <a:latin typeface="Calibri" panose="020F0502020204030204"/>
              </a:rPr>
              <a:t>qui s’étoffent pour certaines PEMR, avec une structuration continue de l’accompagnement des PEMR vers les centres</a:t>
            </a:r>
          </a:p>
          <a:p>
            <a:pPr marL="227311" indent="-227311" defTabSz="727391">
              <a:lnSpc>
                <a:spcPct val="150000"/>
              </a:lnSpc>
              <a:buFont typeface="Wingdings" panose="05000000000000000000" pitchFamily="2" charset="2"/>
              <a:buChar char="à"/>
            </a:pPr>
            <a:r>
              <a:rPr lang="fr-FR" sz="1909" b="1" dirty="0">
                <a:solidFill>
                  <a:prstClr val="black"/>
                </a:solidFill>
                <a:latin typeface="Calibri" panose="020F0502020204030204"/>
              </a:rPr>
              <a:t>Pérennisation des </a:t>
            </a:r>
            <a:r>
              <a:rPr lang="fr-FR" sz="1909" b="1" dirty="0">
                <a:solidFill>
                  <a:srgbClr val="70AD47"/>
                </a:solidFill>
                <a:latin typeface="Calibri" panose="020F0502020204030204"/>
              </a:rPr>
              <a:t>liens créés </a:t>
            </a:r>
            <a:r>
              <a:rPr lang="fr-FR" sz="1909" b="1" dirty="0">
                <a:solidFill>
                  <a:prstClr val="black"/>
                </a:solidFill>
                <a:latin typeface="Calibri" panose="020F0502020204030204"/>
              </a:rPr>
              <a:t>avec les principaux acteurs du territoire concernant les maladies rares (CRMR, CCMR, associations de patients, ARS, Alliance Maladies Rares…)</a:t>
            </a:r>
          </a:p>
          <a:p>
            <a:pPr marL="227311" indent="-227311" defTabSz="727391">
              <a:lnSpc>
                <a:spcPct val="150000"/>
              </a:lnSpc>
              <a:buFont typeface="Wingdings" panose="05000000000000000000" pitchFamily="2" charset="2"/>
              <a:buChar char="à"/>
            </a:pPr>
            <a:r>
              <a:rPr lang="fr-FR" sz="1909" b="1" dirty="0">
                <a:solidFill>
                  <a:srgbClr val="70AD47"/>
                </a:solidFill>
                <a:latin typeface="Calibri" panose="020F0502020204030204"/>
              </a:rPr>
              <a:t>Recensement des besoins </a:t>
            </a:r>
            <a:r>
              <a:rPr lang="fr-FR" sz="1909" b="1" dirty="0">
                <a:solidFill>
                  <a:prstClr val="black"/>
                </a:solidFill>
                <a:latin typeface="Calibri" panose="020F0502020204030204"/>
              </a:rPr>
              <a:t>des centres labellisés et des associations de patients</a:t>
            </a:r>
          </a:p>
          <a:p>
            <a:pPr marL="227311" indent="-227311" defTabSz="727391">
              <a:buFont typeface="Wingdings" panose="05000000000000000000" pitchFamily="2" charset="2"/>
              <a:buChar char="à"/>
            </a:pPr>
            <a:endParaRPr lang="fr-FR" sz="1591" b="1" dirty="0">
              <a:solidFill>
                <a:srgbClr val="44546A"/>
              </a:solidFill>
              <a:latin typeface="Calibri" panose="020F0502020204030204"/>
            </a:endParaRPr>
          </a:p>
          <a:p>
            <a:pPr algn="just" defTabSz="727391"/>
            <a:endParaRPr lang="fr-FR" sz="1591" b="1" dirty="0">
              <a:solidFill>
                <a:srgbClr val="44546A"/>
              </a:solidFill>
              <a:latin typeface="Calibri" panose="020F0502020204030204"/>
            </a:endParaRPr>
          </a:p>
          <a:p>
            <a:pPr marL="227311" indent="-227311" defTabSz="727391">
              <a:buFont typeface="Wingdings" panose="05000000000000000000" pitchFamily="2" charset="2"/>
              <a:buChar char="à"/>
            </a:pPr>
            <a:endParaRPr lang="fr-FR" sz="1591" b="1" dirty="0">
              <a:solidFill>
                <a:srgbClr val="44546A"/>
              </a:solidFill>
              <a:latin typeface="Calibri" panose="020F0502020204030204"/>
              <a:sym typeface="Wingdings" panose="05000000000000000000" pitchFamily="2" charset="2"/>
            </a:endParaRPr>
          </a:p>
          <a:p>
            <a:pPr marL="227311" indent="-227311" defTabSz="727391">
              <a:buFont typeface="Wingdings" panose="05000000000000000000" pitchFamily="2" charset="2"/>
              <a:buChar char="à"/>
            </a:pPr>
            <a:endParaRPr lang="fr-FR" sz="1591" b="1" dirty="0">
              <a:solidFill>
                <a:srgbClr val="44546A"/>
              </a:solidFill>
              <a:latin typeface="Calibri" panose="020F0502020204030204"/>
              <a:sym typeface="Wingdings" panose="05000000000000000000" pitchFamily="2" charset="2"/>
            </a:endParaRPr>
          </a:p>
          <a:p>
            <a:pPr defTabSz="727391"/>
            <a:endParaRPr lang="fr-FR" sz="1591" b="1" dirty="0">
              <a:solidFill>
                <a:srgbClr val="44546A"/>
              </a:solidFill>
              <a:latin typeface="Calibri" panose="020F0502020204030204"/>
              <a:sym typeface="Wingdings" panose="05000000000000000000" pitchFamily="2" charset="2"/>
            </a:endParaRPr>
          </a:p>
          <a:p>
            <a:pPr defTabSz="727391"/>
            <a:endParaRPr lang="fr-FR" sz="1591" b="1" dirty="0">
              <a:solidFill>
                <a:srgbClr val="44546A"/>
              </a:solidFill>
              <a:latin typeface="Calibri" panose="020F0502020204030204"/>
              <a:sym typeface="Wingdings" panose="05000000000000000000" pitchFamily="2" charset="2"/>
            </a:endParaRPr>
          </a:p>
          <a:p>
            <a:pPr marL="227311" indent="-227311" defTabSz="727391">
              <a:buFont typeface="Wingdings" panose="05000000000000000000" pitchFamily="2" charset="2"/>
              <a:buChar char="à"/>
            </a:pPr>
            <a:endParaRPr lang="fr-FR" sz="1591" b="1" dirty="0">
              <a:solidFill>
                <a:srgbClr val="44546A"/>
              </a:solidFill>
              <a:latin typeface="Calibri" panose="020F0502020204030204"/>
              <a:sym typeface="Wingdings" panose="05000000000000000000" pitchFamily="2" charset="2"/>
            </a:endParaRPr>
          </a:p>
        </p:txBody>
      </p:sp>
      <p:pic>
        <p:nvPicPr>
          <p:cNvPr id="2" name="Image 1"/>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5520000">
            <a:off x="2757947" y="723749"/>
            <a:ext cx="1314789" cy="1314789"/>
          </a:xfrm>
          <a:prstGeom prst="rect">
            <a:avLst/>
          </a:prstGeom>
        </p:spPr>
      </p:pic>
      <p:sp>
        <p:nvSpPr>
          <p:cNvPr id="3" name="ZoneTexte 2"/>
          <p:cNvSpPr txBox="1"/>
          <p:nvPr/>
        </p:nvSpPr>
        <p:spPr>
          <a:xfrm>
            <a:off x="3583050" y="975794"/>
            <a:ext cx="5649694" cy="484107"/>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defTabSz="727391"/>
            <a:r>
              <a:rPr lang="fr-FR" sz="2546" b="1" dirty="0">
                <a:solidFill>
                  <a:srgbClr val="1F497D"/>
                </a:solidFill>
                <a:effectLst>
                  <a:outerShdw blurRad="38100" dist="38100" dir="2700000" algn="tl">
                    <a:srgbClr val="000000">
                      <a:alpha val="43137"/>
                    </a:srgbClr>
                  </a:outerShdw>
                </a:effectLst>
                <a:latin typeface="Calibri"/>
              </a:rPr>
              <a:t>Focus sur les principales avancées </a:t>
            </a:r>
          </a:p>
        </p:txBody>
      </p:sp>
    </p:spTree>
    <p:extLst>
      <p:ext uri="{BB962C8B-B14F-4D97-AF65-F5344CB8AC3E}">
        <p14:creationId xmlns:p14="http://schemas.microsoft.com/office/powerpoint/2010/main" val="4044995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ides et financement pour changer son chauffage - Chappé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00698" y="1556694"/>
            <a:ext cx="613259" cy="613259"/>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3275580" y="679423"/>
            <a:ext cx="6258269" cy="778034"/>
          </a:xfrm>
          <a:prstGeom prst="rect">
            <a:avLst/>
          </a:prstGeom>
          <a:noFill/>
        </p:spPr>
        <p:txBody>
          <a:bodyPr wrap="square" rtlCol="0">
            <a:spAutoFit/>
          </a:bodyPr>
          <a:lstStyle/>
          <a:p>
            <a:pPr algn="ctr" defTabSz="727400"/>
            <a:r>
              <a:rPr lang="fr-FR" sz="2228" b="1" dirty="0">
                <a:solidFill>
                  <a:srgbClr val="1F497D"/>
                </a:solidFill>
                <a:latin typeface="Calibri"/>
                <a:sym typeface="Martel Sans Bold"/>
              </a:rPr>
              <a:t>Financement par Missions d’Intérêt Général (MIG) dédiées aux maladies rares chaque année</a:t>
            </a:r>
          </a:p>
        </p:txBody>
      </p:sp>
      <p:sp>
        <p:nvSpPr>
          <p:cNvPr id="3" name="ZoneTexte 2"/>
          <p:cNvSpPr txBox="1"/>
          <p:nvPr/>
        </p:nvSpPr>
        <p:spPr>
          <a:xfrm>
            <a:off x="1513372" y="1406697"/>
            <a:ext cx="9030296" cy="1267526"/>
          </a:xfrm>
          <a:prstGeom prst="rect">
            <a:avLst/>
          </a:prstGeom>
          <a:noFill/>
        </p:spPr>
        <p:txBody>
          <a:bodyPr wrap="square" rtlCol="0">
            <a:spAutoFit/>
          </a:bodyPr>
          <a:lstStyle/>
          <a:p>
            <a:pPr marL="227313" indent="-227313" defTabSz="727400">
              <a:spcBef>
                <a:spcPts val="954"/>
              </a:spcBef>
              <a:buFont typeface="Arial" panose="020B0604020202020204" pitchFamily="34" charset="0"/>
              <a:buChar char="•"/>
            </a:pPr>
            <a:r>
              <a:rPr lang="fr-FR" sz="1591" b="1" dirty="0">
                <a:solidFill>
                  <a:srgbClr val="1F497D"/>
                </a:solidFill>
                <a:latin typeface="Calibri" panose="020F0502020204030204" pitchFamily="34" charset="0"/>
                <a:ea typeface="Times New Roman" panose="02020603050405020304" pitchFamily="18" charset="0"/>
                <a:cs typeface="Calibri" panose="020F0502020204030204" pitchFamily="34" charset="0"/>
                <a:sym typeface="Martel Sans Bold"/>
              </a:rPr>
              <a:t>Le troisième plan national maladies rares 2018-2022 (PNMR 3) est financé à hauteur de 147,6M€/an sur la durée du plan. Depuis le Ségur de la santé, l’intégration de la revalorisation du point d’indice des fonctionnaires et la prolongation d’un an du PNMR3, le plan est augmenté en 2023 à </a:t>
            </a:r>
            <a:r>
              <a:rPr lang="fr-FR" sz="1591" b="1" dirty="0">
                <a:solidFill>
                  <a:srgbClr val="C00000"/>
                </a:solidFill>
                <a:latin typeface="Calibri" panose="020F0502020204030204" pitchFamily="34" charset="0"/>
                <a:ea typeface="Times New Roman" panose="02020603050405020304" pitchFamily="18" charset="0"/>
                <a:cs typeface="Calibri" panose="020F0502020204030204" pitchFamily="34" charset="0"/>
                <a:sym typeface="Martel Sans Bold"/>
              </a:rPr>
              <a:t>175,1M€/an</a:t>
            </a:r>
            <a:endParaRPr lang="fr-FR" sz="1591" b="1" dirty="0">
              <a:solidFill>
                <a:srgbClr val="1F497D"/>
              </a:solidFill>
              <a:latin typeface="Calibri" panose="020F0502020204030204" pitchFamily="34" charset="0"/>
              <a:ea typeface="Times New Roman" panose="02020603050405020304" pitchFamily="18" charset="0"/>
              <a:cs typeface="Calibri" panose="020F0502020204030204" pitchFamily="34" charset="0"/>
              <a:sym typeface="Martel Sans Bold"/>
            </a:endParaRPr>
          </a:p>
          <a:p>
            <a:pPr defTabSz="727400"/>
            <a:endParaRPr lang="fr-FR" sz="1432" dirty="0">
              <a:solidFill>
                <a:srgbClr val="1F497D"/>
              </a:solidFill>
              <a:latin typeface="Calibri"/>
              <a:sym typeface="Martel Sans Bold"/>
            </a:endParaRPr>
          </a:p>
          <a:p>
            <a:pPr defTabSz="727400"/>
            <a:endParaRPr lang="fr-FR" sz="1432" dirty="0">
              <a:solidFill>
                <a:srgbClr val="1F497D"/>
              </a:solidFill>
              <a:latin typeface="Calibri"/>
              <a:sym typeface="Martel Sans Bold"/>
            </a:endParaRPr>
          </a:p>
        </p:txBody>
      </p:sp>
      <p:sp>
        <p:nvSpPr>
          <p:cNvPr id="4" name="Rectangle 3"/>
          <p:cNvSpPr/>
          <p:nvPr/>
        </p:nvSpPr>
        <p:spPr>
          <a:xfrm>
            <a:off x="1343363" y="2478946"/>
            <a:ext cx="2743381" cy="597464"/>
          </a:xfrm>
          <a:prstGeom prst="rect">
            <a:avLst/>
          </a:prstGeom>
          <a:solidFill>
            <a:srgbClr val="F5F5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400"/>
            <a:endParaRPr lang="fr-FR" sz="1432">
              <a:solidFill>
                <a:srgbClr val="FDEADA"/>
              </a:solidFill>
              <a:latin typeface="Calibri"/>
              <a:sym typeface="Martel Sans Bold"/>
            </a:endParaRPr>
          </a:p>
        </p:txBody>
      </p:sp>
      <p:sp>
        <p:nvSpPr>
          <p:cNvPr id="5" name="Rectangle 4"/>
          <p:cNvSpPr/>
          <p:nvPr/>
        </p:nvSpPr>
        <p:spPr>
          <a:xfrm>
            <a:off x="4201811" y="2475882"/>
            <a:ext cx="3040338" cy="605044"/>
          </a:xfrm>
          <a:prstGeom prst="rect">
            <a:avLst/>
          </a:prstGeom>
          <a:solidFill>
            <a:srgbClr val="F5F5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400"/>
            <a:endParaRPr lang="fr-FR" sz="954" b="1" dirty="0">
              <a:solidFill>
                <a:prstClr val="black"/>
              </a:solidFill>
              <a:latin typeface="Calibri"/>
              <a:sym typeface="Martel Sans Bold"/>
            </a:endParaRPr>
          </a:p>
        </p:txBody>
      </p:sp>
      <p:sp>
        <p:nvSpPr>
          <p:cNvPr id="6" name="Rectangle 5"/>
          <p:cNvSpPr/>
          <p:nvPr/>
        </p:nvSpPr>
        <p:spPr>
          <a:xfrm>
            <a:off x="7357214" y="2479083"/>
            <a:ext cx="3379434" cy="597329"/>
          </a:xfrm>
          <a:prstGeom prst="rect">
            <a:avLst/>
          </a:prstGeom>
          <a:solidFill>
            <a:srgbClr val="F5F5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400"/>
            <a:endParaRPr lang="fr-FR" sz="954" b="1" dirty="0">
              <a:solidFill>
                <a:prstClr val="black"/>
              </a:solidFill>
              <a:latin typeface="Calibri"/>
              <a:sym typeface="Martel Sans Bold"/>
            </a:endParaRPr>
          </a:p>
        </p:txBody>
      </p:sp>
      <p:sp>
        <p:nvSpPr>
          <p:cNvPr id="10" name="ZoneTexte 9"/>
          <p:cNvSpPr txBox="1"/>
          <p:nvPr/>
        </p:nvSpPr>
        <p:spPr>
          <a:xfrm>
            <a:off x="1362419" y="2638954"/>
            <a:ext cx="2646410" cy="435056"/>
          </a:xfrm>
          <a:prstGeom prst="rect">
            <a:avLst/>
          </a:prstGeom>
          <a:noFill/>
        </p:spPr>
        <p:txBody>
          <a:bodyPr wrap="square" rtlCol="0">
            <a:spAutoFit/>
          </a:bodyPr>
          <a:lstStyle/>
          <a:p>
            <a:pPr algn="ctr" defTabSz="727400"/>
            <a:r>
              <a:rPr lang="fr-FR" sz="1273" b="1" dirty="0">
                <a:solidFill>
                  <a:srgbClr val="1F497D"/>
                </a:solidFill>
                <a:latin typeface="Calibri"/>
                <a:sym typeface="Martel Sans Bold"/>
              </a:rPr>
              <a:t>Soutien aux centres de référence</a:t>
            </a:r>
          </a:p>
          <a:p>
            <a:pPr algn="ctr" defTabSz="727400"/>
            <a:r>
              <a:rPr lang="fr-FR" sz="954" b="1" dirty="0">
                <a:solidFill>
                  <a:srgbClr val="1F497D"/>
                </a:solidFill>
                <a:latin typeface="Calibri"/>
                <a:sym typeface="Martel Sans Bold"/>
              </a:rPr>
              <a:t>(4 MIG)</a:t>
            </a:r>
          </a:p>
        </p:txBody>
      </p:sp>
      <p:sp>
        <p:nvSpPr>
          <p:cNvPr id="11" name="ZoneTexte 10"/>
          <p:cNvSpPr txBox="1"/>
          <p:nvPr/>
        </p:nvSpPr>
        <p:spPr>
          <a:xfrm>
            <a:off x="1327325" y="3121332"/>
            <a:ext cx="2759419" cy="2655150"/>
          </a:xfrm>
          <a:prstGeom prst="rect">
            <a:avLst/>
          </a:prstGeom>
          <a:solidFill>
            <a:srgbClr val="AACECD"/>
          </a:solidFill>
        </p:spPr>
        <p:txBody>
          <a:bodyPr wrap="square" rtlCol="0">
            <a:spAutoFit/>
          </a:bodyPr>
          <a:lstStyle/>
          <a:p>
            <a:pPr marL="136388" indent="-136388" defTabSz="727400">
              <a:buFontTx/>
              <a:buChar char="-"/>
            </a:pPr>
            <a:r>
              <a:rPr lang="fr-FR" sz="1273" b="1" dirty="0">
                <a:solidFill>
                  <a:srgbClr val="1F497D"/>
                </a:solidFill>
                <a:latin typeface="Calibri"/>
                <a:sym typeface="Martel Sans Bold"/>
              </a:rPr>
              <a:t>Une MIG « générale » (F04) </a:t>
            </a:r>
            <a:r>
              <a:rPr lang="fr-FR" sz="1273" dirty="0">
                <a:solidFill>
                  <a:srgbClr val="1F497D"/>
                </a:solidFill>
                <a:latin typeface="Calibri"/>
                <a:sym typeface="Martel Sans Bold"/>
              </a:rPr>
              <a:t>pour l’ensemble des CRMR (hors 3 filières)</a:t>
            </a:r>
          </a:p>
          <a:p>
            <a:pPr marL="136388" indent="-136388" defTabSz="727400">
              <a:buFontTx/>
              <a:buChar char="-"/>
            </a:pPr>
            <a:r>
              <a:rPr lang="fr-FR" sz="1273" b="1" dirty="0">
                <a:solidFill>
                  <a:srgbClr val="1F497D"/>
                </a:solidFill>
                <a:latin typeface="Calibri"/>
                <a:sym typeface="Martel Sans Bold"/>
              </a:rPr>
              <a:t>Trois MIG spécifiques </a:t>
            </a:r>
            <a:r>
              <a:rPr lang="fr-FR" sz="1273" dirty="0">
                <a:solidFill>
                  <a:srgbClr val="1F497D"/>
                </a:solidFill>
                <a:latin typeface="Calibri"/>
                <a:sym typeface="Martel Sans Bold"/>
              </a:rPr>
              <a:t>pour 3 filières dédiées </a:t>
            </a:r>
            <a:r>
              <a:rPr lang="fr-FR" sz="1273" b="1" dirty="0">
                <a:solidFill>
                  <a:srgbClr val="1F497D"/>
                </a:solidFill>
                <a:latin typeface="Calibri"/>
                <a:sym typeface="Martel Sans Bold"/>
              </a:rPr>
              <a:t>(F05, F06, F07) </a:t>
            </a:r>
            <a:r>
              <a:rPr lang="fr-FR" sz="1273" dirty="0">
                <a:solidFill>
                  <a:srgbClr val="1F497D"/>
                </a:solidFill>
                <a:latin typeface="Calibri"/>
                <a:sym typeface="Martel Sans Bold"/>
              </a:rPr>
              <a:t>: Maladies hémorragiques constitutionnelles (MHEMO), Mucoviscidose (Muco), Sclérose Latérale Amyotrophique et Maladies du Neurone Moteur (</a:t>
            </a:r>
            <a:r>
              <a:rPr lang="fr-FR" sz="1273" dirty="0" err="1">
                <a:solidFill>
                  <a:srgbClr val="1F497D"/>
                </a:solidFill>
                <a:latin typeface="Calibri"/>
                <a:sym typeface="Martel Sans Bold"/>
              </a:rPr>
              <a:t>FilSLAN</a:t>
            </a:r>
            <a:r>
              <a:rPr lang="fr-FR" sz="1273" dirty="0">
                <a:solidFill>
                  <a:srgbClr val="1F497D"/>
                </a:solidFill>
                <a:latin typeface="Calibri"/>
                <a:sym typeface="Martel Sans Bold"/>
              </a:rPr>
              <a:t>)</a:t>
            </a:r>
          </a:p>
          <a:p>
            <a:pPr marL="136388" indent="-136388" defTabSz="727400">
              <a:buFontTx/>
              <a:buChar char="-"/>
            </a:pPr>
            <a:r>
              <a:rPr lang="fr-FR" sz="1273" b="1" dirty="0">
                <a:solidFill>
                  <a:srgbClr val="1F497D"/>
                </a:solidFill>
                <a:latin typeface="Calibri"/>
                <a:sym typeface="Martel Sans Bold"/>
              </a:rPr>
              <a:t>473 centres financés </a:t>
            </a:r>
            <a:r>
              <a:rPr lang="fr-FR" sz="1273" dirty="0">
                <a:solidFill>
                  <a:srgbClr val="1F497D"/>
                </a:solidFill>
                <a:latin typeface="Calibri"/>
                <a:sym typeface="Martel Sans Bold"/>
              </a:rPr>
              <a:t>: 388 CRMR (coordonnateurs / constitutifs) + 85 CRC</a:t>
            </a:r>
          </a:p>
          <a:p>
            <a:pPr defTabSz="727400"/>
            <a:endParaRPr lang="fr-FR" sz="106" i="1" dirty="0">
              <a:solidFill>
                <a:srgbClr val="1F497D"/>
              </a:solidFill>
              <a:latin typeface="Calibri"/>
              <a:sym typeface="Martel Sans Bold"/>
            </a:endParaRPr>
          </a:p>
          <a:p>
            <a:pPr defTabSz="727400"/>
            <a:endParaRPr lang="fr-FR" sz="1273" i="1" dirty="0">
              <a:solidFill>
                <a:srgbClr val="1F497D"/>
              </a:solidFill>
              <a:latin typeface="Calibri"/>
              <a:sym typeface="Martel Sans Bold"/>
            </a:endParaRPr>
          </a:p>
        </p:txBody>
      </p:sp>
      <p:sp>
        <p:nvSpPr>
          <p:cNvPr id="12" name="Ellipse 11"/>
          <p:cNvSpPr/>
          <p:nvPr/>
        </p:nvSpPr>
        <p:spPr>
          <a:xfrm>
            <a:off x="2076604" y="2291894"/>
            <a:ext cx="1290230" cy="352922"/>
          </a:xfrm>
          <a:prstGeom prst="ellipse">
            <a:avLst/>
          </a:prstGeom>
          <a:solidFill>
            <a:srgbClr val="ADCFCE"/>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400"/>
            <a:endParaRPr lang="fr-FR" sz="1432">
              <a:solidFill>
                <a:srgbClr val="FDEADA"/>
              </a:solidFill>
              <a:latin typeface="Calibri"/>
              <a:sym typeface="Martel Sans Bold"/>
            </a:endParaRPr>
          </a:p>
        </p:txBody>
      </p:sp>
      <p:sp>
        <p:nvSpPr>
          <p:cNvPr id="13" name="ZoneTexte 12"/>
          <p:cNvSpPr txBox="1"/>
          <p:nvPr/>
        </p:nvSpPr>
        <p:spPr>
          <a:xfrm>
            <a:off x="2417031" y="2322330"/>
            <a:ext cx="886563" cy="312714"/>
          </a:xfrm>
          <a:prstGeom prst="rect">
            <a:avLst/>
          </a:prstGeom>
          <a:noFill/>
        </p:spPr>
        <p:txBody>
          <a:bodyPr wrap="square" rtlCol="0">
            <a:spAutoFit/>
          </a:bodyPr>
          <a:lstStyle/>
          <a:p>
            <a:pPr defTabSz="727400"/>
            <a:r>
              <a:rPr lang="fr-FR" sz="1432" b="1" dirty="0">
                <a:solidFill>
                  <a:srgbClr val="E1000F"/>
                </a:solidFill>
                <a:latin typeface="Calibri"/>
                <a:sym typeface="Martel Sans Bold"/>
              </a:rPr>
              <a:t>134M€</a:t>
            </a:r>
          </a:p>
        </p:txBody>
      </p:sp>
      <p:sp>
        <p:nvSpPr>
          <p:cNvPr id="14" name="ZoneTexte 13"/>
          <p:cNvSpPr txBox="1"/>
          <p:nvPr/>
        </p:nvSpPr>
        <p:spPr>
          <a:xfrm>
            <a:off x="4213468" y="3117235"/>
            <a:ext cx="3028681" cy="2704138"/>
          </a:xfrm>
          <a:prstGeom prst="rect">
            <a:avLst/>
          </a:prstGeom>
          <a:solidFill>
            <a:srgbClr val="AACECD"/>
          </a:solidFill>
        </p:spPr>
        <p:txBody>
          <a:bodyPr wrap="square" rtlCol="0">
            <a:spAutoFit/>
          </a:bodyPr>
          <a:lstStyle/>
          <a:p>
            <a:pPr marL="136388" indent="-136388" defTabSz="727400">
              <a:buFontTx/>
              <a:buChar char="-"/>
            </a:pPr>
            <a:r>
              <a:rPr lang="fr-FR" sz="1273" b="1" dirty="0">
                <a:solidFill>
                  <a:srgbClr val="1F497D"/>
                </a:solidFill>
                <a:latin typeface="Calibri"/>
                <a:sym typeface="Martel Sans Bold"/>
              </a:rPr>
              <a:t>1 MIG dédiée (F17) </a:t>
            </a:r>
            <a:r>
              <a:rPr lang="fr-FR" sz="1273" dirty="0">
                <a:solidFill>
                  <a:srgbClr val="1F497D"/>
                </a:solidFill>
                <a:latin typeface="Calibri"/>
                <a:sym typeface="Martel Sans Bold"/>
              </a:rPr>
              <a:t>: les filières de santé  maladies rares coordonnent des CRMR, des professionnels de santé, des laboratoires, des structures éducatives, sociales, médico-sociales, des associations, etc.</a:t>
            </a:r>
          </a:p>
          <a:p>
            <a:pPr marL="136388" indent="-136388" defTabSz="727400">
              <a:buFontTx/>
              <a:buChar char="-"/>
            </a:pPr>
            <a:r>
              <a:rPr lang="fr-FR" sz="1273" b="1" dirty="0">
                <a:solidFill>
                  <a:srgbClr val="1F497D"/>
                </a:solidFill>
                <a:latin typeface="Calibri"/>
                <a:sym typeface="Martel Sans Bold"/>
              </a:rPr>
              <a:t>Objectif du PNMR 3</a:t>
            </a:r>
            <a:r>
              <a:rPr lang="fr-FR" sz="1273" dirty="0">
                <a:solidFill>
                  <a:srgbClr val="1F497D"/>
                </a:solidFill>
                <a:latin typeface="Calibri"/>
                <a:sym typeface="Martel Sans Bold"/>
              </a:rPr>
              <a:t> : renforcer les filières dans les enjeux de soin et de recherche </a:t>
            </a:r>
          </a:p>
          <a:p>
            <a:pPr marL="136388" indent="-136388" defTabSz="727400">
              <a:buFontTx/>
              <a:buChar char="-"/>
            </a:pPr>
            <a:r>
              <a:rPr lang="fr-FR" sz="1273" b="1" dirty="0">
                <a:solidFill>
                  <a:srgbClr val="1F497D"/>
                </a:solidFill>
                <a:latin typeface="Calibri"/>
                <a:sym typeface="Martel Sans Bold"/>
              </a:rPr>
              <a:t>23 filières de santé maladies rares </a:t>
            </a:r>
            <a:r>
              <a:rPr lang="fr-FR" sz="1273" dirty="0" err="1">
                <a:solidFill>
                  <a:srgbClr val="1F497D"/>
                </a:solidFill>
                <a:latin typeface="Calibri"/>
                <a:sym typeface="Martel Sans Bold"/>
              </a:rPr>
              <a:t>relabellisées</a:t>
            </a:r>
            <a:r>
              <a:rPr lang="fr-FR" sz="1273" dirty="0">
                <a:solidFill>
                  <a:srgbClr val="1F497D"/>
                </a:solidFill>
                <a:latin typeface="Calibri"/>
                <a:sym typeface="Martel Sans Bold"/>
              </a:rPr>
              <a:t> en juin 2019 </a:t>
            </a:r>
          </a:p>
          <a:p>
            <a:pPr defTabSz="727400"/>
            <a:endParaRPr lang="fr-FR" sz="424" i="1" dirty="0">
              <a:solidFill>
                <a:srgbClr val="1F497D"/>
              </a:solidFill>
              <a:latin typeface="Calibri"/>
              <a:sym typeface="Martel Sans Bold"/>
            </a:endParaRPr>
          </a:p>
          <a:p>
            <a:pPr defTabSz="727400"/>
            <a:endParaRPr lang="fr-FR" sz="1273" i="1" dirty="0">
              <a:solidFill>
                <a:srgbClr val="1F497D"/>
              </a:solidFill>
              <a:latin typeface="Calibri"/>
              <a:sym typeface="Martel Sans Bold"/>
            </a:endParaRPr>
          </a:p>
          <a:p>
            <a:pPr defTabSz="727400"/>
            <a:endParaRPr lang="fr-FR" sz="1273" i="1" dirty="0">
              <a:solidFill>
                <a:srgbClr val="1F497D"/>
              </a:solidFill>
              <a:latin typeface="Calibri"/>
              <a:sym typeface="Martel Sans Bold"/>
            </a:endParaRPr>
          </a:p>
        </p:txBody>
      </p:sp>
      <p:sp>
        <p:nvSpPr>
          <p:cNvPr id="16" name="Ellipse 15"/>
          <p:cNvSpPr/>
          <p:nvPr/>
        </p:nvSpPr>
        <p:spPr>
          <a:xfrm>
            <a:off x="5149261" y="2283344"/>
            <a:ext cx="1255455" cy="335054"/>
          </a:xfrm>
          <a:prstGeom prst="ellipse">
            <a:avLst/>
          </a:prstGeom>
          <a:solidFill>
            <a:srgbClr val="ADCFCE"/>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400"/>
            <a:endParaRPr lang="fr-FR" sz="1432">
              <a:solidFill>
                <a:srgbClr val="FDEADA"/>
              </a:solidFill>
              <a:latin typeface="Calibri"/>
              <a:sym typeface="Martel Sans Bold"/>
            </a:endParaRPr>
          </a:p>
        </p:txBody>
      </p:sp>
      <p:sp>
        <p:nvSpPr>
          <p:cNvPr id="17" name="ZoneTexte 16"/>
          <p:cNvSpPr txBox="1"/>
          <p:nvPr/>
        </p:nvSpPr>
        <p:spPr>
          <a:xfrm>
            <a:off x="5455696" y="2315601"/>
            <a:ext cx="1003301" cy="312714"/>
          </a:xfrm>
          <a:prstGeom prst="rect">
            <a:avLst/>
          </a:prstGeom>
          <a:noFill/>
        </p:spPr>
        <p:txBody>
          <a:bodyPr wrap="square" rtlCol="0">
            <a:spAutoFit/>
          </a:bodyPr>
          <a:lstStyle/>
          <a:p>
            <a:pPr defTabSz="727400"/>
            <a:r>
              <a:rPr lang="fr-FR" sz="1432" b="1" dirty="0">
                <a:solidFill>
                  <a:srgbClr val="E1000F"/>
                </a:solidFill>
                <a:latin typeface="Calibri"/>
                <a:sym typeface="Martel Sans Bold"/>
              </a:rPr>
              <a:t>14,3M€</a:t>
            </a:r>
          </a:p>
        </p:txBody>
      </p:sp>
      <p:sp>
        <p:nvSpPr>
          <p:cNvPr id="18" name="ZoneTexte 17"/>
          <p:cNvSpPr txBox="1"/>
          <p:nvPr/>
        </p:nvSpPr>
        <p:spPr>
          <a:xfrm>
            <a:off x="7371555" y="3118662"/>
            <a:ext cx="3383452" cy="3046924"/>
          </a:xfrm>
          <a:prstGeom prst="rect">
            <a:avLst/>
          </a:prstGeom>
          <a:solidFill>
            <a:srgbClr val="AACECD"/>
          </a:solidFill>
        </p:spPr>
        <p:txBody>
          <a:bodyPr wrap="square" rtlCol="0">
            <a:spAutoFit/>
          </a:bodyPr>
          <a:lstStyle/>
          <a:p>
            <a:pPr marL="136388" indent="-136388" defTabSz="727400">
              <a:buFontTx/>
              <a:buChar char="-"/>
            </a:pPr>
            <a:r>
              <a:rPr lang="fr-FR" sz="1273" b="1" dirty="0">
                <a:solidFill>
                  <a:srgbClr val="1F497D"/>
                </a:solidFill>
                <a:latin typeface="Calibri"/>
                <a:sym typeface="Martel Sans Bold"/>
              </a:rPr>
              <a:t>1 MIG « plateformes d’expertise maladies rares » (F21): </a:t>
            </a:r>
            <a:r>
              <a:rPr lang="fr-FR" sz="1273" dirty="0">
                <a:solidFill>
                  <a:srgbClr val="1F497D"/>
                </a:solidFill>
                <a:latin typeface="Calibri"/>
                <a:sym typeface="Martel Sans Bold"/>
              </a:rPr>
              <a:t>création de 19 plateformes d’expertise MR et 4 plateformes de coordination Outre-mer </a:t>
            </a:r>
            <a:r>
              <a:rPr lang="fr-FR" sz="1273" b="1" dirty="0">
                <a:solidFill>
                  <a:srgbClr val="FF0000"/>
                </a:solidFill>
                <a:latin typeface="Calibri"/>
                <a:sym typeface="Martel Sans Bold"/>
              </a:rPr>
              <a:t>(3,1M€)</a:t>
            </a:r>
          </a:p>
          <a:p>
            <a:pPr marL="136388" indent="-136388" defTabSz="727400">
              <a:buFontTx/>
              <a:buChar char="-"/>
            </a:pPr>
            <a:r>
              <a:rPr lang="fr-FR" sz="1273" b="1" dirty="0">
                <a:solidFill>
                  <a:srgbClr val="1F497D"/>
                </a:solidFill>
                <a:latin typeface="Calibri"/>
                <a:sym typeface="Martel Sans Bold"/>
              </a:rPr>
              <a:t>1 MIG Base de données maladies rares (F22): </a:t>
            </a:r>
            <a:r>
              <a:rPr lang="fr-FR" sz="1273" dirty="0">
                <a:solidFill>
                  <a:srgbClr val="1F497D"/>
                </a:solidFill>
                <a:latin typeface="Calibri"/>
                <a:sym typeface="Martel Sans Bold"/>
              </a:rPr>
              <a:t>Banque Nationale de Données Maladies Rares, mise en place de la </a:t>
            </a:r>
            <a:r>
              <a:rPr lang="fr-FR" sz="1273" dirty="0" err="1">
                <a:solidFill>
                  <a:srgbClr val="1F497D"/>
                </a:solidFill>
                <a:latin typeface="Calibri"/>
                <a:sym typeface="Martel Sans Bold"/>
              </a:rPr>
              <a:t>BaMaRa</a:t>
            </a:r>
            <a:r>
              <a:rPr lang="fr-FR" sz="1273" dirty="0">
                <a:solidFill>
                  <a:srgbClr val="1F497D"/>
                </a:solidFill>
                <a:latin typeface="Calibri"/>
                <a:sym typeface="Martel Sans Bold"/>
              </a:rPr>
              <a:t>, module DPI, projet « registre patients en impasse de diagnostic », observatoire des traitements, prolongation d’un an du PNMR3 </a:t>
            </a:r>
            <a:r>
              <a:rPr lang="fr-FR" sz="1273" b="1" dirty="0">
                <a:solidFill>
                  <a:srgbClr val="FF0000"/>
                </a:solidFill>
                <a:latin typeface="Calibri"/>
                <a:sym typeface="Martel Sans Bold"/>
              </a:rPr>
              <a:t>(16,4M€)</a:t>
            </a:r>
            <a:endParaRPr lang="fr-FR" sz="1273" dirty="0">
              <a:solidFill>
                <a:srgbClr val="FF0000"/>
              </a:solidFill>
              <a:latin typeface="Calibri"/>
              <a:sym typeface="Martel Sans Bold"/>
            </a:endParaRPr>
          </a:p>
          <a:p>
            <a:pPr marL="136388" indent="-136388" defTabSz="727400">
              <a:buFontTx/>
              <a:buChar char="-"/>
            </a:pPr>
            <a:r>
              <a:rPr lang="fr-FR" sz="1273" b="1" dirty="0">
                <a:solidFill>
                  <a:srgbClr val="1F497D"/>
                </a:solidFill>
                <a:latin typeface="Calibri"/>
                <a:sym typeface="Martel Sans Bold"/>
              </a:rPr>
              <a:t>1 MIG « Appui à l’expertise (F23) : </a:t>
            </a:r>
            <a:r>
              <a:rPr lang="fr-FR" sz="1273" dirty="0">
                <a:solidFill>
                  <a:srgbClr val="1F497D"/>
                </a:solidFill>
                <a:latin typeface="Calibri"/>
                <a:sym typeface="Martel Sans Bold"/>
              </a:rPr>
              <a:t>financement des PNDS, programmes ETP, formation, ERN, outils de RCP </a:t>
            </a:r>
            <a:r>
              <a:rPr lang="fr-FR" sz="1273" b="1" dirty="0">
                <a:solidFill>
                  <a:srgbClr val="FF0000"/>
                </a:solidFill>
                <a:latin typeface="Calibri"/>
                <a:sym typeface="Martel Sans Bold"/>
              </a:rPr>
              <a:t>(7,2M€)</a:t>
            </a:r>
            <a:endParaRPr lang="fr-FR" sz="1273" dirty="0">
              <a:solidFill>
                <a:srgbClr val="FF0000"/>
              </a:solidFill>
              <a:latin typeface="Calibri"/>
              <a:sym typeface="Martel Sans Bold"/>
            </a:endParaRPr>
          </a:p>
          <a:p>
            <a:pPr defTabSz="727400"/>
            <a:endParaRPr lang="fr-FR" sz="106" dirty="0">
              <a:solidFill>
                <a:srgbClr val="1F497D"/>
              </a:solidFill>
              <a:latin typeface="Calibri"/>
              <a:sym typeface="Martel Sans Bold"/>
            </a:endParaRPr>
          </a:p>
          <a:p>
            <a:pPr algn="just" defTabSz="727400"/>
            <a:r>
              <a:rPr lang="fr-FR" sz="1273" i="1" dirty="0">
                <a:solidFill>
                  <a:srgbClr val="1F497D"/>
                </a:solidFill>
                <a:latin typeface="Calibri"/>
                <a:sym typeface="Martel Sans Bold"/>
              </a:rPr>
              <a:t>→ principalement 2</a:t>
            </a:r>
            <a:r>
              <a:rPr lang="fr-FR" sz="1273" i="1" baseline="30000" dirty="0">
                <a:solidFill>
                  <a:srgbClr val="1F497D"/>
                </a:solidFill>
                <a:latin typeface="Calibri"/>
                <a:sym typeface="Martel Sans Bold"/>
              </a:rPr>
              <a:t>ième</a:t>
            </a:r>
            <a:r>
              <a:rPr lang="fr-FR" sz="1273" i="1" dirty="0">
                <a:solidFill>
                  <a:srgbClr val="1F497D"/>
                </a:solidFill>
                <a:latin typeface="Calibri"/>
                <a:sym typeface="Martel Sans Bold"/>
              </a:rPr>
              <a:t> et 3</a:t>
            </a:r>
            <a:r>
              <a:rPr lang="fr-FR" sz="1273" i="1" baseline="30000" dirty="0">
                <a:solidFill>
                  <a:srgbClr val="1F497D"/>
                </a:solidFill>
                <a:latin typeface="Calibri"/>
                <a:sym typeface="Martel Sans Bold"/>
              </a:rPr>
              <a:t>ième</a:t>
            </a:r>
            <a:r>
              <a:rPr lang="fr-FR" sz="1273" i="1" dirty="0">
                <a:solidFill>
                  <a:srgbClr val="1F497D"/>
                </a:solidFill>
                <a:latin typeface="Calibri"/>
                <a:sym typeface="Martel Sans Bold"/>
              </a:rPr>
              <a:t> circulaires budgétaires</a:t>
            </a:r>
          </a:p>
        </p:txBody>
      </p:sp>
      <p:sp>
        <p:nvSpPr>
          <p:cNvPr id="19" name="Ellipse 18"/>
          <p:cNvSpPr/>
          <p:nvPr/>
        </p:nvSpPr>
        <p:spPr>
          <a:xfrm>
            <a:off x="8355219" y="2283343"/>
            <a:ext cx="1290230" cy="369427"/>
          </a:xfrm>
          <a:prstGeom prst="ellipse">
            <a:avLst/>
          </a:prstGeom>
          <a:solidFill>
            <a:srgbClr val="ADCFCE"/>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400"/>
            <a:endParaRPr lang="fr-FR" sz="1432">
              <a:solidFill>
                <a:srgbClr val="E1000F"/>
              </a:solidFill>
              <a:latin typeface="Calibri"/>
              <a:sym typeface="Martel Sans Bold"/>
            </a:endParaRPr>
          </a:p>
        </p:txBody>
      </p:sp>
      <p:sp>
        <p:nvSpPr>
          <p:cNvPr id="20" name="ZoneTexte 19"/>
          <p:cNvSpPr txBox="1"/>
          <p:nvPr/>
        </p:nvSpPr>
        <p:spPr>
          <a:xfrm>
            <a:off x="8664141" y="2315997"/>
            <a:ext cx="916526" cy="312714"/>
          </a:xfrm>
          <a:prstGeom prst="rect">
            <a:avLst/>
          </a:prstGeom>
          <a:noFill/>
        </p:spPr>
        <p:txBody>
          <a:bodyPr wrap="square" rtlCol="0">
            <a:spAutoFit/>
          </a:bodyPr>
          <a:lstStyle/>
          <a:p>
            <a:pPr defTabSz="727400"/>
            <a:r>
              <a:rPr lang="fr-FR" sz="1432" b="1" dirty="0">
                <a:solidFill>
                  <a:srgbClr val="E1000F"/>
                </a:solidFill>
                <a:latin typeface="Calibri"/>
                <a:sym typeface="Martel Sans Bold"/>
              </a:rPr>
              <a:t>26,8M€</a:t>
            </a:r>
          </a:p>
        </p:txBody>
      </p:sp>
      <p:sp>
        <p:nvSpPr>
          <p:cNvPr id="21" name="ZoneTexte 20"/>
          <p:cNvSpPr txBox="1"/>
          <p:nvPr/>
        </p:nvSpPr>
        <p:spPr>
          <a:xfrm>
            <a:off x="4201810" y="2593419"/>
            <a:ext cx="3062851" cy="484107"/>
          </a:xfrm>
          <a:prstGeom prst="rect">
            <a:avLst/>
          </a:prstGeom>
          <a:noFill/>
        </p:spPr>
        <p:txBody>
          <a:bodyPr wrap="square" rtlCol="0">
            <a:spAutoFit/>
          </a:bodyPr>
          <a:lstStyle/>
          <a:p>
            <a:pPr algn="ctr" defTabSz="727400"/>
            <a:r>
              <a:rPr lang="fr-FR" sz="1273" b="1" dirty="0">
                <a:solidFill>
                  <a:srgbClr val="1F497D"/>
                </a:solidFill>
                <a:latin typeface="Calibri"/>
                <a:sym typeface="Martel Sans Bold"/>
              </a:rPr>
              <a:t>Soutien aux filières de santé maladies rares </a:t>
            </a:r>
            <a:r>
              <a:rPr lang="fr-FR" sz="954" b="1" dirty="0">
                <a:solidFill>
                  <a:srgbClr val="1F497D"/>
                </a:solidFill>
                <a:latin typeface="Calibri"/>
                <a:sym typeface="Martel Sans Bold"/>
              </a:rPr>
              <a:t>(1MIG)</a:t>
            </a:r>
          </a:p>
        </p:txBody>
      </p:sp>
      <p:sp>
        <p:nvSpPr>
          <p:cNvPr id="15" name="Rectangle 14"/>
          <p:cNvSpPr/>
          <p:nvPr/>
        </p:nvSpPr>
        <p:spPr>
          <a:xfrm>
            <a:off x="7363921" y="2635702"/>
            <a:ext cx="3313301" cy="435056"/>
          </a:xfrm>
          <a:prstGeom prst="rect">
            <a:avLst/>
          </a:prstGeom>
        </p:spPr>
        <p:txBody>
          <a:bodyPr wrap="square">
            <a:spAutoFit/>
          </a:bodyPr>
          <a:lstStyle/>
          <a:p>
            <a:pPr algn="ctr" defTabSz="727400"/>
            <a:r>
              <a:rPr lang="fr-FR" sz="1273" b="1" dirty="0">
                <a:solidFill>
                  <a:srgbClr val="1F497D"/>
                </a:solidFill>
                <a:latin typeface="Calibri"/>
                <a:sym typeface="Martel Sans Bold"/>
              </a:rPr>
              <a:t>Soutien aux actions et AAP du PNMR 3</a:t>
            </a:r>
          </a:p>
          <a:p>
            <a:pPr algn="ctr" defTabSz="727400"/>
            <a:r>
              <a:rPr lang="fr-FR" sz="954" b="1" dirty="0">
                <a:solidFill>
                  <a:srgbClr val="1F497D"/>
                </a:solidFill>
                <a:latin typeface="Calibri"/>
                <a:sym typeface="Martel Sans Bold"/>
              </a:rPr>
              <a:t>(3 MIG)</a:t>
            </a:r>
          </a:p>
        </p:txBody>
      </p:sp>
      <p:pic>
        <p:nvPicPr>
          <p:cNvPr id="24" name="Imag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65590" y="833345"/>
            <a:ext cx="687658" cy="322864"/>
          </a:xfrm>
          <a:prstGeom prst="rect">
            <a:avLst/>
          </a:prstGeom>
        </p:spPr>
      </p:pic>
    </p:spTree>
    <p:extLst>
      <p:ext uri="{BB962C8B-B14F-4D97-AF65-F5344CB8AC3E}">
        <p14:creationId xmlns:p14="http://schemas.microsoft.com/office/powerpoint/2010/main" val="2759209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t 7"/>
          <p:cNvGraphicFramePr>
            <a:graphicFrameLocks noChangeAspect="1"/>
          </p:cNvGraphicFramePr>
          <p:nvPr>
            <p:extLst/>
          </p:nvPr>
        </p:nvGraphicFramePr>
        <p:xfrm>
          <a:off x="2434065" y="1454898"/>
          <a:ext cx="7243588" cy="4331714"/>
        </p:xfrm>
        <a:graphic>
          <a:graphicData uri="http://schemas.openxmlformats.org/presentationml/2006/ole">
            <mc:AlternateContent xmlns:mc="http://schemas.openxmlformats.org/markup-compatibility/2006">
              <mc:Choice xmlns:v="urn:schemas-microsoft-com:vml" Requires="v">
                <p:oleObj spid="_x0000_s1026" name="Feuille de calcul" r:id="rId3" imgW="8601078" imgH="5143694" progId="Excel.Sheet.12">
                  <p:embed/>
                </p:oleObj>
              </mc:Choice>
              <mc:Fallback>
                <p:oleObj name="Feuille de calcul" r:id="rId3" imgW="8601078" imgH="5143694" progId="Excel.Sheet.12">
                  <p:embed/>
                  <p:pic>
                    <p:nvPicPr>
                      <p:cNvPr id="8" name="Objet 7"/>
                      <p:cNvPicPr/>
                      <p:nvPr/>
                    </p:nvPicPr>
                    <p:blipFill>
                      <a:blip r:embed="rId4"/>
                      <a:stretch>
                        <a:fillRect/>
                      </a:stretch>
                    </p:blipFill>
                    <p:spPr>
                      <a:xfrm>
                        <a:off x="2434065" y="1454898"/>
                        <a:ext cx="7243588" cy="4331714"/>
                      </a:xfrm>
                      <a:prstGeom prst="rect">
                        <a:avLst/>
                      </a:prstGeom>
                    </p:spPr>
                  </p:pic>
                </p:oleObj>
              </mc:Fallback>
            </mc:AlternateContent>
          </a:graphicData>
        </a:graphic>
      </p:graphicFrame>
      <p:sp>
        <p:nvSpPr>
          <p:cNvPr id="2" name="Rectangle 1"/>
          <p:cNvSpPr/>
          <p:nvPr/>
        </p:nvSpPr>
        <p:spPr>
          <a:xfrm>
            <a:off x="2434066" y="3356501"/>
            <a:ext cx="7255830" cy="22913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9866"/>
            <a:endParaRPr lang="fr-FR" sz="1909">
              <a:solidFill>
                <a:prstClr val="white"/>
              </a:solidFill>
              <a:latin typeface="Calibri" panose="020F0502020204030204"/>
              <a:sym typeface="Martel Sans Bold"/>
            </a:endParaRPr>
          </a:p>
        </p:txBody>
      </p:sp>
      <p:pic>
        <p:nvPicPr>
          <p:cNvPr id="9" name="Picture 2" descr="https://cdn-icons-png.flaticon.com/512/7292/729245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89524" y="5181919"/>
            <a:ext cx="511193" cy="511193"/>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p:cNvSpPr txBox="1"/>
          <p:nvPr/>
        </p:nvSpPr>
        <p:spPr>
          <a:xfrm>
            <a:off x="3804685" y="769350"/>
            <a:ext cx="5828532" cy="679930"/>
          </a:xfrm>
          <a:prstGeom prst="rect">
            <a:avLst/>
          </a:prstGeom>
          <a:noFill/>
        </p:spPr>
        <p:txBody>
          <a:bodyPr wrap="square" rtlCol="0">
            <a:spAutoFit/>
          </a:bodyPr>
          <a:lstStyle/>
          <a:p>
            <a:pPr algn="ctr" defTabSz="727382">
              <a:defRPr/>
            </a:pPr>
            <a:r>
              <a:rPr lang="fr-FR" sz="1909" b="1" dirty="0">
                <a:solidFill>
                  <a:srgbClr val="44546A"/>
                </a:solidFill>
                <a:latin typeface="Calibri" panose="020F0502020204030204"/>
                <a:cs typeface="Calibri" panose="020F0502020204030204" pitchFamily="34" charset="0"/>
                <a:sym typeface="Martel Sans Bold"/>
              </a:rPr>
              <a:t>Prolongation d’un an du PNMR3 :</a:t>
            </a:r>
          </a:p>
          <a:p>
            <a:pPr algn="ctr" defTabSz="727382">
              <a:defRPr/>
            </a:pPr>
            <a:r>
              <a:rPr lang="fr-FR" sz="1909" b="1" dirty="0">
                <a:solidFill>
                  <a:srgbClr val="44546A"/>
                </a:solidFill>
                <a:latin typeface="Calibri" panose="020F0502020204030204"/>
                <a:cs typeface="Calibri" panose="020F0502020204030204" pitchFamily="34" charset="0"/>
                <a:sym typeface="Martel Sans Bold"/>
              </a:rPr>
              <a:t>Crédits non reconductibles délégués en C1 2023 </a:t>
            </a:r>
          </a:p>
        </p:txBody>
      </p:sp>
    </p:spTree>
    <p:extLst>
      <p:ext uri="{BB962C8B-B14F-4D97-AF65-F5344CB8AC3E}">
        <p14:creationId xmlns:p14="http://schemas.microsoft.com/office/powerpoint/2010/main" val="2648370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2853</Words>
  <Application>Microsoft Office PowerPoint</Application>
  <PresentationFormat>Grand écran</PresentationFormat>
  <Paragraphs>423</Paragraphs>
  <Slides>28</Slides>
  <Notes>11</Notes>
  <HiddenSlides>0</HiddenSlides>
  <MMClips>0</MMClips>
  <ScaleCrop>false</ScaleCrop>
  <HeadingPairs>
    <vt:vector size="8" baseType="variant">
      <vt:variant>
        <vt:lpstr>Polices utilisées</vt:lpstr>
      </vt:variant>
      <vt:variant>
        <vt:i4>11</vt:i4>
      </vt:variant>
      <vt:variant>
        <vt:lpstr>Thème</vt:lpstr>
      </vt:variant>
      <vt:variant>
        <vt:i4>1</vt:i4>
      </vt:variant>
      <vt:variant>
        <vt:lpstr>Serveurs OLE incorporés</vt:lpstr>
      </vt:variant>
      <vt:variant>
        <vt:i4>1</vt:i4>
      </vt:variant>
      <vt:variant>
        <vt:lpstr>Titres des diapositives</vt:lpstr>
      </vt:variant>
      <vt:variant>
        <vt:i4>28</vt:i4>
      </vt:variant>
    </vt:vector>
  </HeadingPairs>
  <TitlesOfParts>
    <vt:vector size="41" baseType="lpstr">
      <vt:lpstr>ＭＳ Ｐゴシック</vt:lpstr>
      <vt:lpstr>Arial</vt:lpstr>
      <vt:lpstr>Calibri</vt:lpstr>
      <vt:lpstr>Calibri Light</vt:lpstr>
      <vt:lpstr>Century Gothic</vt:lpstr>
      <vt:lpstr>Courier New</vt:lpstr>
      <vt:lpstr>Harlow Solid Italic</vt:lpstr>
      <vt:lpstr>Marianne</vt:lpstr>
      <vt:lpstr>Martel Sans Bold</vt:lpstr>
      <vt:lpstr>Times New Roman</vt:lpstr>
      <vt:lpstr>Wingdings</vt:lpstr>
      <vt:lpstr>Thème Office</vt:lpstr>
      <vt:lpstr>Feuille de calcul</vt:lpstr>
      <vt:lpstr>Présentation PowerPoint</vt:lpstr>
      <vt:lpstr>PNMR3 2018-2023</vt:lpstr>
      <vt:lpstr> Orienter (CRMR) + Coordonner (FSMR) + Partager (datas, BNDMR) : maison MR </vt:lpstr>
      <vt:lpstr>Présentation PowerPoint</vt:lpstr>
      <vt:lpstr>Le « réseau » maladies rares en 2023</vt:lpstr>
      <vt:lpstr>Présentation PowerPoint</vt:lpstr>
      <vt:lpstr>Présentation PowerPoint</vt:lpstr>
      <vt:lpstr>Présentation PowerPoint</vt:lpstr>
      <vt:lpstr>Présentation PowerPoint</vt:lpstr>
      <vt:lpstr>Calendrier prévisionnel d'application de la labellisation des CRMR (validé)</vt:lpstr>
      <vt:lpstr>Présentation PowerPoint</vt:lpstr>
      <vt:lpstr>Présentation PowerPoint</vt:lpstr>
      <vt:lpstr>Comparaison des candidatures reçues en 2022 avec la labellisation de 2017 (23 FSMR)</vt:lpstr>
      <vt:lpstr>Présentation PowerPoint</vt:lpstr>
      <vt:lpstr>Présentation PowerPoint</vt:lpstr>
      <vt:lpstr>Présentation PowerPoint</vt:lpstr>
      <vt:lpstr>Calendrier prévisionnel d'application de la labellisation des CRMR (validé)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Evaluation du PNRM3 par le HCSP et le HCERES</vt:lpstr>
      <vt:lpstr>Calendrier prévisionnel d’évaluation du PNRM3 (validé)</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GONZALEZ, Marine</dc:creator>
  <cp:lastModifiedBy>GONZALEZ, Marine</cp:lastModifiedBy>
  <cp:revision>1</cp:revision>
  <dcterms:created xsi:type="dcterms:W3CDTF">2023-07-03T10:58:37Z</dcterms:created>
  <dcterms:modified xsi:type="dcterms:W3CDTF">2023-07-03T10:59:21Z</dcterms:modified>
</cp:coreProperties>
</file>