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 id="261" r:id="rId4"/>
    <p:sldId id="276" r:id="rId5"/>
    <p:sldId id="273" r:id="rId6"/>
    <p:sldId id="282" r:id="rId7"/>
    <p:sldId id="281" r:id="rId8"/>
    <p:sldId id="283" r:id="rId9"/>
    <p:sldId id="284" r:id="rId10"/>
    <p:sldId id="286" r:id="rId11"/>
    <p:sldId id="287" r:id="rId12"/>
    <p:sldId id="289" r:id="rId13"/>
    <p:sldId id="291" r:id="rId14"/>
    <p:sldId id="290" r:id="rId15"/>
    <p:sldId id="292" r:id="rId16"/>
    <p:sldId id="293" r:id="rId17"/>
    <p:sldId id="294" r:id="rId18"/>
    <p:sldId id="295" r:id="rId19"/>
    <p:sldId id="288" r:id="rId20"/>
    <p:sldId id="265" r:id="rId21"/>
    <p:sldId id="256" r:id="rId22"/>
    <p:sldId id="258" r:id="rId23"/>
    <p:sldId id="277" r:id="rId24"/>
    <p:sldId id="271" r:id="rId25"/>
    <p:sldId id="259" r:id="rId26"/>
    <p:sldId id="260" r:id="rId27"/>
    <p:sldId id="274" r:id="rId28"/>
    <p:sldId id="264" r:id="rId29"/>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10" d="100"/>
          <a:sy n="110" d="100"/>
        </p:scale>
        <p:origin x="606" y="114"/>
      </p:cViewPr>
      <p:guideLst/>
    </p:cSldViewPr>
  </p:slideViewPr>
  <p:notesTextViewPr>
    <p:cViewPr>
      <p:scale>
        <a:sx n="1" d="1"/>
        <a:sy n="1" d="1"/>
      </p:scale>
      <p:origin x="0" y="0"/>
    </p:cViewPr>
  </p:notesTextViewPr>
  <p:sorterViewPr>
    <p:cViewPr>
      <p:scale>
        <a:sx n="100" d="100"/>
        <a:sy n="100" d="100"/>
      </p:scale>
      <p:origin x="0" y="-11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CDCA0CD-1CD9-4C0B-91A3-4AE23E80F3F4}" type="datetimeFigureOut">
              <a:rPr lang="fr-FR" smtClean="0"/>
              <a:t>11/06/2023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376974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DCA0CD-1CD9-4C0B-91A3-4AE23E80F3F4}" type="datetimeFigureOut">
              <a:rPr lang="fr-FR" smtClean="0"/>
              <a:t>11/06/2023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98638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DCA0CD-1CD9-4C0B-91A3-4AE23E80F3F4}" type="datetimeFigureOut">
              <a:rPr lang="fr-FR" smtClean="0"/>
              <a:t>11/06/2023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68333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DCA0CD-1CD9-4C0B-91A3-4AE23E80F3F4}" type="datetimeFigureOut">
              <a:rPr lang="fr-FR" smtClean="0"/>
              <a:t>11/06/2023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166255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CDCA0CD-1CD9-4C0B-91A3-4AE23E80F3F4}" type="datetimeFigureOut">
              <a:rPr lang="fr-FR" smtClean="0"/>
              <a:t>11/06/2023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393384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CDCA0CD-1CD9-4C0B-91A3-4AE23E80F3F4}" type="datetimeFigureOut">
              <a:rPr lang="fr-FR" smtClean="0"/>
              <a:t>11/06/2023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387958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CDCA0CD-1CD9-4C0B-91A3-4AE23E80F3F4}" type="datetimeFigureOut">
              <a:rPr lang="fr-FR" smtClean="0"/>
              <a:t>11/06/2023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233786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CDCA0CD-1CD9-4C0B-91A3-4AE23E80F3F4}" type="datetimeFigureOut">
              <a:rPr lang="fr-FR" smtClean="0"/>
              <a:t>11/06/2023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16038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CA0CD-1CD9-4C0B-91A3-4AE23E80F3F4}" type="datetimeFigureOut">
              <a:rPr lang="fr-FR" smtClean="0"/>
              <a:t>11/06/2023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41119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CDCA0CD-1CD9-4C0B-91A3-4AE23E80F3F4}" type="datetimeFigureOut">
              <a:rPr lang="fr-FR" smtClean="0"/>
              <a:t>11/06/2023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235782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CDCA0CD-1CD9-4C0B-91A3-4AE23E80F3F4}" type="datetimeFigureOut">
              <a:rPr lang="fr-FR" smtClean="0"/>
              <a:t>11/06/2023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5A6F20-D299-4628-AFEF-0A06DA9394FF}" type="slidenum">
              <a:rPr lang="fr-FR" smtClean="0"/>
              <a:t>‹N°›</a:t>
            </a:fld>
            <a:endParaRPr lang="fr-FR"/>
          </a:p>
        </p:txBody>
      </p:sp>
    </p:spTree>
    <p:extLst>
      <p:ext uri="{BB962C8B-B14F-4D97-AF65-F5344CB8AC3E}">
        <p14:creationId xmlns:p14="http://schemas.microsoft.com/office/powerpoint/2010/main" val="286141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CA0CD-1CD9-4C0B-91A3-4AE23E80F3F4}" type="datetimeFigureOut">
              <a:rPr lang="fr-FR" smtClean="0"/>
              <a:t>11/06/2023</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A6F20-D299-4628-AFEF-0A06DA9394FF}" type="slidenum">
              <a:rPr lang="fr-FR" smtClean="0"/>
              <a:t>‹N°›</a:t>
            </a:fld>
            <a:endParaRPr lang="fr-FR"/>
          </a:p>
        </p:txBody>
      </p:sp>
    </p:spTree>
    <p:extLst>
      <p:ext uri="{BB962C8B-B14F-4D97-AF65-F5344CB8AC3E}">
        <p14:creationId xmlns:p14="http://schemas.microsoft.com/office/powerpoint/2010/main" val="313071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matho.fr/annuaire/location/3-hopital-antoine-beclere" TargetMode="Externa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hyperlink" Target="https://www.fimatho.fr/annuaire/location/56-assistance-publique-hopitaux-de-paris" TargetMode="External"/><Relationship Id="rId5" Type="http://schemas.openxmlformats.org/officeDocument/2006/relationships/hyperlink" Target="https://www.fimatho.fr/annuaire/location/55-assistance-publique-hopitaux-de-paris" TargetMode="External"/><Relationship Id="rId4" Type="http://schemas.openxmlformats.org/officeDocument/2006/relationships/hyperlink" Target="https://www.fimatho.fr/annuaire/location/54-assistance-publique-hopitaux-de-pari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9759" y="439399"/>
            <a:ext cx="4629729" cy="369332"/>
          </a:xfrm>
          <a:prstGeom prst="rect">
            <a:avLst/>
          </a:prstGeom>
          <a:noFill/>
        </p:spPr>
        <p:txBody>
          <a:bodyPr wrap="none" rtlCol="0">
            <a:spAutoFit/>
          </a:bodyPr>
          <a:lstStyle/>
          <a:p>
            <a:r>
              <a:rPr lang="fr-FR" b="1" dirty="0"/>
              <a:t>PLAN NATIONAL MALADIES RARES III (PNMR3)</a:t>
            </a:r>
          </a:p>
        </p:txBody>
      </p:sp>
      <p:pic>
        <p:nvPicPr>
          <p:cNvPr id="3" name="Image 2"/>
          <p:cNvPicPr>
            <a:picLocks noChangeAspect="1"/>
          </p:cNvPicPr>
          <p:nvPr/>
        </p:nvPicPr>
        <p:blipFill>
          <a:blip r:embed="rId2"/>
          <a:stretch>
            <a:fillRect/>
          </a:stretch>
        </p:blipFill>
        <p:spPr>
          <a:xfrm>
            <a:off x="225026" y="1519511"/>
            <a:ext cx="9529576" cy="4487228"/>
          </a:xfrm>
          <a:prstGeom prst="rect">
            <a:avLst/>
          </a:prstGeo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7" name="Rectangle 6"/>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50175A7E-1415-41DB-BEE3-7344960D8906}"/>
              </a:ext>
            </a:extLst>
          </p:cNvPr>
          <p:cNvSpPr/>
          <p:nvPr/>
        </p:nvSpPr>
        <p:spPr>
          <a:xfrm>
            <a:off x="315241" y="303114"/>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a:extLst>
              <a:ext uri="{FF2B5EF4-FFF2-40B4-BE49-F238E27FC236}">
                <a16:creationId xmlns:a16="http://schemas.microsoft.com/office/drawing/2014/main" id="{20009D9D-F21A-473F-923B-01DB5C57B1CA}"/>
              </a:ext>
            </a:extLst>
          </p:cNvPr>
          <p:cNvSpPr txBox="1"/>
          <p:nvPr/>
        </p:nvSpPr>
        <p:spPr>
          <a:xfrm>
            <a:off x="4827208" y="439399"/>
            <a:ext cx="1632178" cy="369332"/>
          </a:xfrm>
          <a:prstGeom prst="rect">
            <a:avLst/>
          </a:prstGeom>
          <a:noFill/>
        </p:spPr>
        <p:txBody>
          <a:bodyPr wrap="none" rtlCol="0">
            <a:spAutoFit/>
          </a:bodyPr>
          <a:lstStyle/>
          <a:p>
            <a:r>
              <a:rPr lang="en-US" b="1" dirty="0"/>
              <a:t>  -   2018 - 2022</a:t>
            </a:r>
          </a:p>
        </p:txBody>
      </p:sp>
      <p:cxnSp>
        <p:nvCxnSpPr>
          <p:cNvPr id="12" name="Connecteur droit 11">
            <a:extLst>
              <a:ext uri="{FF2B5EF4-FFF2-40B4-BE49-F238E27FC236}">
                <a16:creationId xmlns:a16="http://schemas.microsoft.com/office/drawing/2014/main" id="{984526CF-EAC5-4629-9D7D-627363A5CE44}"/>
              </a:ext>
            </a:extLst>
          </p:cNvPr>
          <p:cNvCxnSpPr/>
          <p:nvPr/>
        </p:nvCxnSpPr>
        <p:spPr>
          <a:xfrm>
            <a:off x="1201783" y="1785258"/>
            <a:ext cx="8381705"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8120802-6204-4529-A792-4C902CAABAA4}"/>
              </a:ext>
            </a:extLst>
          </p:cNvPr>
          <p:cNvCxnSpPr/>
          <p:nvPr/>
        </p:nvCxnSpPr>
        <p:spPr>
          <a:xfrm>
            <a:off x="338796" y="2024744"/>
            <a:ext cx="2592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01D605AF-F08D-4970-8426-45670905A4E3}"/>
              </a:ext>
            </a:extLst>
          </p:cNvPr>
          <p:cNvSpPr/>
          <p:nvPr/>
        </p:nvSpPr>
        <p:spPr>
          <a:xfrm>
            <a:off x="1323701" y="2241312"/>
            <a:ext cx="4145281" cy="23948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 coins arrondis 16">
            <a:extLst>
              <a:ext uri="{FF2B5EF4-FFF2-40B4-BE49-F238E27FC236}">
                <a16:creationId xmlns:a16="http://schemas.microsoft.com/office/drawing/2014/main" id="{405BD796-BF14-4A19-8652-7324C1E644C9}"/>
              </a:ext>
            </a:extLst>
          </p:cNvPr>
          <p:cNvSpPr/>
          <p:nvPr/>
        </p:nvSpPr>
        <p:spPr>
          <a:xfrm>
            <a:off x="5926181" y="2241312"/>
            <a:ext cx="1044000" cy="23948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 coins arrondis 17">
            <a:extLst>
              <a:ext uri="{FF2B5EF4-FFF2-40B4-BE49-F238E27FC236}">
                <a16:creationId xmlns:a16="http://schemas.microsoft.com/office/drawing/2014/main" id="{D707BF1E-7076-467B-B8EA-CA379A396EEC}"/>
              </a:ext>
            </a:extLst>
          </p:cNvPr>
          <p:cNvSpPr/>
          <p:nvPr/>
        </p:nvSpPr>
        <p:spPr>
          <a:xfrm rot="5400000">
            <a:off x="-1114869" y="3997763"/>
            <a:ext cx="3778466" cy="23948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Connecteur droit 18">
            <a:extLst>
              <a:ext uri="{FF2B5EF4-FFF2-40B4-BE49-F238E27FC236}">
                <a16:creationId xmlns:a16="http://schemas.microsoft.com/office/drawing/2014/main" id="{6C655D13-30C4-43B8-AE97-A91D005E6291}"/>
              </a:ext>
            </a:extLst>
          </p:cNvPr>
          <p:cNvCxnSpPr>
            <a:cxnSpLocks/>
          </p:cNvCxnSpPr>
          <p:nvPr/>
        </p:nvCxnSpPr>
        <p:spPr>
          <a:xfrm>
            <a:off x="3196048" y="3169920"/>
            <a:ext cx="468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A0FB74B-56AC-48C5-9D9C-35251463DDCD}"/>
              </a:ext>
            </a:extLst>
          </p:cNvPr>
          <p:cNvCxnSpPr>
            <a:cxnSpLocks/>
          </p:cNvCxnSpPr>
          <p:nvPr/>
        </p:nvCxnSpPr>
        <p:spPr>
          <a:xfrm>
            <a:off x="2956923" y="3624942"/>
            <a:ext cx="612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5A6CB26-F5E2-4932-A199-822D0B7805AE}"/>
              </a:ext>
            </a:extLst>
          </p:cNvPr>
          <p:cNvCxnSpPr>
            <a:cxnSpLocks/>
          </p:cNvCxnSpPr>
          <p:nvPr/>
        </p:nvCxnSpPr>
        <p:spPr>
          <a:xfrm>
            <a:off x="6313044" y="4090852"/>
            <a:ext cx="792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CAF4818C-8640-4756-92AF-856A146E6731}"/>
              </a:ext>
            </a:extLst>
          </p:cNvPr>
          <p:cNvSpPr/>
          <p:nvPr/>
        </p:nvSpPr>
        <p:spPr>
          <a:xfrm>
            <a:off x="7811589" y="1514647"/>
            <a:ext cx="1869385" cy="288011"/>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 coins arrondis 26">
            <a:extLst>
              <a:ext uri="{FF2B5EF4-FFF2-40B4-BE49-F238E27FC236}">
                <a16:creationId xmlns:a16="http://schemas.microsoft.com/office/drawing/2014/main" id="{2EC63938-0399-4932-96F7-57838070A5CD}"/>
              </a:ext>
            </a:extLst>
          </p:cNvPr>
          <p:cNvSpPr/>
          <p:nvPr/>
        </p:nvSpPr>
        <p:spPr>
          <a:xfrm>
            <a:off x="315240" y="1802676"/>
            <a:ext cx="2615555" cy="239622"/>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Connecteur droit 27">
            <a:extLst>
              <a:ext uri="{FF2B5EF4-FFF2-40B4-BE49-F238E27FC236}">
                <a16:creationId xmlns:a16="http://schemas.microsoft.com/office/drawing/2014/main" id="{A4B72398-D7D9-4526-83F7-CB48024CB892}"/>
              </a:ext>
            </a:extLst>
          </p:cNvPr>
          <p:cNvCxnSpPr>
            <a:cxnSpLocks/>
          </p:cNvCxnSpPr>
          <p:nvPr/>
        </p:nvCxnSpPr>
        <p:spPr>
          <a:xfrm>
            <a:off x="1989239" y="4565469"/>
            <a:ext cx="1296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7A524DC-589A-43BA-ACA1-F5D4A7EB124F}"/>
              </a:ext>
            </a:extLst>
          </p:cNvPr>
          <p:cNvCxnSpPr>
            <a:cxnSpLocks/>
          </p:cNvCxnSpPr>
          <p:nvPr/>
        </p:nvCxnSpPr>
        <p:spPr>
          <a:xfrm>
            <a:off x="7641101" y="4558936"/>
            <a:ext cx="1656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3F662B67-28C8-41B6-81BF-77848E571317}"/>
              </a:ext>
            </a:extLst>
          </p:cNvPr>
          <p:cNvCxnSpPr>
            <a:cxnSpLocks/>
          </p:cNvCxnSpPr>
          <p:nvPr/>
        </p:nvCxnSpPr>
        <p:spPr>
          <a:xfrm>
            <a:off x="3191933" y="5018314"/>
            <a:ext cx="1296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255C822F-DD7D-44F4-B179-18CF5AEDADD7}"/>
              </a:ext>
            </a:extLst>
          </p:cNvPr>
          <p:cNvCxnSpPr>
            <a:cxnSpLocks/>
          </p:cNvCxnSpPr>
          <p:nvPr/>
        </p:nvCxnSpPr>
        <p:spPr>
          <a:xfrm>
            <a:off x="4809790" y="5488577"/>
            <a:ext cx="432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5879DED5-D88A-45B3-9C75-4F692623A2F1}"/>
              </a:ext>
            </a:extLst>
          </p:cNvPr>
          <p:cNvSpPr txBox="1"/>
          <p:nvPr/>
        </p:nvSpPr>
        <p:spPr>
          <a:xfrm>
            <a:off x="4679873" y="5189509"/>
            <a:ext cx="699230" cy="307777"/>
          </a:xfrm>
          <a:prstGeom prst="rect">
            <a:avLst/>
          </a:prstGeom>
          <a:noFill/>
        </p:spPr>
        <p:txBody>
          <a:bodyPr wrap="none" rtlCol="0">
            <a:spAutoFit/>
          </a:bodyPr>
          <a:lstStyle/>
          <a:p>
            <a:r>
              <a:rPr lang="en-US" sz="1400" b="1" dirty="0"/>
              <a:t>(SNDS)</a:t>
            </a:r>
          </a:p>
        </p:txBody>
      </p:sp>
      <p:cxnSp>
        <p:nvCxnSpPr>
          <p:cNvPr id="33" name="Connecteur droit 32">
            <a:extLst>
              <a:ext uri="{FF2B5EF4-FFF2-40B4-BE49-F238E27FC236}">
                <a16:creationId xmlns:a16="http://schemas.microsoft.com/office/drawing/2014/main" id="{131B853A-3489-4F14-AB63-13BC29E829DB}"/>
              </a:ext>
            </a:extLst>
          </p:cNvPr>
          <p:cNvCxnSpPr>
            <a:cxnSpLocks/>
          </p:cNvCxnSpPr>
          <p:nvPr/>
        </p:nvCxnSpPr>
        <p:spPr>
          <a:xfrm>
            <a:off x="3135085" y="5945776"/>
            <a:ext cx="2232000"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57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24" name="Rectangle 23"/>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97111" y="424998"/>
            <a:ext cx="4211035" cy="369332"/>
          </a:xfrm>
          <a:prstGeom prst="rect">
            <a:avLst/>
          </a:prstGeom>
          <a:noFill/>
        </p:spPr>
        <p:txBody>
          <a:bodyPr wrap="none" rtlCol="0">
            <a:spAutoFit/>
          </a:bodyPr>
          <a:lstStyle/>
          <a:p>
            <a:r>
              <a:rPr lang="fr-FR" b="1" dirty="0"/>
              <a:t>Missions et seuils d’activité pour les CCMR</a:t>
            </a:r>
          </a:p>
        </p:txBody>
      </p:sp>
      <p:grpSp>
        <p:nvGrpSpPr>
          <p:cNvPr id="11" name="Groupe 10">
            <a:extLst>
              <a:ext uri="{FF2B5EF4-FFF2-40B4-BE49-F238E27FC236}">
                <a16:creationId xmlns:a16="http://schemas.microsoft.com/office/drawing/2014/main" id="{C90DD4BB-E69E-42E3-B132-E05DBCD31D1A}"/>
              </a:ext>
            </a:extLst>
          </p:cNvPr>
          <p:cNvGrpSpPr/>
          <p:nvPr/>
        </p:nvGrpSpPr>
        <p:grpSpPr>
          <a:xfrm>
            <a:off x="487562" y="1166044"/>
            <a:ext cx="9083851" cy="2777940"/>
            <a:chOff x="487562" y="1281455"/>
            <a:chExt cx="9083851" cy="2777940"/>
          </a:xfrm>
        </p:grpSpPr>
        <p:grpSp>
          <p:nvGrpSpPr>
            <p:cNvPr id="10" name="Groupe 9">
              <a:extLst>
                <a:ext uri="{FF2B5EF4-FFF2-40B4-BE49-F238E27FC236}">
                  <a16:creationId xmlns:a16="http://schemas.microsoft.com/office/drawing/2014/main" id="{2BF94911-F121-4410-AC85-53F6484C7811}"/>
                </a:ext>
              </a:extLst>
            </p:cNvPr>
            <p:cNvGrpSpPr/>
            <p:nvPr/>
          </p:nvGrpSpPr>
          <p:grpSpPr>
            <a:xfrm>
              <a:off x="487562" y="1281455"/>
              <a:ext cx="9083851" cy="2777940"/>
              <a:chOff x="809670" y="1511838"/>
              <a:chExt cx="9083851" cy="2777940"/>
            </a:xfrm>
          </p:grpSpPr>
          <p:sp>
            <p:nvSpPr>
              <p:cNvPr id="25" name="Rectangle 24"/>
              <p:cNvSpPr/>
              <p:nvPr/>
            </p:nvSpPr>
            <p:spPr>
              <a:xfrm>
                <a:off x="809671" y="2791980"/>
                <a:ext cx="3980042" cy="371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809670" y="1579689"/>
                <a:ext cx="3980043" cy="371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38508" y="1511838"/>
                <a:ext cx="8755013" cy="2777940"/>
              </a:xfrm>
              <a:prstGeom prst="rect">
                <a:avLst/>
              </a:prstGeom>
              <a:noFill/>
            </p:spPr>
            <p:txBody>
              <a:bodyPr wrap="square" rtlCol="0">
                <a:spAutoFit/>
              </a:bodyPr>
              <a:lstStyle/>
              <a:p>
                <a:pPr>
                  <a:lnSpc>
                    <a:spcPct val="150000"/>
                  </a:lnSpc>
                </a:pPr>
                <a:r>
                  <a:rPr lang="fr-FR" sz="1600" b="1" dirty="0">
                    <a:solidFill>
                      <a:schemeClr val="bg1"/>
                    </a:solidFill>
                  </a:rPr>
                  <a:t>Un CCMR rattaché à un CRMR doit avoir</a:t>
                </a:r>
              </a:p>
              <a:p>
                <a:pPr marL="285750" indent="-285750">
                  <a:lnSpc>
                    <a:spcPct val="150000"/>
                  </a:lnSpc>
                  <a:buFontTx/>
                  <a:buChar char="-"/>
                </a:pPr>
                <a:r>
                  <a:rPr lang="fr-FR" sz="1600" dirty="0"/>
                  <a:t>une file active d’au moins 25 patients,</a:t>
                </a:r>
              </a:p>
              <a:p>
                <a:pPr marL="285750" indent="-285750">
                  <a:lnSpc>
                    <a:spcPct val="150000"/>
                  </a:lnSpc>
                  <a:buFontTx/>
                  <a:buChar char="-"/>
                </a:pPr>
                <a:r>
                  <a:rPr lang="fr-FR" sz="1600" dirty="0"/>
                  <a:t>et une expertise reconnue par le coordonnateur du CRMR de rattachement.</a:t>
                </a:r>
              </a:p>
              <a:p>
                <a:pPr>
                  <a:lnSpc>
                    <a:spcPct val="150000"/>
                  </a:lnSpc>
                </a:pPr>
                <a:r>
                  <a:rPr lang="fr-FR" sz="600" b="1" dirty="0">
                    <a:solidFill>
                      <a:schemeClr val="bg1"/>
                    </a:solidFill>
                  </a:rPr>
                  <a:t>  </a:t>
                </a:r>
              </a:p>
              <a:p>
                <a:pPr>
                  <a:lnSpc>
                    <a:spcPct val="150000"/>
                  </a:lnSpc>
                </a:pPr>
                <a:r>
                  <a:rPr lang="fr-FR" sz="1600" b="1" dirty="0">
                    <a:solidFill>
                      <a:schemeClr val="bg1"/>
                    </a:solidFill>
                  </a:rPr>
                  <a:t>Les CCMR participent</a:t>
                </a:r>
              </a:p>
              <a:p>
                <a:pPr marL="285750" indent="-285750">
                  <a:lnSpc>
                    <a:spcPct val="150000"/>
                  </a:lnSpc>
                  <a:buFontTx/>
                  <a:buChar char="-"/>
                </a:pPr>
                <a:r>
                  <a:rPr lang="fr-FR" sz="1600" dirty="0"/>
                  <a:t>à la mission de coordination du CRMR, </a:t>
                </a:r>
              </a:p>
              <a:p>
                <a:pPr marL="285750" indent="-285750">
                  <a:lnSpc>
                    <a:spcPct val="150000"/>
                  </a:lnSpc>
                  <a:buFontTx/>
                  <a:buChar char="-"/>
                </a:pPr>
                <a:r>
                  <a:rPr lang="fr-FR" sz="1600" dirty="0"/>
                  <a:t>au remplissage de la Banque de Données Maladies Rares (BNDMR),</a:t>
                </a:r>
              </a:p>
              <a:p>
                <a:pPr marL="285750" indent="-285750">
                  <a:lnSpc>
                    <a:spcPct val="150000"/>
                  </a:lnSpc>
                  <a:buFontTx/>
                  <a:buChar char="-"/>
                </a:pPr>
                <a:r>
                  <a:rPr lang="fr-FR" sz="1600" dirty="0"/>
                  <a:t>et aux RCP dont celles du PFMG.</a:t>
                </a:r>
              </a:p>
            </p:txBody>
          </p:sp>
          <p:sp>
            <p:nvSpPr>
              <p:cNvPr id="4" name="ZoneTexte 3">
                <a:extLst>
                  <a:ext uri="{FF2B5EF4-FFF2-40B4-BE49-F238E27FC236}">
                    <a16:creationId xmlns:a16="http://schemas.microsoft.com/office/drawing/2014/main" id="{396A1B06-39A7-43C4-B26F-109230FE739F}"/>
                  </a:ext>
                </a:extLst>
              </p:cNvPr>
              <p:cNvSpPr txBox="1"/>
              <p:nvPr/>
            </p:nvSpPr>
            <p:spPr>
              <a:xfrm>
                <a:off x="2281645" y="3911316"/>
                <a:ext cx="4998833" cy="338554"/>
              </a:xfrm>
              <a:prstGeom prst="rect">
                <a:avLst/>
              </a:prstGeom>
              <a:noFill/>
            </p:spPr>
            <p:txBody>
              <a:bodyPr wrap="square" rtlCol="0">
                <a:spAutoFit/>
              </a:bodyPr>
              <a:lstStyle/>
              <a:p>
                <a:r>
                  <a:rPr lang="en-US" sz="1600" dirty="0"/>
                  <a:t>( </a:t>
                </a:r>
                <a:r>
                  <a:rPr lang="en-US" sz="1000" dirty="0"/>
                  <a:t>  </a:t>
                </a:r>
                <a:r>
                  <a:rPr lang="en-US" sz="1600" dirty="0"/>
                  <a:t>                                   /Plan France </a:t>
                </a:r>
                <a:r>
                  <a:rPr lang="en-US" sz="1600" dirty="0" err="1"/>
                  <a:t>Médecine</a:t>
                </a:r>
                <a:r>
                  <a:rPr lang="en-US" sz="1600" dirty="0"/>
                  <a:t> </a:t>
                </a:r>
                <a:r>
                  <a:rPr lang="en-US" sz="1600" dirty="0" err="1"/>
                  <a:t>Génomique</a:t>
                </a:r>
                <a:r>
                  <a:rPr lang="en-US" sz="1600" dirty="0"/>
                  <a:t>)</a:t>
                </a:r>
              </a:p>
            </p:txBody>
          </p:sp>
          <p:cxnSp>
            <p:nvCxnSpPr>
              <p:cNvPr id="17" name="Connecteur droit 16">
                <a:extLst>
                  <a:ext uri="{FF2B5EF4-FFF2-40B4-BE49-F238E27FC236}">
                    <a16:creationId xmlns:a16="http://schemas.microsoft.com/office/drawing/2014/main" id="{CBB311DF-49B4-4A66-A338-9E93F02A6B01}"/>
                  </a:ext>
                </a:extLst>
              </p:cNvPr>
              <p:cNvCxnSpPr>
                <a:cxnSpLocks/>
              </p:cNvCxnSpPr>
              <p:nvPr/>
            </p:nvCxnSpPr>
            <p:spPr>
              <a:xfrm>
                <a:off x="1516006" y="2262050"/>
                <a:ext cx="3348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E502091-EE16-4C48-8348-B0306A78875D}"/>
                  </a:ext>
                </a:extLst>
              </p:cNvPr>
              <p:cNvCxnSpPr>
                <a:cxnSpLocks/>
              </p:cNvCxnSpPr>
              <p:nvPr/>
            </p:nvCxnSpPr>
            <p:spPr>
              <a:xfrm>
                <a:off x="1755840" y="3851365"/>
                <a:ext cx="6300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2EE9A3C8-858C-4525-B45F-755CD3C4BAAD}"/>
                  </a:ext>
                </a:extLst>
              </p:cNvPr>
              <p:cNvSpPr txBox="1"/>
              <p:nvPr/>
            </p:nvSpPr>
            <p:spPr>
              <a:xfrm>
                <a:off x="4489240" y="1964879"/>
                <a:ext cx="670618" cy="338554"/>
              </a:xfrm>
              <a:prstGeom prst="rect">
                <a:avLst/>
              </a:prstGeom>
              <a:noFill/>
            </p:spPr>
            <p:txBody>
              <a:bodyPr wrap="square" rtlCol="0">
                <a:spAutoFit/>
              </a:bodyPr>
              <a:lstStyle/>
              <a:p>
                <a:r>
                  <a:rPr lang="en-US" sz="1600" dirty="0"/>
                  <a:t>/an</a:t>
                </a:r>
              </a:p>
            </p:txBody>
          </p:sp>
        </p:grpSp>
        <p:sp>
          <p:nvSpPr>
            <p:cNvPr id="26" name="ZoneTexte 25">
              <a:extLst>
                <a:ext uri="{FF2B5EF4-FFF2-40B4-BE49-F238E27FC236}">
                  <a16:creationId xmlns:a16="http://schemas.microsoft.com/office/drawing/2014/main" id="{984A182E-D1EA-4CFD-9E2E-0FFDF40C62D6}"/>
                </a:ext>
              </a:extLst>
            </p:cNvPr>
            <p:cNvSpPr txBox="1"/>
            <p:nvPr/>
          </p:nvSpPr>
          <p:spPr>
            <a:xfrm>
              <a:off x="6686372" y="3322294"/>
              <a:ext cx="1499409" cy="338554"/>
            </a:xfrm>
            <a:prstGeom prst="rect">
              <a:avLst/>
            </a:prstGeom>
            <a:noFill/>
          </p:spPr>
          <p:txBody>
            <a:bodyPr wrap="square" rtlCol="0">
              <a:spAutoFit/>
            </a:bodyPr>
            <a:lstStyle/>
            <a:p>
              <a:r>
                <a:rPr lang="en-US" sz="1600" dirty="0"/>
                <a:t>via BaMaRa</a:t>
              </a:r>
            </a:p>
          </p:txBody>
        </p:sp>
      </p:grpSp>
      <p:sp>
        <p:nvSpPr>
          <p:cNvPr id="7" name="ZoneTexte 6">
            <a:extLst>
              <a:ext uri="{FF2B5EF4-FFF2-40B4-BE49-F238E27FC236}">
                <a16:creationId xmlns:a16="http://schemas.microsoft.com/office/drawing/2014/main" id="{D088B9B4-E6E9-4F79-82D2-C580D566A583}"/>
              </a:ext>
            </a:extLst>
          </p:cNvPr>
          <p:cNvSpPr txBox="1"/>
          <p:nvPr/>
        </p:nvSpPr>
        <p:spPr>
          <a:xfrm>
            <a:off x="322512" y="4589324"/>
            <a:ext cx="3062149" cy="2062103"/>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err="1">
                <a:solidFill>
                  <a:srgbClr val="002060"/>
                </a:solidFill>
              </a:rPr>
              <a:t>Activités</a:t>
            </a:r>
            <a:r>
              <a:rPr lang="en-US" sz="1600" b="1" dirty="0">
                <a:solidFill>
                  <a:srgbClr val="002060"/>
                </a:solidFill>
              </a:rPr>
              <a:t> de diagnostic antenatal </a:t>
            </a:r>
            <a:r>
              <a:rPr lang="en-US" sz="1600" dirty="0">
                <a:solidFill>
                  <a:srgbClr val="002060"/>
                </a:solidFill>
              </a:rPr>
              <a:t>: consultations et </a:t>
            </a:r>
            <a:r>
              <a:rPr lang="en-US" sz="1600" dirty="0" err="1">
                <a:solidFill>
                  <a:srgbClr val="002060"/>
                </a:solidFill>
              </a:rPr>
              <a:t>examens</a:t>
            </a:r>
            <a:r>
              <a:rPr lang="en-US" sz="1600" dirty="0">
                <a:solidFill>
                  <a:srgbClr val="002060"/>
                </a:solidFill>
              </a:rPr>
              <a:t> </a:t>
            </a:r>
            <a:r>
              <a:rPr lang="en-US" sz="1600" dirty="0" err="1">
                <a:solidFill>
                  <a:srgbClr val="002060"/>
                </a:solidFill>
              </a:rPr>
              <a:t>anténatals</a:t>
            </a:r>
            <a:endParaRPr lang="en-US" sz="1600" dirty="0">
              <a:solidFill>
                <a:srgbClr val="002060"/>
              </a:solidFill>
            </a:endParaRPr>
          </a:p>
          <a:p>
            <a:pPr marL="285750" indent="-285750">
              <a:buFont typeface="Wingdings" panose="05000000000000000000" pitchFamily="2" charset="2"/>
              <a:buChar char="Ø"/>
            </a:pPr>
            <a:r>
              <a:rPr lang="en-US" sz="1600" b="1" dirty="0" err="1">
                <a:solidFill>
                  <a:srgbClr val="002060"/>
                </a:solidFill>
              </a:rPr>
              <a:t>Hospitalisation</a:t>
            </a:r>
            <a:r>
              <a:rPr lang="en-US" sz="1600" b="1" dirty="0">
                <a:solidFill>
                  <a:srgbClr val="002060"/>
                </a:solidFill>
              </a:rPr>
              <a:t>(s) &amp; HDJ </a:t>
            </a:r>
            <a:r>
              <a:rPr lang="en-US" sz="1600" dirty="0" err="1">
                <a:solidFill>
                  <a:srgbClr val="002060"/>
                </a:solidFill>
              </a:rPr>
              <a:t>en</a:t>
            </a:r>
            <a:r>
              <a:rPr lang="en-US" sz="1600" dirty="0">
                <a:solidFill>
                  <a:srgbClr val="002060"/>
                </a:solidFill>
              </a:rPr>
              <a:t> lien avec la </a:t>
            </a:r>
            <a:r>
              <a:rPr lang="en-US" sz="1600" dirty="0" err="1">
                <a:solidFill>
                  <a:srgbClr val="002060"/>
                </a:solidFill>
              </a:rPr>
              <a:t>maladie</a:t>
            </a:r>
            <a:r>
              <a:rPr lang="en-US" sz="1600" dirty="0">
                <a:solidFill>
                  <a:srgbClr val="002060"/>
                </a:solidFill>
              </a:rPr>
              <a:t> rare</a:t>
            </a:r>
          </a:p>
          <a:p>
            <a:pPr marL="285750" indent="-285750">
              <a:buFont typeface="Wingdings" panose="05000000000000000000" pitchFamily="2" charset="2"/>
              <a:buChar char="Ø"/>
            </a:pPr>
            <a:r>
              <a:rPr lang="en-US" sz="1600" b="1" dirty="0">
                <a:solidFill>
                  <a:srgbClr val="002060"/>
                </a:solidFill>
              </a:rPr>
              <a:t>Consultations de </a:t>
            </a:r>
            <a:r>
              <a:rPr lang="en-US" sz="1600" b="1" dirty="0" err="1">
                <a:solidFill>
                  <a:srgbClr val="002060"/>
                </a:solidFill>
              </a:rPr>
              <a:t>suivi</a:t>
            </a:r>
            <a:r>
              <a:rPr lang="en-US" sz="1600" b="1" dirty="0">
                <a:solidFill>
                  <a:srgbClr val="002060"/>
                </a:solidFill>
              </a:rPr>
              <a:t> </a:t>
            </a:r>
            <a:r>
              <a:rPr lang="en-US" sz="1600" dirty="0" err="1">
                <a:solidFill>
                  <a:srgbClr val="002060"/>
                </a:solidFill>
              </a:rPr>
              <a:t>depuis</a:t>
            </a:r>
            <a:r>
              <a:rPr lang="en-US" sz="1600" dirty="0">
                <a:solidFill>
                  <a:srgbClr val="002060"/>
                </a:solidFill>
              </a:rPr>
              <a:t> la petite </a:t>
            </a:r>
            <a:r>
              <a:rPr lang="en-US" sz="1600" dirty="0" err="1">
                <a:solidFill>
                  <a:srgbClr val="002060"/>
                </a:solidFill>
              </a:rPr>
              <a:t>enfance</a:t>
            </a:r>
            <a:r>
              <a:rPr lang="en-US" sz="1600" dirty="0">
                <a:solidFill>
                  <a:srgbClr val="002060"/>
                </a:solidFill>
              </a:rPr>
              <a:t> </a:t>
            </a:r>
            <a:r>
              <a:rPr lang="en-US" sz="1600" dirty="0" err="1">
                <a:solidFill>
                  <a:srgbClr val="002060"/>
                </a:solidFill>
              </a:rPr>
              <a:t>jusqu’à</a:t>
            </a:r>
            <a:r>
              <a:rPr lang="en-US" sz="1600" dirty="0">
                <a:solidFill>
                  <a:srgbClr val="002060"/>
                </a:solidFill>
              </a:rPr>
              <a:t> 18 </a:t>
            </a:r>
            <a:r>
              <a:rPr lang="en-US" sz="1600" dirty="0" err="1">
                <a:solidFill>
                  <a:srgbClr val="002060"/>
                </a:solidFill>
              </a:rPr>
              <a:t>ans</a:t>
            </a:r>
            <a:r>
              <a:rPr lang="en-US" sz="1600" dirty="0">
                <a:solidFill>
                  <a:srgbClr val="002060"/>
                </a:solidFill>
              </a:rPr>
              <a:t> &amp; +18 </a:t>
            </a:r>
            <a:r>
              <a:rPr lang="en-US" sz="1600" dirty="0" err="1">
                <a:solidFill>
                  <a:srgbClr val="002060"/>
                </a:solidFill>
              </a:rPr>
              <a:t>ans</a:t>
            </a:r>
            <a:endParaRPr lang="en-US" sz="1600" dirty="0">
              <a:solidFill>
                <a:srgbClr val="002060"/>
              </a:solidFill>
            </a:endParaRPr>
          </a:p>
        </p:txBody>
      </p:sp>
      <p:sp>
        <p:nvSpPr>
          <p:cNvPr id="29" name="ZoneTexte 28">
            <a:extLst>
              <a:ext uri="{FF2B5EF4-FFF2-40B4-BE49-F238E27FC236}">
                <a16:creationId xmlns:a16="http://schemas.microsoft.com/office/drawing/2014/main" id="{0B4C6206-80C0-4F2F-A20C-40E5A9BDB23E}"/>
              </a:ext>
            </a:extLst>
          </p:cNvPr>
          <p:cNvSpPr txBox="1"/>
          <p:nvPr/>
        </p:nvSpPr>
        <p:spPr>
          <a:xfrm>
            <a:off x="281995" y="4163741"/>
            <a:ext cx="9418439" cy="369332"/>
          </a:xfrm>
          <a:prstGeom prst="rect">
            <a:avLst/>
          </a:prstGeom>
          <a:noFill/>
        </p:spPr>
        <p:txBody>
          <a:bodyPr wrap="square" rtlCol="0">
            <a:spAutoFit/>
          </a:bodyPr>
          <a:lstStyle/>
          <a:p>
            <a:r>
              <a:rPr lang="en-US" b="1" dirty="0" err="1">
                <a:solidFill>
                  <a:srgbClr val="002060"/>
                </a:solidFill>
              </a:rPr>
              <a:t>Valorisation</a:t>
            </a:r>
            <a:r>
              <a:rPr lang="en-US" b="1" dirty="0">
                <a:solidFill>
                  <a:srgbClr val="002060"/>
                </a:solidFill>
              </a:rPr>
              <a:t> des </a:t>
            </a:r>
            <a:r>
              <a:rPr lang="en-US" b="1" dirty="0" err="1">
                <a:solidFill>
                  <a:srgbClr val="002060"/>
                </a:solidFill>
              </a:rPr>
              <a:t>activités</a:t>
            </a:r>
            <a:r>
              <a:rPr lang="en-US" b="1" dirty="0">
                <a:solidFill>
                  <a:srgbClr val="002060"/>
                </a:solidFill>
              </a:rPr>
              <a:t> </a:t>
            </a:r>
            <a:r>
              <a:rPr lang="en-US" b="1" dirty="0" err="1">
                <a:solidFill>
                  <a:srgbClr val="002060"/>
                </a:solidFill>
              </a:rPr>
              <a:t>médicales</a:t>
            </a:r>
            <a:r>
              <a:rPr lang="en-US" b="1" dirty="0">
                <a:solidFill>
                  <a:srgbClr val="002060"/>
                </a:solidFill>
              </a:rPr>
              <a:t> et </a:t>
            </a:r>
            <a:r>
              <a:rPr lang="en-US" b="1" dirty="0" err="1">
                <a:solidFill>
                  <a:srgbClr val="002060"/>
                </a:solidFill>
              </a:rPr>
              <a:t>paramédicales</a:t>
            </a:r>
            <a:r>
              <a:rPr lang="en-US" b="1" dirty="0">
                <a:solidFill>
                  <a:srgbClr val="002060"/>
                </a:solidFill>
              </a:rPr>
              <a:t> pour </a:t>
            </a:r>
            <a:r>
              <a:rPr lang="en-US" b="1" dirty="0" err="1">
                <a:solidFill>
                  <a:srgbClr val="002060"/>
                </a:solidFill>
              </a:rPr>
              <a:t>une</a:t>
            </a:r>
            <a:r>
              <a:rPr lang="en-US" b="1" dirty="0">
                <a:solidFill>
                  <a:srgbClr val="002060"/>
                </a:solidFill>
              </a:rPr>
              <a:t> </a:t>
            </a:r>
            <a:r>
              <a:rPr lang="en-US" b="1" dirty="0" err="1">
                <a:solidFill>
                  <a:srgbClr val="002060"/>
                </a:solidFill>
              </a:rPr>
              <a:t>prise</a:t>
            </a:r>
            <a:r>
              <a:rPr lang="en-US" b="1" dirty="0">
                <a:solidFill>
                  <a:srgbClr val="002060"/>
                </a:solidFill>
              </a:rPr>
              <a:t> </a:t>
            </a:r>
            <a:r>
              <a:rPr lang="en-US" b="1" dirty="0" err="1">
                <a:solidFill>
                  <a:srgbClr val="002060"/>
                </a:solidFill>
              </a:rPr>
              <a:t>en</a:t>
            </a:r>
            <a:r>
              <a:rPr lang="en-US" b="1" dirty="0">
                <a:solidFill>
                  <a:srgbClr val="002060"/>
                </a:solidFill>
              </a:rPr>
              <a:t> charge PLURI-</a:t>
            </a:r>
            <a:r>
              <a:rPr lang="en-US" b="1" dirty="0" err="1">
                <a:solidFill>
                  <a:srgbClr val="002060"/>
                </a:solidFill>
              </a:rPr>
              <a:t>disciplinaire</a:t>
            </a:r>
            <a:endParaRPr lang="en-US" b="1" dirty="0">
              <a:solidFill>
                <a:srgbClr val="002060"/>
              </a:solidFill>
            </a:endParaRPr>
          </a:p>
        </p:txBody>
      </p:sp>
      <p:sp>
        <p:nvSpPr>
          <p:cNvPr id="30" name="ZoneTexte 29">
            <a:extLst>
              <a:ext uri="{FF2B5EF4-FFF2-40B4-BE49-F238E27FC236}">
                <a16:creationId xmlns:a16="http://schemas.microsoft.com/office/drawing/2014/main" id="{392F7BF0-1AB8-4400-800C-75402A779CEC}"/>
              </a:ext>
            </a:extLst>
          </p:cNvPr>
          <p:cNvSpPr txBox="1"/>
          <p:nvPr/>
        </p:nvSpPr>
        <p:spPr>
          <a:xfrm>
            <a:off x="3704942" y="4699466"/>
            <a:ext cx="3872379" cy="1323439"/>
          </a:xfrm>
          <a:prstGeom prst="rect">
            <a:avLst/>
          </a:prstGeom>
          <a:noFill/>
        </p:spPr>
        <p:txBody>
          <a:bodyPr wrap="square" rtlCol="0">
            <a:spAutoFit/>
          </a:bodyPr>
          <a:lstStyle/>
          <a:p>
            <a:pPr marL="285750" indent="-285750">
              <a:buFont typeface="Wingdings" panose="05000000000000000000" pitchFamily="2" charset="2"/>
              <a:buChar char="ü"/>
            </a:pPr>
            <a:r>
              <a:rPr lang="en-US" sz="1600" b="1" dirty="0" err="1">
                <a:solidFill>
                  <a:srgbClr val="002060"/>
                </a:solidFill>
              </a:rPr>
              <a:t>Gynécologue</a:t>
            </a:r>
            <a:r>
              <a:rPr lang="en-US" sz="1600" b="1" dirty="0">
                <a:solidFill>
                  <a:srgbClr val="002060"/>
                </a:solidFill>
              </a:rPr>
              <a:t> </a:t>
            </a:r>
            <a:r>
              <a:rPr lang="en-US" sz="1600" b="1" dirty="0" err="1">
                <a:solidFill>
                  <a:srgbClr val="002060"/>
                </a:solidFill>
              </a:rPr>
              <a:t>obstétricien</a:t>
            </a:r>
            <a:endParaRPr lang="en-US" sz="1600" b="1" dirty="0">
              <a:solidFill>
                <a:srgbClr val="002060"/>
              </a:solidFill>
            </a:endParaRPr>
          </a:p>
          <a:p>
            <a:pPr marL="285750" indent="-285750">
              <a:buFont typeface="Wingdings" panose="05000000000000000000" pitchFamily="2" charset="2"/>
              <a:buChar char="ü"/>
            </a:pPr>
            <a:r>
              <a:rPr lang="en-US" sz="1600" b="1" dirty="0" err="1">
                <a:solidFill>
                  <a:srgbClr val="002060"/>
                </a:solidFill>
              </a:rPr>
              <a:t>Pédiatre-réanimateur</a:t>
            </a:r>
            <a:r>
              <a:rPr lang="en-US" sz="1600" b="1" dirty="0">
                <a:solidFill>
                  <a:srgbClr val="002060"/>
                </a:solidFill>
              </a:rPr>
              <a:t> ; </a:t>
            </a:r>
            <a:r>
              <a:rPr lang="en-US" sz="1600" b="1" dirty="0" err="1">
                <a:solidFill>
                  <a:srgbClr val="002060"/>
                </a:solidFill>
              </a:rPr>
              <a:t>pédiatres</a:t>
            </a:r>
            <a:r>
              <a:rPr lang="en-US" sz="1600" b="1" dirty="0">
                <a:solidFill>
                  <a:srgbClr val="002060"/>
                </a:solidFill>
              </a:rPr>
              <a:t> ; cardio-</a:t>
            </a:r>
            <a:r>
              <a:rPr lang="en-US" sz="1600" b="1" dirty="0" err="1">
                <a:solidFill>
                  <a:srgbClr val="002060"/>
                </a:solidFill>
              </a:rPr>
              <a:t>pédiatres</a:t>
            </a:r>
            <a:r>
              <a:rPr lang="en-US" sz="1600" b="1" dirty="0">
                <a:solidFill>
                  <a:srgbClr val="002060"/>
                </a:solidFill>
              </a:rPr>
              <a:t> ; pneumo-</a:t>
            </a:r>
            <a:r>
              <a:rPr lang="en-US" sz="1600" b="1" dirty="0" err="1">
                <a:solidFill>
                  <a:srgbClr val="002060"/>
                </a:solidFill>
              </a:rPr>
              <a:t>pédiatres</a:t>
            </a:r>
            <a:r>
              <a:rPr lang="en-US" sz="1600" b="1" dirty="0">
                <a:solidFill>
                  <a:srgbClr val="002060"/>
                </a:solidFill>
              </a:rPr>
              <a:t> ; gastro-</a:t>
            </a:r>
            <a:r>
              <a:rPr lang="en-US" sz="1600" b="1" dirty="0" err="1">
                <a:solidFill>
                  <a:srgbClr val="002060"/>
                </a:solidFill>
              </a:rPr>
              <a:t>pédiatres</a:t>
            </a:r>
            <a:endParaRPr lang="en-US" sz="1600" b="1" dirty="0">
              <a:solidFill>
                <a:srgbClr val="002060"/>
              </a:solidFill>
            </a:endParaRPr>
          </a:p>
          <a:p>
            <a:pPr marL="285750" indent="-285750">
              <a:buFont typeface="Wingdings" panose="05000000000000000000" pitchFamily="2" charset="2"/>
              <a:buChar char="ü"/>
            </a:pPr>
            <a:r>
              <a:rPr lang="en-US" sz="1600" b="1" dirty="0" err="1">
                <a:solidFill>
                  <a:srgbClr val="002060"/>
                </a:solidFill>
              </a:rPr>
              <a:t>Chirurgien</a:t>
            </a:r>
            <a:r>
              <a:rPr lang="en-US" sz="1600" b="1" dirty="0">
                <a:solidFill>
                  <a:srgbClr val="002060"/>
                </a:solidFill>
              </a:rPr>
              <a:t> ; </a:t>
            </a:r>
            <a:r>
              <a:rPr lang="en-US" sz="1600" b="1" dirty="0" err="1">
                <a:solidFill>
                  <a:srgbClr val="002060"/>
                </a:solidFill>
              </a:rPr>
              <a:t>chirurgien-orthopédique</a:t>
            </a:r>
            <a:endParaRPr lang="en-US" sz="1600" b="1" dirty="0">
              <a:solidFill>
                <a:srgbClr val="002060"/>
              </a:solidFill>
            </a:endParaRPr>
          </a:p>
        </p:txBody>
      </p:sp>
      <p:sp>
        <p:nvSpPr>
          <p:cNvPr id="31" name="ZoneTexte 30">
            <a:extLst>
              <a:ext uri="{FF2B5EF4-FFF2-40B4-BE49-F238E27FC236}">
                <a16:creationId xmlns:a16="http://schemas.microsoft.com/office/drawing/2014/main" id="{72432BDB-CD7A-4FA7-9E19-EC6E88FE4427}"/>
              </a:ext>
            </a:extLst>
          </p:cNvPr>
          <p:cNvSpPr txBox="1"/>
          <p:nvPr/>
        </p:nvSpPr>
        <p:spPr>
          <a:xfrm>
            <a:off x="3704942" y="6135746"/>
            <a:ext cx="4155162" cy="338554"/>
          </a:xfrm>
          <a:prstGeom prst="rect">
            <a:avLst/>
          </a:prstGeom>
          <a:noFill/>
        </p:spPr>
        <p:txBody>
          <a:bodyPr wrap="square" rtlCol="0">
            <a:spAutoFit/>
          </a:bodyPr>
          <a:lstStyle/>
          <a:p>
            <a:pPr marL="285750" indent="-285750">
              <a:buFont typeface="Wingdings" panose="05000000000000000000" pitchFamily="2" charset="2"/>
              <a:buChar char="ü"/>
            </a:pPr>
            <a:r>
              <a:rPr lang="en-US" sz="1600" b="1" dirty="0" err="1">
                <a:solidFill>
                  <a:srgbClr val="002060"/>
                </a:solidFill>
              </a:rPr>
              <a:t>Diététicien</a:t>
            </a:r>
            <a:r>
              <a:rPr lang="en-US" sz="1600" b="1" dirty="0">
                <a:solidFill>
                  <a:srgbClr val="002060"/>
                </a:solidFill>
              </a:rPr>
              <a:t> ; </a:t>
            </a:r>
            <a:r>
              <a:rPr lang="en-US" sz="1600" b="1" dirty="0" err="1">
                <a:solidFill>
                  <a:srgbClr val="002060"/>
                </a:solidFill>
              </a:rPr>
              <a:t>ortophoniste</a:t>
            </a:r>
            <a:r>
              <a:rPr lang="en-US" sz="1600" b="1" dirty="0">
                <a:solidFill>
                  <a:srgbClr val="002060"/>
                </a:solidFill>
              </a:rPr>
              <a:t> ; </a:t>
            </a:r>
            <a:r>
              <a:rPr lang="en-US" sz="1600" b="1" dirty="0" err="1">
                <a:solidFill>
                  <a:srgbClr val="002060"/>
                </a:solidFill>
              </a:rPr>
              <a:t>psychologue</a:t>
            </a:r>
            <a:r>
              <a:rPr lang="en-US" sz="1600" b="1" dirty="0">
                <a:solidFill>
                  <a:srgbClr val="002060"/>
                </a:solidFill>
              </a:rPr>
              <a:t>…</a:t>
            </a:r>
          </a:p>
        </p:txBody>
      </p:sp>
      <p:sp>
        <p:nvSpPr>
          <p:cNvPr id="32" name="ZoneTexte 31">
            <a:extLst>
              <a:ext uri="{FF2B5EF4-FFF2-40B4-BE49-F238E27FC236}">
                <a16:creationId xmlns:a16="http://schemas.microsoft.com/office/drawing/2014/main" id="{15E81D91-00F2-4603-9EF0-C39253E75EA3}"/>
              </a:ext>
            </a:extLst>
          </p:cNvPr>
          <p:cNvSpPr txBox="1"/>
          <p:nvPr/>
        </p:nvSpPr>
        <p:spPr>
          <a:xfrm>
            <a:off x="7760685" y="4704938"/>
            <a:ext cx="1916845" cy="584775"/>
          </a:xfrm>
          <a:prstGeom prst="rect">
            <a:avLst/>
          </a:prstGeom>
          <a:noFill/>
        </p:spPr>
        <p:txBody>
          <a:bodyPr wrap="square" rtlCol="0">
            <a:spAutoFit/>
          </a:bodyPr>
          <a:lstStyle/>
          <a:p>
            <a:pPr marL="285750" indent="-285750">
              <a:buFont typeface="Wingdings" panose="05000000000000000000" pitchFamily="2" charset="2"/>
              <a:buChar char="ü"/>
            </a:pPr>
            <a:r>
              <a:rPr lang="en-US" sz="1600" b="1" dirty="0" err="1">
                <a:solidFill>
                  <a:srgbClr val="002060"/>
                </a:solidFill>
              </a:rPr>
              <a:t>Pneumologue</a:t>
            </a:r>
            <a:endParaRPr lang="en-US" sz="1600" b="1" dirty="0">
              <a:solidFill>
                <a:srgbClr val="002060"/>
              </a:solidFill>
            </a:endParaRPr>
          </a:p>
          <a:p>
            <a:pPr marL="285750" indent="-285750">
              <a:buFont typeface="Wingdings" panose="05000000000000000000" pitchFamily="2" charset="2"/>
              <a:buChar char="ü"/>
            </a:pPr>
            <a:r>
              <a:rPr lang="en-US" sz="1600" b="1" dirty="0" err="1">
                <a:solidFill>
                  <a:srgbClr val="002060"/>
                </a:solidFill>
              </a:rPr>
              <a:t>Chirurgien</a:t>
            </a:r>
            <a:endParaRPr lang="en-US" sz="1600" b="1" dirty="0">
              <a:solidFill>
                <a:srgbClr val="002060"/>
              </a:solidFill>
            </a:endParaRPr>
          </a:p>
        </p:txBody>
      </p:sp>
      <p:sp>
        <p:nvSpPr>
          <p:cNvPr id="33" name="Rectangle : coins arrondis 32">
            <a:extLst>
              <a:ext uri="{FF2B5EF4-FFF2-40B4-BE49-F238E27FC236}">
                <a16:creationId xmlns:a16="http://schemas.microsoft.com/office/drawing/2014/main" id="{E7430756-52D2-4AC4-BE6F-FF6D70E1C9B7}"/>
              </a:ext>
            </a:extLst>
          </p:cNvPr>
          <p:cNvSpPr/>
          <p:nvPr/>
        </p:nvSpPr>
        <p:spPr>
          <a:xfrm>
            <a:off x="119805" y="4113889"/>
            <a:ext cx="9599534" cy="475436"/>
          </a:xfrm>
          <a:prstGeom prst="roundRect">
            <a:avLst/>
          </a:prstGeom>
          <a:solidFill>
            <a:srgbClr val="00206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 name="Rectangle : coins arrondis 7">
            <a:extLst>
              <a:ext uri="{FF2B5EF4-FFF2-40B4-BE49-F238E27FC236}">
                <a16:creationId xmlns:a16="http://schemas.microsoft.com/office/drawing/2014/main" id="{A19971C3-2719-41CF-AF0A-2052AC1E10B8}"/>
              </a:ext>
            </a:extLst>
          </p:cNvPr>
          <p:cNvSpPr/>
          <p:nvPr/>
        </p:nvSpPr>
        <p:spPr>
          <a:xfrm>
            <a:off x="119805" y="4113889"/>
            <a:ext cx="9599534" cy="2537538"/>
          </a:xfrm>
          <a:prstGeom prst="roundRect">
            <a:avLst>
              <a:gd name="adj" fmla="val 3474"/>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Image 26">
            <a:extLst>
              <a:ext uri="{FF2B5EF4-FFF2-40B4-BE49-F238E27FC236}">
                <a16:creationId xmlns:a16="http://schemas.microsoft.com/office/drawing/2014/main" id="{A07205E6-87C3-4924-81AC-4A89EED0C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95" r="11228" b="15438"/>
          <a:stretch/>
        </p:blipFill>
        <p:spPr>
          <a:xfrm>
            <a:off x="5166587" y="69106"/>
            <a:ext cx="2845119" cy="1719256"/>
          </a:xfrm>
          <a:prstGeom prst="rect">
            <a:avLst/>
          </a:prstGeom>
        </p:spPr>
      </p:pic>
    </p:spTree>
    <p:extLst>
      <p:ext uri="{BB962C8B-B14F-4D97-AF65-F5344CB8AC3E}">
        <p14:creationId xmlns:p14="http://schemas.microsoft.com/office/powerpoint/2010/main" val="227773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pic>
        <p:nvPicPr>
          <p:cNvPr id="6" name="Image 5">
            <a:extLst>
              <a:ext uri="{FF2B5EF4-FFF2-40B4-BE49-F238E27FC236}">
                <a16:creationId xmlns:a16="http://schemas.microsoft.com/office/drawing/2014/main" id="{595795F8-9F4C-4B2C-8C45-BCE375858528}"/>
              </a:ext>
            </a:extLst>
          </p:cNvPr>
          <p:cNvPicPr>
            <a:picLocks noChangeAspect="1"/>
          </p:cNvPicPr>
          <p:nvPr/>
        </p:nvPicPr>
        <p:blipFill>
          <a:blip r:embed="rId3"/>
          <a:stretch>
            <a:fillRect/>
          </a:stretch>
        </p:blipFill>
        <p:spPr>
          <a:xfrm>
            <a:off x="397111" y="1506368"/>
            <a:ext cx="8591006" cy="4733323"/>
          </a:xfrm>
          <a:prstGeom prst="rect">
            <a:avLst/>
          </a:prstGeom>
        </p:spPr>
      </p:pic>
      <p:pic>
        <p:nvPicPr>
          <p:cNvPr id="2" name="Image 1">
            <a:extLst>
              <a:ext uri="{FF2B5EF4-FFF2-40B4-BE49-F238E27FC236}">
                <a16:creationId xmlns:a16="http://schemas.microsoft.com/office/drawing/2014/main" id="{F78D73C8-374F-4785-9C18-15F107D73A04}"/>
              </a:ext>
            </a:extLst>
          </p:cNvPr>
          <p:cNvPicPr>
            <a:picLocks noChangeAspect="1"/>
          </p:cNvPicPr>
          <p:nvPr/>
        </p:nvPicPr>
        <p:blipFill>
          <a:blip r:embed="rId4"/>
          <a:stretch>
            <a:fillRect/>
          </a:stretch>
        </p:blipFill>
        <p:spPr>
          <a:xfrm>
            <a:off x="7315199" y="2613116"/>
            <a:ext cx="2439868" cy="3752849"/>
          </a:xfrm>
          <a:prstGeom prst="rect">
            <a:avLst/>
          </a:prstGeom>
        </p:spPr>
      </p:pic>
    </p:spTree>
    <p:extLst>
      <p:ext uri="{BB962C8B-B14F-4D97-AF65-F5344CB8AC3E}">
        <p14:creationId xmlns:p14="http://schemas.microsoft.com/office/powerpoint/2010/main" val="207201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1D526B-423B-4360-A948-529A608DE083}"/>
              </a:ext>
            </a:extLst>
          </p:cNvPr>
          <p:cNvPicPr>
            <a:picLocks noChangeAspect="1"/>
          </p:cNvPicPr>
          <p:nvPr/>
        </p:nvPicPr>
        <p:blipFill>
          <a:blip r:embed="rId2"/>
          <a:stretch>
            <a:fillRect/>
          </a:stretch>
        </p:blipFill>
        <p:spPr>
          <a:xfrm>
            <a:off x="278674" y="3324498"/>
            <a:ext cx="9330941" cy="2379617"/>
          </a:xfrm>
          <a:prstGeom prst="rect">
            <a:avLst/>
          </a:prstGeom>
        </p:spPr>
      </p:pic>
      <p:pic>
        <p:nvPicPr>
          <p:cNvPr id="8" name="Image 7">
            <a:extLst>
              <a:ext uri="{FF2B5EF4-FFF2-40B4-BE49-F238E27FC236}">
                <a16:creationId xmlns:a16="http://schemas.microsoft.com/office/drawing/2014/main" id="{BF021C3B-238D-4AA9-9CCB-39B196530276}"/>
              </a:ext>
            </a:extLst>
          </p:cNvPr>
          <p:cNvPicPr>
            <a:picLocks noChangeAspect="1"/>
          </p:cNvPicPr>
          <p:nvPr/>
        </p:nvPicPr>
        <p:blipFill>
          <a:blip r:embed="rId3"/>
          <a:stretch>
            <a:fillRect/>
          </a:stretch>
        </p:blipFill>
        <p:spPr>
          <a:xfrm>
            <a:off x="475488" y="890265"/>
            <a:ext cx="8216537" cy="2453054"/>
          </a:xfrm>
          <a:prstGeom prst="rect">
            <a:avLst/>
          </a:prstGeom>
        </p:spPr>
      </p:pic>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spTree>
    <p:extLst>
      <p:ext uri="{BB962C8B-B14F-4D97-AF65-F5344CB8AC3E}">
        <p14:creationId xmlns:p14="http://schemas.microsoft.com/office/powerpoint/2010/main" val="302290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1D526B-423B-4360-A948-529A608DE083}"/>
              </a:ext>
            </a:extLst>
          </p:cNvPr>
          <p:cNvPicPr>
            <a:picLocks noChangeAspect="1"/>
          </p:cNvPicPr>
          <p:nvPr/>
        </p:nvPicPr>
        <p:blipFill>
          <a:blip r:embed="rId2"/>
          <a:stretch>
            <a:fillRect/>
          </a:stretch>
        </p:blipFill>
        <p:spPr>
          <a:xfrm>
            <a:off x="278674" y="3324498"/>
            <a:ext cx="9330941" cy="2379617"/>
          </a:xfrm>
          <a:prstGeom prst="rect">
            <a:avLst/>
          </a:prstGeom>
        </p:spPr>
      </p:pic>
      <p:pic>
        <p:nvPicPr>
          <p:cNvPr id="8" name="Image 7">
            <a:extLst>
              <a:ext uri="{FF2B5EF4-FFF2-40B4-BE49-F238E27FC236}">
                <a16:creationId xmlns:a16="http://schemas.microsoft.com/office/drawing/2014/main" id="{BF021C3B-238D-4AA9-9CCB-39B196530276}"/>
              </a:ext>
            </a:extLst>
          </p:cNvPr>
          <p:cNvPicPr>
            <a:picLocks noChangeAspect="1"/>
          </p:cNvPicPr>
          <p:nvPr/>
        </p:nvPicPr>
        <p:blipFill>
          <a:blip r:embed="rId3"/>
          <a:stretch>
            <a:fillRect/>
          </a:stretch>
        </p:blipFill>
        <p:spPr>
          <a:xfrm>
            <a:off x="475488" y="890272"/>
            <a:ext cx="8216537" cy="2453054"/>
          </a:xfrm>
          <a:prstGeom prst="rect">
            <a:avLst/>
          </a:prstGeom>
        </p:spPr>
      </p:pic>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pic>
        <p:nvPicPr>
          <p:cNvPr id="9" name="Image 8">
            <a:extLst>
              <a:ext uri="{FF2B5EF4-FFF2-40B4-BE49-F238E27FC236}">
                <a16:creationId xmlns:a16="http://schemas.microsoft.com/office/drawing/2014/main" id="{14B8684A-7723-4C67-A386-8C3FD3AEA6E2}"/>
              </a:ext>
            </a:extLst>
          </p:cNvPr>
          <p:cNvPicPr>
            <a:picLocks noChangeAspect="1"/>
          </p:cNvPicPr>
          <p:nvPr/>
        </p:nvPicPr>
        <p:blipFill>
          <a:blip r:embed="rId5"/>
          <a:stretch>
            <a:fillRect/>
          </a:stretch>
        </p:blipFill>
        <p:spPr>
          <a:xfrm>
            <a:off x="6236286" y="1886622"/>
            <a:ext cx="3347202" cy="47027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870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6359AD-6BCD-4C26-BD28-C7BFE80B33C9}"/>
              </a:ext>
            </a:extLst>
          </p:cNvPr>
          <p:cNvPicPr>
            <a:picLocks noChangeAspect="1"/>
          </p:cNvPicPr>
          <p:nvPr/>
        </p:nvPicPr>
        <p:blipFill>
          <a:blip r:embed="rId2"/>
          <a:stretch>
            <a:fillRect/>
          </a:stretch>
        </p:blipFill>
        <p:spPr>
          <a:xfrm>
            <a:off x="475488" y="898978"/>
            <a:ext cx="8216537" cy="2453054"/>
          </a:xfrm>
          <a:prstGeom prst="rect">
            <a:avLst/>
          </a:prstGeom>
        </p:spPr>
      </p:pic>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pic>
        <p:nvPicPr>
          <p:cNvPr id="8" name="Image 7">
            <a:extLst>
              <a:ext uri="{FF2B5EF4-FFF2-40B4-BE49-F238E27FC236}">
                <a16:creationId xmlns:a16="http://schemas.microsoft.com/office/drawing/2014/main" id="{5F465F70-DECE-422C-AEFC-ECD1D294F99C}"/>
              </a:ext>
            </a:extLst>
          </p:cNvPr>
          <p:cNvPicPr>
            <a:picLocks noChangeAspect="1"/>
          </p:cNvPicPr>
          <p:nvPr/>
        </p:nvPicPr>
        <p:blipFill>
          <a:blip r:embed="rId4"/>
          <a:stretch>
            <a:fillRect/>
          </a:stretch>
        </p:blipFill>
        <p:spPr>
          <a:xfrm>
            <a:off x="257211" y="1708982"/>
            <a:ext cx="9326277" cy="4972744"/>
          </a:xfrm>
          <a:prstGeom prst="rect">
            <a:avLst/>
          </a:prstGeom>
        </p:spPr>
      </p:pic>
    </p:spTree>
    <p:extLst>
      <p:ext uri="{BB962C8B-B14F-4D97-AF65-F5344CB8AC3E}">
        <p14:creationId xmlns:p14="http://schemas.microsoft.com/office/powerpoint/2010/main" val="338636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F021C3B-238D-4AA9-9CCB-39B196530276}"/>
              </a:ext>
            </a:extLst>
          </p:cNvPr>
          <p:cNvPicPr>
            <a:picLocks noChangeAspect="1"/>
          </p:cNvPicPr>
          <p:nvPr/>
        </p:nvPicPr>
        <p:blipFill>
          <a:blip r:embed="rId2"/>
          <a:stretch>
            <a:fillRect/>
          </a:stretch>
        </p:blipFill>
        <p:spPr>
          <a:xfrm>
            <a:off x="475488" y="890274"/>
            <a:ext cx="8216537" cy="2453054"/>
          </a:xfrm>
          <a:prstGeom prst="rect">
            <a:avLst/>
          </a:prstGeom>
        </p:spPr>
      </p:pic>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pic>
        <p:nvPicPr>
          <p:cNvPr id="6" name="Image 5">
            <a:extLst>
              <a:ext uri="{FF2B5EF4-FFF2-40B4-BE49-F238E27FC236}">
                <a16:creationId xmlns:a16="http://schemas.microsoft.com/office/drawing/2014/main" id="{97638CA2-9531-4FD9-BB77-43FA70B2CCFD}"/>
              </a:ext>
            </a:extLst>
          </p:cNvPr>
          <p:cNvPicPr>
            <a:picLocks noChangeAspect="1"/>
          </p:cNvPicPr>
          <p:nvPr/>
        </p:nvPicPr>
        <p:blipFill>
          <a:blip r:embed="rId4"/>
          <a:stretch>
            <a:fillRect/>
          </a:stretch>
        </p:blipFill>
        <p:spPr>
          <a:xfrm>
            <a:off x="719705" y="3263712"/>
            <a:ext cx="3572374" cy="3343742"/>
          </a:xfrm>
          <a:prstGeom prst="rect">
            <a:avLst/>
          </a:prstGeom>
        </p:spPr>
      </p:pic>
      <p:pic>
        <p:nvPicPr>
          <p:cNvPr id="7" name="Image 6">
            <a:extLst>
              <a:ext uri="{FF2B5EF4-FFF2-40B4-BE49-F238E27FC236}">
                <a16:creationId xmlns:a16="http://schemas.microsoft.com/office/drawing/2014/main" id="{576D65EA-7D60-4DC3-BB95-ED8FC550BAA3}"/>
              </a:ext>
            </a:extLst>
          </p:cNvPr>
          <p:cNvPicPr>
            <a:picLocks noChangeAspect="1"/>
          </p:cNvPicPr>
          <p:nvPr/>
        </p:nvPicPr>
        <p:blipFill>
          <a:blip r:embed="rId5"/>
          <a:stretch>
            <a:fillRect/>
          </a:stretch>
        </p:blipFill>
        <p:spPr>
          <a:xfrm>
            <a:off x="5219053" y="3287528"/>
            <a:ext cx="3505689" cy="3296110"/>
          </a:xfrm>
          <a:prstGeom prst="rect">
            <a:avLst/>
          </a:prstGeom>
        </p:spPr>
      </p:pic>
      <p:pic>
        <p:nvPicPr>
          <p:cNvPr id="10" name="Image 9">
            <a:extLst>
              <a:ext uri="{FF2B5EF4-FFF2-40B4-BE49-F238E27FC236}">
                <a16:creationId xmlns:a16="http://schemas.microsoft.com/office/drawing/2014/main" id="{6414DB59-E3B1-4914-BDAB-D2C9CA51CC4D}"/>
              </a:ext>
            </a:extLst>
          </p:cNvPr>
          <p:cNvPicPr>
            <a:picLocks noChangeAspect="1"/>
          </p:cNvPicPr>
          <p:nvPr/>
        </p:nvPicPr>
        <p:blipFill rotWithShape="1">
          <a:blip r:embed="rId6"/>
          <a:srcRect t="16085" b="8791"/>
          <a:stretch/>
        </p:blipFill>
        <p:spPr>
          <a:xfrm>
            <a:off x="6409590" y="2771089"/>
            <a:ext cx="1227827" cy="291130"/>
          </a:xfrm>
          <a:prstGeom prst="rect">
            <a:avLst/>
          </a:prstGeom>
        </p:spPr>
      </p:pic>
      <p:pic>
        <p:nvPicPr>
          <p:cNvPr id="12" name="Image 11">
            <a:extLst>
              <a:ext uri="{FF2B5EF4-FFF2-40B4-BE49-F238E27FC236}">
                <a16:creationId xmlns:a16="http://schemas.microsoft.com/office/drawing/2014/main" id="{47F3027E-DB0D-4F2B-BB54-D324387BE25C}"/>
              </a:ext>
            </a:extLst>
          </p:cNvPr>
          <p:cNvPicPr>
            <a:picLocks noChangeAspect="1"/>
          </p:cNvPicPr>
          <p:nvPr/>
        </p:nvPicPr>
        <p:blipFill>
          <a:blip r:embed="rId7"/>
          <a:stretch>
            <a:fillRect/>
          </a:stretch>
        </p:blipFill>
        <p:spPr>
          <a:xfrm>
            <a:off x="3137879" y="2540852"/>
            <a:ext cx="3086531" cy="485843"/>
          </a:xfrm>
          <a:prstGeom prst="rect">
            <a:avLst/>
          </a:prstGeom>
        </p:spPr>
      </p:pic>
    </p:spTree>
    <p:extLst>
      <p:ext uri="{BB962C8B-B14F-4D97-AF65-F5344CB8AC3E}">
        <p14:creationId xmlns:p14="http://schemas.microsoft.com/office/powerpoint/2010/main" val="368962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6359AD-6BCD-4C26-BD28-C7BFE80B33C9}"/>
              </a:ext>
            </a:extLst>
          </p:cNvPr>
          <p:cNvPicPr>
            <a:picLocks noChangeAspect="1"/>
          </p:cNvPicPr>
          <p:nvPr/>
        </p:nvPicPr>
        <p:blipFill>
          <a:blip r:embed="rId2"/>
          <a:stretch>
            <a:fillRect/>
          </a:stretch>
        </p:blipFill>
        <p:spPr>
          <a:xfrm>
            <a:off x="475488" y="898978"/>
            <a:ext cx="8216537" cy="2453054"/>
          </a:xfrm>
          <a:prstGeom prst="rect">
            <a:avLst/>
          </a:prstGeom>
        </p:spPr>
      </p:pic>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spTree>
    <p:extLst>
      <p:ext uri="{BB962C8B-B14F-4D97-AF65-F5344CB8AC3E}">
        <p14:creationId xmlns:p14="http://schemas.microsoft.com/office/powerpoint/2010/main" val="129396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6359AD-6BCD-4C26-BD28-C7BFE80B33C9}"/>
              </a:ext>
            </a:extLst>
          </p:cNvPr>
          <p:cNvPicPr>
            <a:picLocks noChangeAspect="1"/>
          </p:cNvPicPr>
          <p:nvPr/>
        </p:nvPicPr>
        <p:blipFill>
          <a:blip r:embed="rId2"/>
          <a:stretch>
            <a:fillRect/>
          </a:stretch>
        </p:blipFill>
        <p:spPr>
          <a:xfrm>
            <a:off x="475488" y="898978"/>
            <a:ext cx="8216537" cy="2453054"/>
          </a:xfrm>
          <a:prstGeom prst="rect">
            <a:avLst/>
          </a:prstGeom>
        </p:spPr>
      </p:pic>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1639167" cy="369332"/>
          </a:xfrm>
          <a:prstGeom prst="rect">
            <a:avLst/>
          </a:prstGeom>
          <a:noFill/>
        </p:spPr>
        <p:txBody>
          <a:bodyPr wrap="none" rtlCol="0">
            <a:spAutoFit/>
          </a:bodyPr>
          <a:lstStyle/>
          <a:p>
            <a:r>
              <a:rPr lang="fr-FR" b="1" dirty="0"/>
              <a:t>Présentation(s)</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pic>
        <p:nvPicPr>
          <p:cNvPr id="6" name="Image 5">
            <a:extLst>
              <a:ext uri="{FF2B5EF4-FFF2-40B4-BE49-F238E27FC236}">
                <a16:creationId xmlns:a16="http://schemas.microsoft.com/office/drawing/2014/main" id="{0214BF55-8994-4A0D-8257-F83A96C8F1C0}"/>
              </a:ext>
            </a:extLst>
          </p:cNvPr>
          <p:cNvPicPr>
            <a:picLocks noChangeAspect="1"/>
          </p:cNvPicPr>
          <p:nvPr/>
        </p:nvPicPr>
        <p:blipFill rotWithShape="1">
          <a:blip r:embed="rId4"/>
          <a:srcRect b="2202"/>
          <a:stretch/>
        </p:blipFill>
        <p:spPr>
          <a:xfrm>
            <a:off x="475488" y="1645703"/>
            <a:ext cx="8955024" cy="5165566"/>
          </a:xfrm>
          <a:prstGeom prst="rect">
            <a:avLst/>
          </a:prstGeom>
        </p:spPr>
      </p:pic>
    </p:spTree>
    <p:extLst>
      <p:ext uri="{BB962C8B-B14F-4D97-AF65-F5344CB8AC3E}">
        <p14:creationId xmlns:p14="http://schemas.microsoft.com/office/powerpoint/2010/main" val="4046900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D9BE50-629F-42E9-BE08-D2FF718F1753}"/>
              </a:ext>
            </a:extLst>
          </p:cNvPr>
          <p:cNvSpPr/>
          <p:nvPr/>
        </p:nvSpPr>
        <p:spPr>
          <a:xfrm>
            <a:off x="475488" y="808731"/>
            <a:ext cx="910800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1C6FFE-1212-41B9-A2F7-40C2795901C0}"/>
              </a:ext>
            </a:extLst>
          </p:cNvPr>
          <p:cNvSpPr txBox="1"/>
          <p:nvPr/>
        </p:nvSpPr>
        <p:spPr>
          <a:xfrm>
            <a:off x="397111" y="424998"/>
            <a:ext cx="3227165" cy="369332"/>
          </a:xfrm>
          <a:prstGeom prst="rect">
            <a:avLst/>
          </a:prstGeom>
          <a:noFill/>
        </p:spPr>
        <p:txBody>
          <a:bodyPr wrap="none" rtlCol="0">
            <a:spAutoFit/>
          </a:bodyPr>
          <a:lstStyle/>
          <a:p>
            <a:r>
              <a:rPr lang="fr-FR" b="1" dirty="0"/>
              <a:t>Journée annuelle du CRMR HCD</a:t>
            </a:r>
          </a:p>
        </p:txBody>
      </p:sp>
      <p:pic>
        <p:nvPicPr>
          <p:cNvPr id="5" name="Image 4">
            <a:extLst>
              <a:ext uri="{FF2B5EF4-FFF2-40B4-BE49-F238E27FC236}">
                <a16:creationId xmlns:a16="http://schemas.microsoft.com/office/drawing/2014/main" id="{17C19420-79FB-4BD3-B7C7-931D0D9208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41" r="11228" b="15438"/>
          <a:stretch/>
        </p:blipFill>
        <p:spPr>
          <a:xfrm>
            <a:off x="7637417" y="268648"/>
            <a:ext cx="1972198" cy="1173416"/>
          </a:xfrm>
          <a:prstGeom prst="rect">
            <a:avLst/>
          </a:prstGeom>
        </p:spPr>
      </p:pic>
      <p:pic>
        <p:nvPicPr>
          <p:cNvPr id="8" name="Image 7">
            <a:extLst>
              <a:ext uri="{FF2B5EF4-FFF2-40B4-BE49-F238E27FC236}">
                <a16:creationId xmlns:a16="http://schemas.microsoft.com/office/drawing/2014/main" id="{4002E115-4AF7-467C-BE02-E45836211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832" y="4931185"/>
            <a:ext cx="2076656" cy="1578259"/>
          </a:xfrm>
          <a:prstGeom prst="rect">
            <a:avLst/>
          </a:prstGeom>
        </p:spPr>
      </p:pic>
      <p:sp>
        <p:nvSpPr>
          <p:cNvPr id="2" name="ZoneTexte 1">
            <a:extLst>
              <a:ext uri="{FF2B5EF4-FFF2-40B4-BE49-F238E27FC236}">
                <a16:creationId xmlns:a16="http://schemas.microsoft.com/office/drawing/2014/main" id="{7219592F-31E4-46CC-8C03-C128ECB72E3E}"/>
              </a:ext>
            </a:extLst>
          </p:cNvPr>
          <p:cNvSpPr txBox="1"/>
          <p:nvPr/>
        </p:nvSpPr>
        <p:spPr>
          <a:xfrm>
            <a:off x="2541924" y="2923546"/>
            <a:ext cx="4822153" cy="954107"/>
          </a:xfrm>
          <a:prstGeom prst="rect">
            <a:avLst/>
          </a:prstGeom>
          <a:noFill/>
        </p:spPr>
        <p:txBody>
          <a:bodyPr wrap="none" rtlCol="0">
            <a:spAutoFit/>
          </a:bodyPr>
          <a:lstStyle/>
          <a:p>
            <a:pPr algn="ctr"/>
            <a:r>
              <a:rPr lang="en-US" sz="2800" dirty="0">
                <a:solidFill>
                  <a:srgbClr val="7030A0"/>
                </a:solidFill>
                <a:latin typeface="Bahnschrift Light" panose="020B0502040204020203" pitchFamily="34" charset="0"/>
              </a:rPr>
              <a:t>Merci de completer le</a:t>
            </a:r>
          </a:p>
          <a:p>
            <a:pPr algn="ctr"/>
            <a:r>
              <a:rPr lang="en-US" sz="2800" dirty="0">
                <a:solidFill>
                  <a:srgbClr val="7030A0"/>
                </a:solidFill>
                <a:latin typeface="Bahnschrift Light" panose="020B0502040204020203" pitchFamily="34" charset="0"/>
              </a:rPr>
              <a:t>questionnaire de satisfaction</a:t>
            </a:r>
          </a:p>
        </p:txBody>
      </p:sp>
    </p:spTree>
    <p:extLst>
      <p:ext uri="{BB962C8B-B14F-4D97-AF65-F5344CB8AC3E}">
        <p14:creationId xmlns:p14="http://schemas.microsoft.com/office/powerpoint/2010/main" val="222045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42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464176" y="972642"/>
            <a:ext cx="8597528" cy="5776463"/>
          </a:xfrm>
          <a:prstGeom prst="rect">
            <a:avLst/>
          </a:prstGeom>
        </p:spPr>
      </p:pic>
      <p:cxnSp>
        <p:nvCxnSpPr>
          <p:cNvPr id="20" name="Connecteur droit 19"/>
          <p:cNvCxnSpPr/>
          <p:nvPr/>
        </p:nvCxnSpPr>
        <p:spPr>
          <a:xfrm flipV="1">
            <a:off x="1771326" y="1577127"/>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041904" y="1985559"/>
            <a:ext cx="169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1917192" y="2599188"/>
            <a:ext cx="19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3032760" y="3236220"/>
            <a:ext cx="19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4346796" y="3647700"/>
            <a:ext cx="97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4930048" y="4046988"/>
            <a:ext cx="97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1783428" y="4449324"/>
            <a:ext cx="27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2907192" y="4869948"/>
            <a:ext cx="21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1783428" y="5482596"/>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3041904" y="6095244"/>
            <a:ext cx="12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6071964" y="6506724"/>
            <a:ext cx="237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99759" y="439399"/>
            <a:ext cx="4629729" cy="369332"/>
          </a:xfrm>
          <a:prstGeom prst="rect">
            <a:avLst/>
          </a:prstGeom>
          <a:noFill/>
        </p:spPr>
        <p:txBody>
          <a:bodyPr wrap="none" rtlCol="0">
            <a:spAutoFit/>
          </a:bodyPr>
          <a:lstStyle/>
          <a:p>
            <a:r>
              <a:rPr lang="fr-FR" b="1" dirty="0"/>
              <a:t>PLAN NATIONAL MALADIES RARES III (PNMR3)</a:t>
            </a:r>
          </a:p>
        </p:txBody>
      </p:sp>
      <p:pic>
        <p:nvPicPr>
          <p:cNvPr id="33" name="Image 32"/>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34" name="Rectangle 33"/>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8639780B-3C07-4188-94A2-DA7CB6F52B14}"/>
              </a:ext>
            </a:extLst>
          </p:cNvPr>
          <p:cNvSpPr/>
          <p:nvPr/>
        </p:nvSpPr>
        <p:spPr>
          <a:xfrm rot="5400000">
            <a:off x="-1272345" y="3710747"/>
            <a:ext cx="5460229" cy="616479"/>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 coins arrondis 30">
            <a:extLst>
              <a:ext uri="{FF2B5EF4-FFF2-40B4-BE49-F238E27FC236}">
                <a16:creationId xmlns:a16="http://schemas.microsoft.com/office/drawing/2014/main" id="{7A33391C-DBD6-439D-BD0C-83C7773C8ADC}"/>
              </a:ext>
            </a:extLst>
          </p:cNvPr>
          <p:cNvSpPr/>
          <p:nvPr/>
        </p:nvSpPr>
        <p:spPr>
          <a:xfrm>
            <a:off x="844296" y="2274120"/>
            <a:ext cx="8334538" cy="616479"/>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ZoneTexte 35">
            <a:extLst>
              <a:ext uri="{FF2B5EF4-FFF2-40B4-BE49-F238E27FC236}">
                <a16:creationId xmlns:a16="http://schemas.microsoft.com/office/drawing/2014/main" id="{E4C1344E-4047-4E40-9074-6262FEE4C113}"/>
              </a:ext>
            </a:extLst>
          </p:cNvPr>
          <p:cNvSpPr txBox="1"/>
          <p:nvPr/>
        </p:nvSpPr>
        <p:spPr>
          <a:xfrm>
            <a:off x="4827208" y="439399"/>
            <a:ext cx="1632178" cy="369332"/>
          </a:xfrm>
          <a:prstGeom prst="rect">
            <a:avLst/>
          </a:prstGeom>
          <a:noFill/>
        </p:spPr>
        <p:txBody>
          <a:bodyPr wrap="none" rtlCol="0">
            <a:spAutoFit/>
          </a:bodyPr>
          <a:lstStyle/>
          <a:p>
            <a:r>
              <a:rPr lang="en-US" b="1" dirty="0"/>
              <a:t>  -   2018 - 2022</a:t>
            </a:r>
          </a:p>
        </p:txBody>
      </p:sp>
      <p:cxnSp>
        <p:nvCxnSpPr>
          <p:cNvPr id="37" name="Connecteur droit 36">
            <a:extLst>
              <a:ext uri="{FF2B5EF4-FFF2-40B4-BE49-F238E27FC236}">
                <a16:creationId xmlns:a16="http://schemas.microsoft.com/office/drawing/2014/main" id="{9F273103-2A80-452F-AB00-E06A4C51A92C}"/>
              </a:ext>
            </a:extLst>
          </p:cNvPr>
          <p:cNvCxnSpPr/>
          <p:nvPr/>
        </p:nvCxnSpPr>
        <p:spPr>
          <a:xfrm>
            <a:off x="713263" y="1206139"/>
            <a:ext cx="1908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 coins arrondis 37">
            <a:extLst>
              <a:ext uri="{FF2B5EF4-FFF2-40B4-BE49-F238E27FC236}">
                <a16:creationId xmlns:a16="http://schemas.microsoft.com/office/drawing/2014/main" id="{1079FD4B-109E-4F64-BB2C-9CA1D1E56DC8}"/>
              </a:ext>
            </a:extLst>
          </p:cNvPr>
          <p:cNvSpPr/>
          <p:nvPr/>
        </p:nvSpPr>
        <p:spPr>
          <a:xfrm>
            <a:off x="315241" y="303114"/>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75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2920" y="2221702"/>
            <a:ext cx="8027194" cy="356598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12" y="2440050"/>
            <a:ext cx="922246" cy="657101"/>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1947" t="17466" r="11786" b="18405"/>
          <a:stretch/>
        </p:blipFill>
        <p:spPr>
          <a:xfrm>
            <a:off x="8626409" y="3422206"/>
            <a:ext cx="1024740" cy="664784"/>
          </a:xfrm>
          <a:prstGeom prst="rect">
            <a:avLst/>
          </a:prstGeom>
        </p:spPr>
      </p:pic>
      <p:grpSp>
        <p:nvGrpSpPr>
          <p:cNvPr id="9" name="Groupe 8"/>
          <p:cNvGrpSpPr/>
          <p:nvPr/>
        </p:nvGrpSpPr>
        <p:grpSpPr>
          <a:xfrm>
            <a:off x="502920" y="935184"/>
            <a:ext cx="6665976" cy="728123"/>
            <a:chOff x="502920" y="935184"/>
            <a:chExt cx="6665976" cy="728123"/>
          </a:xfrm>
        </p:grpSpPr>
        <p:sp>
          <p:nvSpPr>
            <p:cNvPr id="8" name="Rectangle 7"/>
            <p:cNvSpPr/>
            <p:nvPr/>
          </p:nvSpPr>
          <p:spPr>
            <a:xfrm>
              <a:off x="1097280" y="1298158"/>
              <a:ext cx="6071616" cy="362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097280" y="1293975"/>
              <a:ext cx="5560946" cy="369332"/>
            </a:xfrm>
            <a:prstGeom prst="rect">
              <a:avLst/>
            </a:prstGeom>
            <a:noFill/>
          </p:spPr>
          <p:txBody>
            <a:bodyPr wrap="none" rtlCol="0">
              <a:spAutoFit/>
            </a:bodyPr>
            <a:lstStyle/>
            <a:p>
              <a:r>
                <a:rPr lang="fr-FR" b="1" dirty="0">
                  <a:solidFill>
                    <a:schemeClr val="bg1"/>
                  </a:solidFill>
                </a:rPr>
                <a:t>Structuration des Maladies Rares en France depuis 2018</a:t>
              </a:r>
            </a:p>
          </p:txBody>
        </p:sp>
        <p:sp>
          <p:nvSpPr>
            <p:cNvPr id="7" name="Rectangle 6"/>
            <p:cNvSpPr/>
            <p:nvPr/>
          </p:nvSpPr>
          <p:spPr>
            <a:xfrm>
              <a:off x="502920" y="935184"/>
              <a:ext cx="548640" cy="725948"/>
            </a:xfrm>
            <a:prstGeom prst="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a:off x="399759" y="439399"/>
            <a:ext cx="4629729" cy="369332"/>
          </a:xfrm>
          <a:prstGeom prst="rect">
            <a:avLst/>
          </a:prstGeom>
          <a:noFill/>
        </p:spPr>
        <p:txBody>
          <a:bodyPr wrap="none" rtlCol="0">
            <a:spAutoFit/>
          </a:bodyPr>
          <a:lstStyle/>
          <a:p>
            <a:r>
              <a:rPr lang="fr-FR" b="1" dirty="0"/>
              <a:t>PLAN NATIONAL MALADIES RARES III (PNMR3)</a:t>
            </a:r>
          </a:p>
        </p:txBody>
      </p:sp>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13" name="Rectangle 12"/>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14E9E226-DB6F-469A-B126-C6FF557AAF68}"/>
              </a:ext>
            </a:extLst>
          </p:cNvPr>
          <p:cNvSpPr/>
          <p:nvPr/>
        </p:nvSpPr>
        <p:spPr>
          <a:xfrm>
            <a:off x="262990" y="1164321"/>
            <a:ext cx="742667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 coins arrondis 14">
            <a:extLst>
              <a:ext uri="{FF2B5EF4-FFF2-40B4-BE49-F238E27FC236}">
                <a16:creationId xmlns:a16="http://schemas.microsoft.com/office/drawing/2014/main" id="{5F9A5EAD-B431-432E-A6A7-973620F6CA04}"/>
              </a:ext>
            </a:extLst>
          </p:cNvPr>
          <p:cNvSpPr/>
          <p:nvPr/>
        </p:nvSpPr>
        <p:spPr>
          <a:xfrm>
            <a:off x="927461" y="2377441"/>
            <a:ext cx="5090162" cy="38317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 coins arrondis 15">
            <a:extLst>
              <a:ext uri="{FF2B5EF4-FFF2-40B4-BE49-F238E27FC236}">
                <a16:creationId xmlns:a16="http://schemas.microsoft.com/office/drawing/2014/main" id="{5FA2B2FD-C166-40BE-A8B3-38AB2CE83041}"/>
              </a:ext>
            </a:extLst>
          </p:cNvPr>
          <p:cNvSpPr/>
          <p:nvPr/>
        </p:nvSpPr>
        <p:spPr>
          <a:xfrm>
            <a:off x="1375886" y="2804068"/>
            <a:ext cx="2448000" cy="309490"/>
          </a:xfrm>
          <a:prstGeom prst="roundRect">
            <a:avLst/>
          </a:prstGeom>
          <a:solidFill>
            <a:schemeClr val="bg1">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 coins arrondis 16">
            <a:extLst>
              <a:ext uri="{FF2B5EF4-FFF2-40B4-BE49-F238E27FC236}">
                <a16:creationId xmlns:a16="http://schemas.microsoft.com/office/drawing/2014/main" id="{DF4A2B57-ACDA-4FFC-A9C8-90DFBAE0A231}"/>
              </a:ext>
            </a:extLst>
          </p:cNvPr>
          <p:cNvSpPr/>
          <p:nvPr/>
        </p:nvSpPr>
        <p:spPr>
          <a:xfrm>
            <a:off x="927461" y="3314215"/>
            <a:ext cx="5577842" cy="38317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Connecteur droit 17">
            <a:extLst>
              <a:ext uri="{FF2B5EF4-FFF2-40B4-BE49-F238E27FC236}">
                <a16:creationId xmlns:a16="http://schemas.microsoft.com/office/drawing/2014/main" id="{E8A57908-C98E-4874-AC6F-B4F65F13F4E6}"/>
              </a:ext>
            </a:extLst>
          </p:cNvPr>
          <p:cNvCxnSpPr/>
          <p:nvPr/>
        </p:nvCxnSpPr>
        <p:spPr>
          <a:xfrm>
            <a:off x="1051560" y="4023698"/>
            <a:ext cx="7272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93834D15-934E-481C-A720-5E063E48C28C}"/>
              </a:ext>
            </a:extLst>
          </p:cNvPr>
          <p:cNvSpPr/>
          <p:nvPr/>
        </p:nvSpPr>
        <p:spPr>
          <a:xfrm>
            <a:off x="927461" y="4250989"/>
            <a:ext cx="4104000" cy="38317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 coins arrondis 19">
            <a:extLst>
              <a:ext uri="{FF2B5EF4-FFF2-40B4-BE49-F238E27FC236}">
                <a16:creationId xmlns:a16="http://schemas.microsoft.com/office/drawing/2014/main" id="{CE65F16B-E9CE-492A-A991-2912EEC481CF}"/>
              </a:ext>
            </a:extLst>
          </p:cNvPr>
          <p:cNvSpPr/>
          <p:nvPr/>
        </p:nvSpPr>
        <p:spPr>
          <a:xfrm>
            <a:off x="3988263" y="4845167"/>
            <a:ext cx="1116000" cy="383176"/>
          </a:xfrm>
          <a:prstGeom prst="round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Connecteur droit 20">
            <a:extLst>
              <a:ext uri="{FF2B5EF4-FFF2-40B4-BE49-F238E27FC236}">
                <a16:creationId xmlns:a16="http://schemas.microsoft.com/office/drawing/2014/main" id="{1FA969C2-34E0-4306-8AC2-C9D886652349}"/>
              </a:ext>
            </a:extLst>
          </p:cNvPr>
          <p:cNvCxnSpPr/>
          <p:nvPr/>
        </p:nvCxnSpPr>
        <p:spPr>
          <a:xfrm>
            <a:off x="5201194" y="5206232"/>
            <a:ext cx="2232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8BD68A81-0516-437B-9AD0-8EA34B676F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78" y="5581988"/>
            <a:ext cx="1593922" cy="1211381"/>
          </a:xfrm>
          <a:prstGeom prst="rect">
            <a:avLst/>
          </a:prstGeom>
        </p:spPr>
      </p:pic>
      <p:pic>
        <p:nvPicPr>
          <p:cNvPr id="23" name="Image 22">
            <a:extLst>
              <a:ext uri="{FF2B5EF4-FFF2-40B4-BE49-F238E27FC236}">
                <a16:creationId xmlns:a16="http://schemas.microsoft.com/office/drawing/2014/main" id="{EB3766C2-0F42-487B-ABBE-7532476861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1169" y="5330932"/>
            <a:ext cx="2552537" cy="1462437"/>
          </a:xfrm>
          <a:prstGeom prst="rect">
            <a:avLst/>
          </a:prstGeom>
        </p:spPr>
      </p:pic>
    </p:spTree>
    <p:extLst>
      <p:ext uri="{BB962C8B-B14F-4D97-AF65-F5344CB8AC3E}">
        <p14:creationId xmlns:p14="http://schemas.microsoft.com/office/powerpoint/2010/main" val="378852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66055" y="9525"/>
            <a:ext cx="9283783" cy="6848475"/>
            <a:chOff x="552977" y="9525"/>
            <a:chExt cx="9283783" cy="6848475"/>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85" y="9525"/>
              <a:ext cx="9134475" cy="6848475"/>
            </a:xfrm>
            <a:prstGeom prst="rect">
              <a:avLst/>
            </a:prstGeom>
          </p:spPr>
        </p:pic>
        <p:sp>
          <p:nvSpPr>
            <p:cNvPr id="5" name="ZoneTexte 4"/>
            <p:cNvSpPr txBox="1"/>
            <p:nvPr/>
          </p:nvSpPr>
          <p:spPr>
            <a:xfrm>
              <a:off x="2286000" y="5029199"/>
              <a:ext cx="947695" cy="276999"/>
            </a:xfrm>
            <a:prstGeom prst="rect">
              <a:avLst/>
            </a:prstGeom>
            <a:noFill/>
          </p:spPr>
          <p:txBody>
            <a:bodyPr wrap="none" rtlCol="0">
              <a:spAutoFit/>
            </a:bodyPr>
            <a:lstStyle/>
            <a:p>
              <a:r>
                <a:rPr lang="fr-FR" sz="1200" dirty="0"/>
                <a:t>Guadeloupe</a:t>
              </a:r>
            </a:p>
          </p:txBody>
        </p:sp>
        <p:sp>
          <p:nvSpPr>
            <p:cNvPr id="6" name="ZoneTexte 5"/>
            <p:cNvSpPr txBox="1"/>
            <p:nvPr/>
          </p:nvSpPr>
          <p:spPr>
            <a:xfrm>
              <a:off x="552977" y="5029199"/>
              <a:ext cx="881973" cy="276999"/>
            </a:xfrm>
            <a:prstGeom prst="rect">
              <a:avLst/>
            </a:prstGeom>
            <a:noFill/>
          </p:spPr>
          <p:txBody>
            <a:bodyPr wrap="none" rtlCol="0">
              <a:spAutoFit/>
            </a:bodyPr>
            <a:lstStyle/>
            <a:p>
              <a:r>
                <a:rPr lang="fr-FR" sz="1200" dirty="0"/>
                <a:t>Martinique</a:t>
              </a:r>
            </a:p>
          </p:txBody>
        </p:sp>
      </p:gr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77" y="224244"/>
            <a:ext cx="2071929" cy="1349991"/>
          </a:xfrm>
          <a:prstGeom prst="rect">
            <a:avLst/>
          </a:prstGeom>
        </p:spPr>
      </p:pic>
      <p:sp>
        <p:nvSpPr>
          <p:cNvPr id="9" name="Ellipse 8"/>
          <p:cNvSpPr/>
          <p:nvPr/>
        </p:nvSpPr>
        <p:spPr>
          <a:xfrm>
            <a:off x="1259103" y="4974267"/>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710442" y="2699991"/>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614226" y="642590"/>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695679" y="4932483"/>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18647" y="1524629"/>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437165" y="1726976"/>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321150" y="1137215"/>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130042" y="1630260"/>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852652" y="1726975"/>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816194" y="2638443"/>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393425" y="2603275"/>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393424" y="3541122"/>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683437" y="3556864"/>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002134" y="3653579"/>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952812" y="3688747"/>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7400869" y="4648953"/>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6033326" y="4745668"/>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914517" y="4789628"/>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4147995" y="3882178"/>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4914516" y="3477732"/>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573804" y="3039960"/>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3743833" y="2603275"/>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4767235" y="2541727"/>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2704186" y="1920406"/>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4306254" y="1468727"/>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4817800" y="1392191"/>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898157" y="899239"/>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1459765" y="872163"/>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1647586" y="443549"/>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5298254" y="1726975"/>
            <a:ext cx="440705" cy="193431"/>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77942" y="148655"/>
            <a:ext cx="2369983" cy="164499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5339369" y="1784125"/>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3756841" y="2113837"/>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695679" y="198405"/>
            <a:ext cx="2773727" cy="1169551"/>
          </a:xfrm>
          <a:prstGeom prst="rect">
            <a:avLst/>
          </a:prstGeom>
          <a:noFill/>
        </p:spPr>
        <p:txBody>
          <a:bodyPr wrap="square" rtlCol="0">
            <a:spAutoFit/>
          </a:bodyPr>
          <a:lstStyle/>
          <a:p>
            <a:pPr algn="ctr"/>
            <a:r>
              <a:rPr lang="fr-FR" sz="1400" b="1" dirty="0"/>
              <a:t>Pour la labellisation 2017-2022,</a:t>
            </a:r>
          </a:p>
          <a:p>
            <a:pPr algn="ctr"/>
            <a:r>
              <a:rPr lang="fr-FR" sz="1400" b="1" dirty="0"/>
              <a:t>le CRMR HCD c’est</a:t>
            </a:r>
          </a:p>
          <a:p>
            <a:pPr algn="ctr"/>
            <a:r>
              <a:rPr lang="fr-FR" sz="1400" b="1" dirty="0"/>
              <a:t>3 sites</a:t>
            </a:r>
          </a:p>
          <a:p>
            <a:pPr algn="ctr"/>
            <a:r>
              <a:rPr lang="fr-FR" sz="1200" dirty="0"/>
              <a:t>(1 coordonnateur + 2 constitutifs)</a:t>
            </a:r>
          </a:p>
          <a:p>
            <a:pPr algn="ctr"/>
            <a:r>
              <a:rPr lang="fr-FR" sz="1400" b="1" dirty="0"/>
              <a:t>et 27 CCMR</a:t>
            </a:r>
          </a:p>
        </p:txBody>
      </p:sp>
      <p:sp>
        <p:nvSpPr>
          <p:cNvPr id="42" name="Ellipse 41"/>
          <p:cNvSpPr/>
          <p:nvPr/>
        </p:nvSpPr>
        <p:spPr>
          <a:xfrm>
            <a:off x="8401001" y="687524"/>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8585640" y="1120381"/>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715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78" y="443549"/>
            <a:ext cx="8423031" cy="5488130"/>
          </a:xfrm>
          <a:prstGeom prst="rect">
            <a:avLst/>
          </a:prstGeom>
        </p:spPr>
      </p:pic>
      <p:sp>
        <p:nvSpPr>
          <p:cNvPr id="13" name="Ellipse 12"/>
          <p:cNvSpPr/>
          <p:nvPr/>
        </p:nvSpPr>
        <p:spPr>
          <a:xfrm>
            <a:off x="2013339" y="6162798"/>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817204" y="3405047"/>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6616789" y="3688124"/>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6598963" y="1797564"/>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695679" y="198405"/>
            <a:ext cx="2773727" cy="1169551"/>
          </a:xfrm>
          <a:prstGeom prst="rect">
            <a:avLst/>
          </a:prstGeom>
          <a:noFill/>
        </p:spPr>
        <p:txBody>
          <a:bodyPr wrap="square" rtlCol="0">
            <a:spAutoFit/>
          </a:bodyPr>
          <a:lstStyle/>
          <a:p>
            <a:pPr algn="ctr"/>
            <a:r>
              <a:rPr lang="fr-FR" sz="1400" b="1" dirty="0"/>
              <a:t>Pour la labellisation 2017-2022,</a:t>
            </a:r>
          </a:p>
          <a:p>
            <a:pPr algn="ctr"/>
            <a:r>
              <a:rPr lang="fr-FR" sz="1400" b="1" dirty="0"/>
              <a:t>le CRMR HCD c’est</a:t>
            </a:r>
          </a:p>
          <a:p>
            <a:pPr algn="ctr"/>
            <a:r>
              <a:rPr lang="fr-FR" sz="1400" b="1" dirty="0"/>
              <a:t>3 sites</a:t>
            </a:r>
          </a:p>
          <a:p>
            <a:pPr algn="ctr"/>
            <a:r>
              <a:rPr lang="fr-FR" sz="1200" dirty="0"/>
              <a:t>(1 coordonnateur + 2 constitutifs)</a:t>
            </a:r>
          </a:p>
          <a:p>
            <a:pPr algn="ctr"/>
            <a:r>
              <a:rPr lang="fr-FR" sz="1400" b="1" dirty="0"/>
              <a:t>et 27 CCMR</a:t>
            </a:r>
          </a:p>
        </p:txBody>
      </p:sp>
      <p:sp>
        <p:nvSpPr>
          <p:cNvPr id="42" name="Ellipse 41"/>
          <p:cNvSpPr/>
          <p:nvPr/>
        </p:nvSpPr>
        <p:spPr>
          <a:xfrm>
            <a:off x="8401001" y="687524"/>
            <a:ext cx="193431" cy="193431"/>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8585640" y="1120381"/>
            <a:ext cx="193431" cy="193431"/>
          </a:xfrm>
          <a:prstGeom prst="ellipse">
            <a:avLst/>
          </a:prstGeom>
          <a:solidFill>
            <a:srgbClr val="7030A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312377" y="6004828"/>
            <a:ext cx="5462778" cy="646331"/>
          </a:xfrm>
          <a:prstGeom prst="rect">
            <a:avLst/>
          </a:prstGeom>
          <a:noFill/>
        </p:spPr>
        <p:txBody>
          <a:bodyPr wrap="none" rtlCol="0">
            <a:spAutoFit/>
          </a:bodyPr>
          <a:lstStyle/>
          <a:p>
            <a:r>
              <a:rPr lang="fr-FR" dirty="0">
                <a:hlinkClick r:id="rId3"/>
              </a:rPr>
              <a:t>Hôpital Antoine-Béclère - AP-HP - Centre constitutif HCD</a:t>
            </a:r>
            <a:endParaRPr lang="fr-FR" dirty="0"/>
          </a:p>
          <a:p>
            <a:r>
              <a:rPr lang="fr-FR" dirty="0"/>
              <a:t>Clamart (92)</a:t>
            </a:r>
          </a:p>
        </p:txBody>
      </p:sp>
      <p:sp>
        <p:nvSpPr>
          <p:cNvPr id="3" name="ZoneTexte 2"/>
          <p:cNvSpPr txBox="1"/>
          <p:nvPr/>
        </p:nvSpPr>
        <p:spPr>
          <a:xfrm>
            <a:off x="451930" y="2726059"/>
            <a:ext cx="3931910" cy="646331"/>
          </a:xfrm>
          <a:prstGeom prst="rect">
            <a:avLst/>
          </a:prstGeom>
          <a:noFill/>
        </p:spPr>
        <p:txBody>
          <a:bodyPr wrap="none" rtlCol="0">
            <a:spAutoFit/>
          </a:bodyPr>
          <a:lstStyle/>
          <a:p>
            <a:pPr algn="r"/>
            <a:r>
              <a:rPr lang="fr-FR" dirty="0">
                <a:hlinkClick r:id="rId4"/>
              </a:rPr>
              <a:t>Hôpital Necker Enfants Malades - AP-HP</a:t>
            </a:r>
            <a:endParaRPr lang="fr-FR" dirty="0"/>
          </a:p>
          <a:p>
            <a:pPr algn="r"/>
            <a:r>
              <a:rPr lang="fr-FR" dirty="0"/>
              <a:t>Paris 7</a:t>
            </a:r>
            <a:r>
              <a:rPr lang="fr-FR" baseline="30000" dirty="0"/>
              <a:t>ème</a:t>
            </a:r>
            <a:r>
              <a:rPr lang="fr-FR" dirty="0"/>
              <a:t> </a:t>
            </a:r>
          </a:p>
        </p:txBody>
      </p:sp>
      <p:sp>
        <p:nvSpPr>
          <p:cNvPr id="45" name="ZoneTexte 44"/>
          <p:cNvSpPr txBox="1"/>
          <p:nvPr/>
        </p:nvSpPr>
        <p:spPr>
          <a:xfrm>
            <a:off x="5551468" y="1288291"/>
            <a:ext cx="2939266" cy="646331"/>
          </a:xfrm>
          <a:prstGeom prst="rect">
            <a:avLst/>
          </a:prstGeom>
          <a:noFill/>
        </p:spPr>
        <p:txBody>
          <a:bodyPr wrap="none" rtlCol="0">
            <a:spAutoFit/>
          </a:bodyPr>
          <a:lstStyle/>
          <a:p>
            <a:r>
              <a:rPr lang="fr-FR" dirty="0">
                <a:hlinkClick r:id="rId5"/>
              </a:rPr>
              <a:t>Hôpital Robert Debré - AP-HP</a:t>
            </a:r>
            <a:endParaRPr lang="fr-FR" dirty="0"/>
          </a:p>
          <a:p>
            <a:r>
              <a:rPr lang="fr-FR" dirty="0"/>
              <a:t>Paris 19</a:t>
            </a:r>
            <a:r>
              <a:rPr lang="fr-FR" baseline="30000" dirty="0"/>
              <a:t>ème</a:t>
            </a:r>
            <a:r>
              <a:rPr lang="fr-FR" dirty="0"/>
              <a:t> </a:t>
            </a:r>
          </a:p>
        </p:txBody>
      </p:sp>
      <p:sp>
        <p:nvSpPr>
          <p:cNvPr id="46" name="ZoneTexte 45"/>
          <p:cNvSpPr txBox="1"/>
          <p:nvPr/>
        </p:nvSpPr>
        <p:spPr>
          <a:xfrm>
            <a:off x="6005843" y="3065085"/>
            <a:ext cx="3427541" cy="646331"/>
          </a:xfrm>
          <a:prstGeom prst="rect">
            <a:avLst/>
          </a:prstGeom>
          <a:noFill/>
        </p:spPr>
        <p:txBody>
          <a:bodyPr wrap="none" rtlCol="0">
            <a:spAutoFit/>
          </a:bodyPr>
          <a:lstStyle/>
          <a:p>
            <a:r>
              <a:rPr lang="fr-FR" dirty="0">
                <a:hlinkClick r:id="rId6"/>
              </a:rPr>
              <a:t>Hôpital Armand Trousseau - AP-HP</a:t>
            </a:r>
            <a:endParaRPr lang="fr-FR" dirty="0"/>
          </a:p>
          <a:p>
            <a:r>
              <a:rPr lang="fr-FR" dirty="0"/>
              <a:t>Paris 12</a:t>
            </a:r>
            <a:r>
              <a:rPr lang="fr-FR" baseline="30000" dirty="0"/>
              <a:t>ème</a:t>
            </a:r>
            <a:r>
              <a:rPr lang="fr-FR" dirty="0"/>
              <a:t> </a:t>
            </a:r>
          </a:p>
        </p:txBody>
      </p:sp>
    </p:spTree>
    <p:extLst>
      <p:ext uri="{BB962C8B-B14F-4D97-AF65-F5344CB8AC3E}">
        <p14:creationId xmlns:p14="http://schemas.microsoft.com/office/powerpoint/2010/main" val="379092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4" name="Rectangle 3"/>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06142" y="1696165"/>
            <a:ext cx="7899662" cy="2031325"/>
          </a:xfrm>
          <a:prstGeom prst="rect">
            <a:avLst/>
          </a:prstGeom>
          <a:noFill/>
        </p:spPr>
        <p:txBody>
          <a:bodyPr wrap="square" rtlCol="0">
            <a:spAutoFit/>
          </a:bodyPr>
          <a:lstStyle/>
          <a:p>
            <a:r>
              <a:rPr lang="fr-FR" dirty="0"/>
              <a:t>Le dépôt d’un projet de CRMR est </a:t>
            </a:r>
            <a:r>
              <a:rPr lang="fr-FR" b="1" dirty="0"/>
              <a:t>justifié par le constat du besoin et de la rareté de l’expertise pour une maladie rare ou un groupe cohérent de maladies rares</a:t>
            </a:r>
            <a:r>
              <a:rPr lang="fr-FR" dirty="0"/>
              <a:t>, </a:t>
            </a:r>
            <a:r>
              <a:rPr lang="fr-FR" u="sng" dirty="0"/>
              <a:t>par la complexité de la prise en charge et par la nécessité d’organiser une offre de soins structurée permettant d’éviter l’errance diagnostique, thérapeutique et de suivi.</a:t>
            </a:r>
          </a:p>
          <a:p>
            <a:r>
              <a:rPr lang="fr-FR" dirty="0"/>
              <a:t>Au moment de la candidature, les qualifications et équipements requis par l’appel doivent exister.</a:t>
            </a:r>
          </a:p>
        </p:txBody>
      </p:sp>
      <p:sp>
        <p:nvSpPr>
          <p:cNvPr id="7" name="ZoneTexte 6"/>
          <p:cNvSpPr txBox="1"/>
          <p:nvPr/>
        </p:nvSpPr>
        <p:spPr>
          <a:xfrm>
            <a:off x="397440" y="974007"/>
            <a:ext cx="3245889" cy="369332"/>
          </a:xfrm>
          <a:prstGeom prst="rect">
            <a:avLst/>
          </a:prstGeom>
          <a:noFill/>
        </p:spPr>
        <p:txBody>
          <a:bodyPr wrap="none" rtlCol="0">
            <a:spAutoFit/>
          </a:bodyPr>
          <a:lstStyle/>
          <a:p>
            <a:r>
              <a:rPr lang="fr-FR" b="1" dirty="0"/>
              <a:t>CONDITIONS D’ELIGIBILITE 2022</a:t>
            </a:r>
          </a:p>
        </p:txBody>
      </p:sp>
      <p:sp>
        <p:nvSpPr>
          <p:cNvPr id="8" name="Rectangle 7"/>
          <p:cNvSpPr/>
          <p:nvPr/>
        </p:nvSpPr>
        <p:spPr>
          <a:xfrm>
            <a:off x="475488" y="131044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flipV="1">
            <a:off x="1191816" y="3377819"/>
            <a:ext cx="759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1191816" y="3667379"/>
            <a:ext cx="1368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106142" y="4017049"/>
            <a:ext cx="7681674" cy="1338828"/>
          </a:xfrm>
          <a:prstGeom prst="rect">
            <a:avLst/>
          </a:prstGeom>
          <a:noFill/>
        </p:spPr>
        <p:txBody>
          <a:bodyPr wrap="square" rtlCol="0">
            <a:spAutoFit/>
          </a:bodyPr>
          <a:lstStyle/>
          <a:p>
            <a:pPr algn="just">
              <a:lnSpc>
                <a:spcPct val="150000"/>
              </a:lnSpc>
            </a:pPr>
            <a:r>
              <a:rPr lang="fr-FR" b="1" dirty="0"/>
              <a:t>Chaque CRMR doit présenter un groupement pertinent de CRMR constitutifs et de CCMR concernant une maladie rare ou un groupe de maladies rares définies, afin de garantir une expertise et une prise en charge optimales.</a:t>
            </a:r>
          </a:p>
        </p:txBody>
      </p:sp>
      <p:cxnSp>
        <p:nvCxnSpPr>
          <p:cNvPr id="13" name="Connecteur droit 12"/>
          <p:cNvCxnSpPr/>
          <p:nvPr/>
        </p:nvCxnSpPr>
        <p:spPr>
          <a:xfrm flipV="1">
            <a:off x="1722168" y="5645436"/>
            <a:ext cx="648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97440" y="444142"/>
            <a:ext cx="6082114" cy="369332"/>
          </a:xfrm>
          <a:prstGeom prst="rect">
            <a:avLst/>
          </a:prstGeom>
          <a:noFill/>
        </p:spPr>
        <p:txBody>
          <a:bodyPr wrap="none" rtlCol="0">
            <a:spAutoFit/>
          </a:bodyPr>
          <a:lstStyle/>
          <a:p>
            <a:r>
              <a:rPr lang="fr-FR" b="1" dirty="0"/>
              <a:t>AAP de la DGOS pour la mise à jour des CRMR pour 2023-2028</a:t>
            </a:r>
          </a:p>
        </p:txBody>
      </p:sp>
    </p:spTree>
    <p:extLst>
      <p:ext uri="{BB962C8B-B14F-4D97-AF65-F5344CB8AC3E}">
        <p14:creationId xmlns:p14="http://schemas.microsoft.com/office/powerpoint/2010/main" val="209682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13694" y="2020824"/>
            <a:ext cx="8967351" cy="1201309"/>
          </a:xfrm>
          <a:prstGeom prst="rect">
            <a:avLst/>
          </a:prstGeom>
        </p:spPr>
      </p:pic>
      <p:pic>
        <p:nvPicPr>
          <p:cNvPr id="3" name="Image 2"/>
          <p:cNvPicPr>
            <a:picLocks noChangeAspect="1"/>
          </p:cNvPicPr>
          <p:nvPr/>
        </p:nvPicPr>
        <p:blipFill>
          <a:blip r:embed="rId3"/>
          <a:stretch>
            <a:fillRect/>
          </a:stretch>
        </p:blipFill>
        <p:spPr>
          <a:xfrm>
            <a:off x="386262" y="3121549"/>
            <a:ext cx="8840034" cy="655259"/>
          </a:xfrm>
          <a:prstGeom prst="rect">
            <a:avLst/>
          </a:prstGeom>
        </p:spPr>
      </p:pic>
      <p:sp>
        <p:nvSpPr>
          <p:cNvPr id="4" name="Rectangle 3"/>
          <p:cNvSpPr/>
          <p:nvPr/>
        </p:nvSpPr>
        <p:spPr>
          <a:xfrm>
            <a:off x="386262" y="2020824"/>
            <a:ext cx="9114354" cy="2834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ccolade ouvrante 4"/>
          <p:cNvSpPr/>
          <p:nvPr/>
        </p:nvSpPr>
        <p:spPr>
          <a:xfrm>
            <a:off x="294123" y="2377440"/>
            <a:ext cx="236229" cy="1335024"/>
          </a:xfrm>
          <a:prstGeom prst="leftBrace">
            <a:avLst>
              <a:gd name="adj1" fmla="val 62630"/>
              <a:gd name="adj2" fmla="val 4738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 name="Connecteur droit 5"/>
          <p:cNvCxnSpPr/>
          <p:nvPr/>
        </p:nvCxnSpPr>
        <p:spPr>
          <a:xfrm flipV="1">
            <a:off x="803507" y="2533869"/>
            <a:ext cx="27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803507" y="2960589"/>
            <a:ext cx="237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794363" y="3353781"/>
            <a:ext cx="4968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4"/>
          <a:stretch>
            <a:fillRect/>
          </a:stretch>
        </p:blipFill>
        <p:spPr>
          <a:xfrm>
            <a:off x="1846139" y="318120"/>
            <a:ext cx="5982408" cy="91631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Tree>
    <p:extLst>
      <p:ext uri="{BB962C8B-B14F-4D97-AF65-F5344CB8AC3E}">
        <p14:creationId xmlns:p14="http://schemas.microsoft.com/office/powerpoint/2010/main" val="194450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02920" y="1873243"/>
            <a:ext cx="4400307" cy="400110"/>
          </a:xfrm>
          <a:prstGeom prst="rect">
            <a:avLst/>
          </a:prstGeom>
          <a:noFill/>
        </p:spPr>
        <p:txBody>
          <a:bodyPr wrap="none" rtlCol="0">
            <a:spAutoFit/>
          </a:bodyPr>
          <a:lstStyle/>
          <a:p>
            <a:r>
              <a:rPr lang="fr-FR" sz="2000" b="1" dirty="0"/>
              <a:t>Les Centres de référence maladies rares</a:t>
            </a:r>
          </a:p>
        </p:txBody>
      </p:sp>
      <p:pic>
        <p:nvPicPr>
          <p:cNvPr id="9" name="Image 8"/>
          <p:cNvPicPr>
            <a:picLocks noChangeAspect="1"/>
          </p:cNvPicPr>
          <p:nvPr/>
        </p:nvPicPr>
        <p:blipFill>
          <a:blip r:embed="rId2"/>
          <a:stretch>
            <a:fillRect/>
          </a:stretch>
        </p:blipFill>
        <p:spPr>
          <a:xfrm>
            <a:off x="502920" y="2322407"/>
            <a:ext cx="4989520" cy="4116740"/>
          </a:xfrm>
          <a:prstGeom prst="rect">
            <a:avLst/>
          </a:prstGeom>
        </p:spPr>
      </p:pic>
      <p:sp>
        <p:nvSpPr>
          <p:cNvPr id="11" name="ZoneTexte 10"/>
          <p:cNvSpPr txBox="1"/>
          <p:nvPr/>
        </p:nvSpPr>
        <p:spPr>
          <a:xfrm>
            <a:off x="502920" y="2257568"/>
            <a:ext cx="535724" cy="369332"/>
          </a:xfrm>
          <a:prstGeom prst="rect">
            <a:avLst/>
          </a:prstGeom>
          <a:solidFill>
            <a:schemeClr val="bg1"/>
          </a:solidFill>
        </p:spPr>
        <p:txBody>
          <a:bodyPr wrap="none" rtlCol="0">
            <a:spAutoFit/>
          </a:bodyPr>
          <a:lstStyle/>
          <a:p>
            <a:r>
              <a:rPr lang="fr-FR" dirty="0"/>
              <a:t>109</a:t>
            </a:r>
          </a:p>
        </p:txBody>
      </p:sp>
      <p:grpSp>
        <p:nvGrpSpPr>
          <p:cNvPr id="13" name="Groupe 12"/>
          <p:cNvGrpSpPr/>
          <p:nvPr/>
        </p:nvGrpSpPr>
        <p:grpSpPr>
          <a:xfrm>
            <a:off x="502920" y="935184"/>
            <a:ext cx="6665976" cy="728123"/>
            <a:chOff x="502920" y="935184"/>
            <a:chExt cx="6665976" cy="728123"/>
          </a:xfrm>
        </p:grpSpPr>
        <p:sp>
          <p:nvSpPr>
            <p:cNvPr id="14" name="Rectangle 13"/>
            <p:cNvSpPr/>
            <p:nvPr/>
          </p:nvSpPr>
          <p:spPr>
            <a:xfrm>
              <a:off x="1097280" y="1298158"/>
              <a:ext cx="6071616" cy="362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097280" y="1293975"/>
              <a:ext cx="4931863" cy="369332"/>
            </a:xfrm>
            <a:prstGeom prst="rect">
              <a:avLst/>
            </a:prstGeom>
            <a:noFill/>
          </p:spPr>
          <p:txBody>
            <a:bodyPr wrap="none" rtlCol="0">
              <a:spAutoFit/>
            </a:bodyPr>
            <a:lstStyle/>
            <a:p>
              <a:r>
                <a:rPr lang="fr-FR" b="1" dirty="0">
                  <a:solidFill>
                    <a:schemeClr val="bg1"/>
                  </a:solidFill>
                </a:rPr>
                <a:t>La politique nationale de labellisation de centres</a:t>
              </a:r>
            </a:p>
          </p:txBody>
        </p:sp>
        <p:sp>
          <p:nvSpPr>
            <p:cNvPr id="16" name="Rectangle 15"/>
            <p:cNvSpPr/>
            <p:nvPr/>
          </p:nvSpPr>
          <p:spPr>
            <a:xfrm>
              <a:off x="502920" y="935184"/>
              <a:ext cx="548640" cy="725948"/>
            </a:xfrm>
            <a:prstGeom prst="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p:cNvSpPr txBox="1"/>
          <p:nvPr/>
        </p:nvSpPr>
        <p:spPr>
          <a:xfrm>
            <a:off x="399759" y="439399"/>
            <a:ext cx="4629729" cy="369332"/>
          </a:xfrm>
          <a:prstGeom prst="rect">
            <a:avLst/>
          </a:prstGeom>
          <a:noFill/>
        </p:spPr>
        <p:txBody>
          <a:bodyPr wrap="none" rtlCol="0">
            <a:spAutoFit/>
          </a:bodyPr>
          <a:lstStyle/>
          <a:p>
            <a:r>
              <a:rPr lang="fr-FR" b="1" dirty="0"/>
              <a:t>PLAN NATIONAL MALADIES RARES III (PNMR3)</a:t>
            </a:r>
          </a:p>
        </p:txBody>
      </p:sp>
      <p:pic>
        <p:nvPicPr>
          <p:cNvPr id="18" name="Image 17"/>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19" name="Rectangle 18"/>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260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402336" y="1901952"/>
            <a:ext cx="5526552" cy="2231135"/>
            <a:chOff x="530352" y="3593592"/>
            <a:chExt cx="5526552" cy="2231135"/>
          </a:xfrm>
        </p:grpSpPr>
        <p:sp>
          <p:nvSpPr>
            <p:cNvPr id="3" name="ZoneTexte 2"/>
            <p:cNvSpPr txBox="1"/>
            <p:nvPr/>
          </p:nvSpPr>
          <p:spPr>
            <a:xfrm>
              <a:off x="530352" y="3593592"/>
              <a:ext cx="3188502" cy="400110"/>
            </a:xfrm>
            <a:prstGeom prst="rect">
              <a:avLst/>
            </a:prstGeom>
            <a:noFill/>
          </p:spPr>
          <p:txBody>
            <a:bodyPr wrap="none" rtlCol="0">
              <a:spAutoFit/>
            </a:bodyPr>
            <a:lstStyle/>
            <a:p>
              <a:r>
                <a:rPr lang="fr-FR" sz="2000" b="1" dirty="0"/>
                <a:t>Les Centres de compétences</a:t>
              </a:r>
            </a:p>
          </p:txBody>
        </p:sp>
        <p:pic>
          <p:nvPicPr>
            <p:cNvPr id="4" name="Image 3"/>
            <p:cNvPicPr>
              <a:picLocks noChangeAspect="1"/>
            </p:cNvPicPr>
            <p:nvPr/>
          </p:nvPicPr>
          <p:blipFill>
            <a:blip r:embed="rId2"/>
            <a:stretch>
              <a:fillRect/>
            </a:stretch>
          </p:blipFill>
          <p:spPr>
            <a:xfrm>
              <a:off x="599082" y="4042756"/>
              <a:ext cx="5457822" cy="1781971"/>
            </a:xfrm>
            <a:prstGeom prst="rect">
              <a:avLst/>
            </a:prstGeom>
          </p:spPr>
        </p:pic>
      </p:grpSp>
      <p:grpSp>
        <p:nvGrpSpPr>
          <p:cNvPr id="8" name="Groupe 7"/>
          <p:cNvGrpSpPr/>
          <p:nvPr/>
        </p:nvGrpSpPr>
        <p:grpSpPr>
          <a:xfrm>
            <a:off x="502920" y="935184"/>
            <a:ext cx="6665976" cy="728123"/>
            <a:chOff x="502920" y="935184"/>
            <a:chExt cx="6665976" cy="728123"/>
          </a:xfrm>
        </p:grpSpPr>
        <p:sp>
          <p:nvSpPr>
            <p:cNvPr id="10" name="Rectangle 9"/>
            <p:cNvSpPr/>
            <p:nvPr/>
          </p:nvSpPr>
          <p:spPr>
            <a:xfrm>
              <a:off x="1097280" y="1298158"/>
              <a:ext cx="6071616" cy="362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097280" y="1293975"/>
              <a:ext cx="4931863" cy="369332"/>
            </a:xfrm>
            <a:prstGeom prst="rect">
              <a:avLst/>
            </a:prstGeom>
            <a:noFill/>
          </p:spPr>
          <p:txBody>
            <a:bodyPr wrap="none" rtlCol="0">
              <a:spAutoFit/>
            </a:bodyPr>
            <a:lstStyle/>
            <a:p>
              <a:r>
                <a:rPr lang="fr-FR" b="1" dirty="0">
                  <a:solidFill>
                    <a:schemeClr val="bg1"/>
                  </a:solidFill>
                </a:rPr>
                <a:t>La politique nationale de labellisation de centres</a:t>
              </a:r>
            </a:p>
          </p:txBody>
        </p:sp>
        <p:sp>
          <p:nvSpPr>
            <p:cNvPr id="12" name="Rectangle 11"/>
            <p:cNvSpPr/>
            <p:nvPr/>
          </p:nvSpPr>
          <p:spPr>
            <a:xfrm>
              <a:off x="502920" y="935184"/>
              <a:ext cx="548640" cy="725948"/>
            </a:xfrm>
            <a:prstGeom prst="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399759" y="439399"/>
            <a:ext cx="4629729" cy="369332"/>
          </a:xfrm>
          <a:prstGeom prst="rect">
            <a:avLst/>
          </a:prstGeom>
          <a:noFill/>
        </p:spPr>
        <p:txBody>
          <a:bodyPr wrap="none" rtlCol="0">
            <a:spAutoFit/>
          </a:bodyPr>
          <a:lstStyle/>
          <a:p>
            <a:r>
              <a:rPr lang="fr-FR" b="1" dirty="0"/>
              <a:t>PLAN NATIONAL MALADIES RARES III (PNMR3)</a:t>
            </a:r>
          </a:p>
        </p:txBody>
      </p:sp>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16" name="Rectangle 15"/>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9452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4243" y="1628748"/>
            <a:ext cx="8774349" cy="2958793"/>
          </a:xfrm>
          <a:prstGeom prst="rect">
            <a:avLst/>
          </a:prstGeom>
        </p:spPr>
      </p:pic>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5" name="ZoneTexte 4"/>
          <p:cNvSpPr txBox="1"/>
          <p:nvPr/>
        </p:nvSpPr>
        <p:spPr>
          <a:xfrm>
            <a:off x="397440" y="472297"/>
            <a:ext cx="3635098" cy="369332"/>
          </a:xfrm>
          <a:prstGeom prst="rect">
            <a:avLst/>
          </a:prstGeom>
          <a:noFill/>
        </p:spPr>
        <p:txBody>
          <a:bodyPr wrap="none" rtlCol="0">
            <a:spAutoFit/>
          </a:bodyPr>
          <a:lstStyle/>
          <a:p>
            <a:r>
              <a:rPr lang="fr-FR" b="1" dirty="0"/>
              <a:t>CAMPAGNE DE LABELLISATION 2022</a:t>
            </a:r>
          </a:p>
        </p:txBody>
      </p:sp>
      <p:sp>
        <p:nvSpPr>
          <p:cNvPr id="6" name="Rectangle 5"/>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964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34797"/>
          <a:stretch/>
        </p:blipFill>
        <p:spPr>
          <a:xfrm>
            <a:off x="656030" y="2432304"/>
            <a:ext cx="8570266" cy="4284012"/>
          </a:xfrm>
          <a:prstGeom prst="rect">
            <a:avLst/>
          </a:prstGeom>
        </p:spPr>
      </p:pic>
      <p:sp>
        <p:nvSpPr>
          <p:cNvPr id="3" name="ZoneTexte 2"/>
          <p:cNvSpPr txBox="1"/>
          <p:nvPr/>
        </p:nvSpPr>
        <p:spPr>
          <a:xfrm>
            <a:off x="2269605" y="662154"/>
            <a:ext cx="5366790" cy="400110"/>
          </a:xfrm>
          <a:prstGeom prst="rect">
            <a:avLst/>
          </a:prstGeom>
          <a:noFill/>
        </p:spPr>
        <p:txBody>
          <a:bodyPr wrap="none" rtlCol="0">
            <a:spAutoFit/>
          </a:bodyPr>
          <a:lstStyle/>
          <a:p>
            <a:r>
              <a:rPr lang="fr-FR" sz="2000" b="1" dirty="0"/>
              <a:t>Chronologie des Plans Nationaux Maladies Rares</a:t>
            </a:r>
          </a:p>
        </p:txBody>
      </p:sp>
      <p:pic>
        <p:nvPicPr>
          <p:cNvPr id="5" name="Image 4"/>
          <p:cNvPicPr>
            <a:picLocks noChangeAspect="1"/>
          </p:cNvPicPr>
          <p:nvPr/>
        </p:nvPicPr>
        <p:blipFill>
          <a:blip r:embed="rId3"/>
          <a:stretch>
            <a:fillRect/>
          </a:stretch>
        </p:blipFill>
        <p:spPr>
          <a:xfrm>
            <a:off x="300892" y="0"/>
            <a:ext cx="1781983" cy="2496312"/>
          </a:xfrm>
          <a:prstGeom prst="rect">
            <a:avLst/>
          </a:prstGeom>
        </p:spPr>
      </p:pic>
      <p:sp>
        <p:nvSpPr>
          <p:cNvPr id="6" name="Rectangle 5"/>
          <p:cNvSpPr/>
          <p:nvPr/>
        </p:nvSpPr>
        <p:spPr>
          <a:xfrm>
            <a:off x="2368296" y="1133856"/>
            <a:ext cx="6895152" cy="5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BB96C9B1-0676-472B-BABE-3EAB8E6986FF}"/>
              </a:ext>
            </a:extLst>
          </p:cNvPr>
          <p:cNvSpPr/>
          <p:nvPr/>
        </p:nvSpPr>
        <p:spPr>
          <a:xfrm>
            <a:off x="6200503" y="2124891"/>
            <a:ext cx="2603863" cy="384048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coins arrondis 7">
            <a:extLst>
              <a:ext uri="{FF2B5EF4-FFF2-40B4-BE49-F238E27FC236}">
                <a16:creationId xmlns:a16="http://schemas.microsoft.com/office/drawing/2014/main" id="{5FFF47F5-897F-4E6B-B438-ED8B7FCC6A92}"/>
              </a:ext>
            </a:extLst>
          </p:cNvPr>
          <p:cNvSpPr/>
          <p:nvPr/>
        </p:nvSpPr>
        <p:spPr>
          <a:xfrm>
            <a:off x="4071257" y="362712"/>
            <a:ext cx="3565138" cy="101123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406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21316" y="2438765"/>
            <a:ext cx="8713539" cy="2922094"/>
          </a:xfrm>
          <a:prstGeom prst="rect">
            <a:avLst/>
          </a:prstGeom>
        </p:spPr>
      </p:pic>
      <p:pic>
        <p:nvPicPr>
          <p:cNvPr id="3" name="Image 2"/>
          <p:cNvPicPr>
            <a:picLocks noChangeAspect="1"/>
          </p:cNvPicPr>
          <p:nvPr/>
        </p:nvPicPr>
        <p:blipFill>
          <a:blip r:embed="rId3"/>
          <a:stretch>
            <a:fillRect/>
          </a:stretch>
        </p:blipFill>
        <p:spPr>
          <a:xfrm>
            <a:off x="381314" y="1115595"/>
            <a:ext cx="4648174" cy="1543674"/>
          </a:xfrm>
          <a:prstGeom prst="rect">
            <a:avLst/>
          </a:prstGeom>
        </p:spPr>
      </p:pic>
      <p:sp>
        <p:nvSpPr>
          <p:cNvPr id="5" name="ZoneTexte 4"/>
          <p:cNvSpPr txBox="1"/>
          <p:nvPr/>
        </p:nvSpPr>
        <p:spPr>
          <a:xfrm>
            <a:off x="2802860" y="5640320"/>
            <a:ext cx="5311519" cy="646331"/>
          </a:xfrm>
          <a:prstGeom prst="rect">
            <a:avLst/>
          </a:prstGeom>
          <a:noFill/>
        </p:spPr>
        <p:txBody>
          <a:bodyPr wrap="none" rtlCol="0">
            <a:spAutoFit/>
          </a:bodyPr>
          <a:lstStyle/>
          <a:p>
            <a:r>
              <a:rPr lang="fr-FR" b="1" dirty="0"/>
              <a:t>Déploiement de BaMaRa dans tous les CRMR en 2018</a:t>
            </a:r>
          </a:p>
          <a:p>
            <a:r>
              <a:rPr lang="fr-FR" b="1" dirty="0"/>
              <a:t>Mise en place de la BNDMR en 2019</a:t>
            </a:r>
          </a:p>
        </p:txBody>
      </p:sp>
      <p:sp>
        <p:nvSpPr>
          <p:cNvPr id="7" name="ZoneTexte 6"/>
          <p:cNvSpPr txBox="1"/>
          <p:nvPr/>
        </p:nvSpPr>
        <p:spPr>
          <a:xfrm>
            <a:off x="399759" y="439399"/>
            <a:ext cx="4629729" cy="369332"/>
          </a:xfrm>
          <a:prstGeom prst="rect">
            <a:avLst/>
          </a:prstGeom>
          <a:noFill/>
        </p:spPr>
        <p:txBody>
          <a:bodyPr wrap="none" rtlCol="0">
            <a:spAutoFit/>
          </a:bodyPr>
          <a:lstStyle/>
          <a:p>
            <a:r>
              <a:rPr lang="fr-FR" b="1" dirty="0"/>
              <a:t>PLAN NATIONAL MALADIES RARES III (PNMR3)</a:t>
            </a:r>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9" name="Rectangle 8"/>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04541" y="5497566"/>
            <a:ext cx="8586216" cy="92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9D78E67F-4B72-45C0-8A5A-416E13C31881}"/>
              </a:ext>
            </a:extLst>
          </p:cNvPr>
          <p:cNvSpPr/>
          <p:nvPr/>
        </p:nvSpPr>
        <p:spPr>
          <a:xfrm>
            <a:off x="315240" y="1072408"/>
            <a:ext cx="9275517" cy="1630047"/>
          </a:xfrm>
          <a:prstGeom prst="roundRect">
            <a:avLst>
              <a:gd name="adj" fmla="val 7744"/>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id="{99E64B33-09C4-465B-B8C3-D5973F17B4D8}"/>
              </a:ext>
            </a:extLst>
          </p:cNvPr>
          <p:cNvSpPr txBox="1"/>
          <p:nvPr/>
        </p:nvSpPr>
        <p:spPr>
          <a:xfrm>
            <a:off x="4827208" y="439399"/>
            <a:ext cx="1632178" cy="369332"/>
          </a:xfrm>
          <a:prstGeom prst="rect">
            <a:avLst/>
          </a:prstGeom>
          <a:noFill/>
        </p:spPr>
        <p:txBody>
          <a:bodyPr wrap="none" rtlCol="0">
            <a:spAutoFit/>
          </a:bodyPr>
          <a:lstStyle/>
          <a:p>
            <a:r>
              <a:rPr lang="en-US" b="1" dirty="0"/>
              <a:t>  -   2018 - 2022</a:t>
            </a:r>
          </a:p>
        </p:txBody>
      </p:sp>
      <p:sp>
        <p:nvSpPr>
          <p:cNvPr id="13" name="Rectangle : coins arrondis 12">
            <a:extLst>
              <a:ext uri="{FF2B5EF4-FFF2-40B4-BE49-F238E27FC236}">
                <a16:creationId xmlns:a16="http://schemas.microsoft.com/office/drawing/2014/main" id="{4A1FE7A5-D5B6-4205-BA63-1D26B93D388F}"/>
              </a:ext>
            </a:extLst>
          </p:cNvPr>
          <p:cNvSpPr/>
          <p:nvPr/>
        </p:nvSpPr>
        <p:spPr>
          <a:xfrm>
            <a:off x="315241" y="303114"/>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lèche : droite 1">
            <a:extLst>
              <a:ext uri="{FF2B5EF4-FFF2-40B4-BE49-F238E27FC236}">
                <a16:creationId xmlns:a16="http://schemas.microsoft.com/office/drawing/2014/main" id="{01BF4716-286C-4C5B-9808-34F83114799E}"/>
              </a:ext>
            </a:extLst>
          </p:cNvPr>
          <p:cNvSpPr/>
          <p:nvPr/>
        </p:nvSpPr>
        <p:spPr>
          <a:xfrm>
            <a:off x="475488" y="5772031"/>
            <a:ext cx="1995098" cy="406202"/>
          </a:xfrm>
          <a:prstGeom prst="rightArrow">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Connecteur droit 13">
            <a:extLst>
              <a:ext uri="{FF2B5EF4-FFF2-40B4-BE49-F238E27FC236}">
                <a16:creationId xmlns:a16="http://schemas.microsoft.com/office/drawing/2014/main" id="{7D64D141-FD07-4D69-8394-7A0BC46812E3}"/>
              </a:ext>
            </a:extLst>
          </p:cNvPr>
          <p:cNvCxnSpPr/>
          <p:nvPr/>
        </p:nvCxnSpPr>
        <p:spPr>
          <a:xfrm>
            <a:off x="2802860" y="3574870"/>
            <a:ext cx="4932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6BE0DD2-C7BA-4DF5-86BC-8128E6EDD6A7}"/>
              </a:ext>
            </a:extLst>
          </p:cNvPr>
          <p:cNvCxnSpPr/>
          <p:nvPr/>
        </p:nvCxnSpPr>
        <p:spPr>
          <a:xfrm>
            <a:off x="630072" y="3796939"/>
            <a:ext cx="3564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EDB83D62-0149-4AB6-98E4-3AE0F2D568AB}"/>
              </a:ext>
            </a:extLst>
          </p:cNvPr>
          <p:cNvSpPr/>
          <p:nvPr/>
        </p:nvSpPr>
        <p:spPr>
          <a:xfrm>
            <a:off x="1484178" y="3959442"/>
            <a:ext cx="5653469" cy="246965"/>
          </a:xfrm>
          <a:prstGeom prst="roundRect">
            <a:avLst/>
          </a:prstGeom>
          <a:solidFill>
            <a:schemeClr val="accent1">
              <a:lumMod val="50000"/>
            </a:schemeClr>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Connecteur droit 16">
            <a:extLst>
              <a:ext uri="{FF2B5EF4-FFF2-40B4-BE49-F238E27FC236}">
                <a16:creationId xmlns:a16="http://schemas.microsoft.com/office/drawing/2014/main" id="{907C76C3-8012-48F0-BC57-B27CD4627F73}"/>
              </a:ext>
            </a:extLst>
          </p:cNvPr>
          <p:cNvCxnSpPr/>
          <p:nvPr/>
        </p:nvCxnSpPr>
        <p:spPr>
          <a:xfrm>
            <a:off x="8271843" y="4206409"/>
            <a:ext cx="72000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D26B716-3916-4F5E-92B1-2DA66FB79AC6}"/>
              </a:ext>
            </a:extLst>
          </p:cNvPr>
          <p:cNvCxnSpPr/>
          <p:nvPr/>
        </p:nvCxnSpPr>
        <p:spPr>
          <a:xfrm>
            <a:off x="1171187" y="4412074"/>
            <a:ext cx="399600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7FEB183-7933-4F61-B9B0-0C1F8A289069}"/>
              </a:ext>
            </a:extLst>
          </p:cNvPr>
          <p:cNvCxnSpPr/>
          <p:nvPr/>
        </p:nvCxnSpPr>
        <p:spPr>
          <a:xfrm>
            <a:off x="1171187" y="5274687"/>
            <a:ext cx="352800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D8F4F47-BF57-47F6-BD8D-1F39AA179E60}"/>
              </a:ext>
            </a:extLst>
          </p:cNvPr>
          <p:cNvCxnSpPr/>
          <p:nvPr/>
        </p:nvCxnSpPr>
        <p:spPr>
          <a:xfrm>
            <a:off x="8245209" y="5051267"/>
            <a:ext cx="75600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2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11" name="ZoneTexte 10"/>
          <p:cNvSpPr txBox="1"/>
          <p:nvPr/>
        </p:nvSpPr>
        <p:spPr>
          <a:xfrm>
            <a:off x="6712774" y="915189"/>
            <a:ext cx="2909323" cy="338554"/>
          </a:xfrm>
          <a:prstGeom prst="rect">
            <a:avLst/>
          </a:prstGeom>
          <a:noFill/>
        </p:spPr>
        <p:txBody>
          <a:bodyPr wrap="none" rtlCol="0">
            <a:spAutoFit/>
          </a:bodyPr>
          <a:lstStyle/>
          <a:p>
            <a:r>
              <a:rPr lang="fr-FR" sz="1600" b="1" dirty="0"/>
              <a:t>CONDITIONS D’ELIGIBILITE 2022</a:t>
            </a:r>
          </a:p>
        </p:txBody>
      </p:sp>
      <p:sp>
        <p:nvSpPr>
          <p:cNvPr id="14" name="ZoneTexte 13"/>
          <p:cNvSpPr txBox="1"/>
          <p:nvPr/>
        </p:nvSpPr>
        <p:spPr>
          <a:xfrm>
            <a:off x="405260" y="430078"/>
            <a:ext cx="4236096" cy="369332"/>
          </a:xfrm>
          <a:prstGeom prst="rect">
            <a:avLst/>
          </a:prstGeom>
          <a:noFill/>
        </p:spPr>
        <p:txBody>
          <a:bodyPr wrap="none" rtlCol="0">
            <a:spAutoFit/>
          </a:bodyPr>
          <a:lstStyle/>
          <a:p>
            <a:r>
              <a:rPr lang="fr-FR" b="1" dirty="0"/>
              <a:t>Missions et seuils d’activité pour les CRMR</a:t>
            </a:r>
          </a:p>
        </p:txBody>
      </p:sp>
      <p:sp>
        <p:nvSpPr>
          <p:cNvPr id="17" name="ZoneTexte 16"/>
          <p:cNvSpPr txBox="1"/>
          <p:nvPr/>
        </p:nvSpPr>
        <p:spPr>
          <a:xfrm>
            <a:off x="682678" y="4420631"/>
            <a:ext cx="1587038" cy="307777"/>
          </a:xfrm>
          <a:prstGeom prst="rect">
            <a:avLst/>
          </a:prstGeom>
          <a:solidFill>
            <a:srgbClr val="002060"/>
          </a:solidFill>
        </p:spPr>
        <p:txBody>
          <a:bodyPr wrap="none" rtlCol="0">
            <a:spAutoFit/>
          </a:bodyPr>
          <a:lstStyle/>
          <a:p>
            <a:r>
              <a:rPr lang="fr-FR" sz="1400" b="1" dirty="0">
                <a:solidFill>
                  <a:schemeClr val="bg1"/>
                </a:solidFill>
              </a:rPr>
              <a:t>Mission de recours</a:t>
            </a:r>
          </a:p>
        </p:txBody>
      </p:sp>
      <p:sp>
        <p:nvSpPr>
          <p:cNvPr id="18" name="ZoneTexte 17"/>
          <p:cNvSpPr txBox="1"/>
          <p:nvPr/>
        </p:nvSpPr>
        <p:spPr>
          <a:xfrm>
            <a:off x="5089663" y="4420631"/>
            <a:ext cx="1770293" cy="307777"/>
          </a:xfrm>
          <a:prstGeom prst="rect">
            <a:avLst/>
          </a:prstGeom>
          <a:solidFill>
            <a:srgbClr val="002060"/>
          </a:solidFill>
        </p:spPr>
        <p:txBody>
          <a:bodyPr wrap="none" rtlCol="0">
            <a:spAutoFit/>
          </a:bodyPr>
          <a:lstStyle/>
          <a:p>
            <a:r>
              <a:rPr lang="fr-FR" sz="1400" b="1" dirty="0">
                <a:solidFill>
                  <a:schemeClr val="bg1"/>
                </a:solidFill>
              </a:rPr>
              <a:t>Mission de recherche</a:t>
            </a:r>
          </a:p>
        </p:txBody>
      </p:sp>
      <p:sp>
        <p:nvSpPr>
          <p:cNvPr id="20" name="ZoneTexte 19"/>
          <p:cNvSpPr txBox="1"/>
          <p:nvPr/>
        </p:nvSpPr>
        <p:spPr>
          <a:xfrm>
            <a:off x="680369" y="5833425"/>
            <a:ext cx="3198376" cy="307777"/>
          </a:xfrm>
          <a:prstGeom prst="rect">
            <a:avLst/>
          </a:prstGeom>
          <a:solidFill>
            <a:srgbClr val="002060"/>
          </a:solidFill>
        </p:spPr>
        <p:txBody>
          <a:bodyPr wrap="none" rtlCol="0">
            <a:spAutoFit/>
          </a:bodyPr>
          <a:lstStyle/>
          <a:p>
            <a:r>
              <a:rPr lang="fr-FR" sz="1400" b="1" dirty="0">
                <a:solidFill>
                  <a:schemeClr val="bg1"/>
                </a:solidFill>
              </a:rPr>
              <a:t>Mission d’enseignement et de formation</a:t>
            </a:r>
          </a:p>
        </p:txBody>
      </p:sp>
      <p:sp>
        <p:nvSpPr>
          <p:cNvPr id="25" name="ZoneTexte 24"/>
          <p:cNvSpPr txBox="1"/>
          <p:nvPr/>
        </p:nvSpPr>
        <p:spPr>
          <a:xfrm>
            <a:off x="671992" y="4800925"/>
            <a:ext cx="3911948" cy="738664"/>
          </a:xfrm>
          <a:prstGeom prst="rect">
            <a:avLst/>
          </a:prstGeom>
          <a:noFill/>
          <a:ln w="19050">
            <a:solidFill>
              <a:srgbClr val="FF0000"/>
            </a:solidFill>
            <a:prstDash val="dash"/>
          </a:ln>
        </p:spPr>
        <p:txBody>
          <a:bodyPr wrap="square" rtlCol="0">
            <a:spAutoFit/>
          </a:bodyPr>
          <a:lstStyle/>
          <a:p>
            <a:pPr marL="285750" indent="-285750">
              <a:buFontTx/>
              <a:buChar char="-"/>
            </a:pPr>
            <a:r>
              <a:rPr lang="fr-FR" sz="1400" dirty="0"/>
              <a:t>minimum 300 consultations/an</a:t>
            </a:r>
          </a:p>
          <a:p>
            <a:pPr marL="285750" indent="-285750">
              <a:buFontTx/>
              <a:buChar char="-"/>
            </a:pPr>
            <a:r>
              <a:rPr lang="fr-FR" sz="1400" dirty="0"/>
              <a:t>une file active de 150 patients minimum (75 pour les sites constitutifs)</a:t>
            </a:r>
          </a:p>
        </p:txBody>
      </p:sp>
      <p:sp>
        <p:nvSpPr>
          <p:cNvPr id="26" name="ZoneTexte 25"/>
          <p:cNvSpPr txBox="1"/>
          <p:nvPr/>
        </p:nvSpPr>
        <p:spPr>
          <a:xfrm>
            <a:off x="5091003" y="4800925"/>
            <a:ext cx="4492486" cy="954107"/>
          </a:xfrm>
          <a:prstGeom prst="rect">
            <a:avLst/>
          </a:prstGeom>
          <a:noFill/>
          <a:ln w="19050">
            <a:solidFill>
              <a:srgbClr val="FF0000"/>
            </a:solidFill>
            <a:prstDash val="dash"/>
          </a:ln>
        </p:spPr>
        <p:txBody>
          <a:bodyPr wrap="square" rtlCol="0">
            <a:spAutoFit/>
          </a:bodyPr>
          <a:lstStyle/>
          <a:p>
            <a:pPr marL="285750" indent="-285750">
              <a:buFontTx/>
              <a:buChar char="-"/>
            </a:pPr>
            <a:r>
              <a:rPr lang="fr-FR" sz="1400" dirty="0"/>
              <a:t>minimum 3 publications en 1</a:t>
            </a:r>
            <a:r>
              <a:rPr lang="fr-FR" sz="1400" baseline="30000" dirty="0"/>
              <a:t>er</a:t>
            </a:r>
            <a:r>
              <a:rPr lang="fr-FR" sz="1400" dirty="0"/>
              <a:t> ou dernier auteur (2 pour les sites constitutifs)</a:t>
            </a:r>
          </a:p>
          <a:p>
            <a:pPr marL="285750" indent="-285750">
              <a:buFontTx/>
              <a:buChar char="-"/>
            </a:pPr>
            <a:r>
              <a:rPr lang="fr-FR" sz="1400" dirty="0"/>
              <a:t>doit être IP pour minimum 2 projets de recherche financés (1 pour les sites constitutifs)</a:t>
            </a:r>
          </a:p>
        </p:txBody>
      </p:sp>
      <p:sp>
        <p:nvSpPr>
          <p:cNvPr id="22" name="ZoneTexte 21"/>
          <p:cNvSpPr txBox="1"/>
          <p:nvPr/>
        </p:nvSpPr>
        <p:spPr>
          <a:xfrm>
            <a:off x="663282" y="6218361"/>
            <a:ext cx="8927476" cy="523220"/>
          </a:xfrm>
          <a:prstGeom prst="rect">
            <a:avLst/>
          </a:prstGeom>
          <a:noFill/>
          <a:ln w="19050">
            <a:solidFill>
              <a:srgbClr val="FF0000"/>
            </a:solidFill>
            <a:prstDash val="dash"/>
          </a:ln>
        </p:spPr>
        <p:txBody>
          <a:bodyPr wrap="square" rtlCol="0">
            <a:spAutoFit/>
          </a:bodyPr>
          <a:lstStyle/>
          <a:p>
            <a:r>
              <a:rPr lang="fr-FR" sz="1400" dirty="0"/>
              <a:t>Valorisée par les enseignements dans le cadre de DU ou DIU, de formations européennes et universitaires et de publications pédagogiques</a:t>
            </a:r>
          </a:p>
        </p:txBody>
      </p:sp>
      <p:sp>
        <p:nvSpPr>
          <p:cNvPr id="2" name="Rectangle 1"/>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663283" y="2113053"/>
            <a:ext cx="1627048" cy="307777"/>
          </a:xfrm>
          <a:prstGeom prst="rect">
            <a:avLst/>
          </a:prstGeom>
          <a:solidFill>
            <a:srgbClr val="002060"/>
          </a:solidFill>
          <a:ln>
            <a:noFill/>
          </a:ln>
        </p:spPr>
        <p:txBody>
          <a:bodyPr wrap="none" rtlCol="0">
            <a:spAutoFit/>
          </a:bodyPr>
          <a:lstStyle/>
          <a:p>
            <a:r>
              <a:rPr lang="fr-FR" sz="1400" b="1" dirty="0">
                <a:solidFill>
                  <a:schemeClr val="bg1"/>
                </a:solidFill>
              </a:rPr>
              <a:t>Mission d’expertise</a:t>
            </a:r>
          </a:p>
        </p:txBody>
      </p:sp>
      <p:sp>
        <p:nvSpPr>
          <p:cNvPr id="34" name="ZoneTexte 33"/>
          <p:cNvSpPr txBox="1"/>
          <p:nvPr/>
        </p:nvSpPr>
        <p:spPr>
          <a:xfrm>
            <a:off x="665592" y="1364162"/>
            <a:ext cx="1986506" cy="307777"/>
          </a:xfrm>
          <a:prstGeom prst="rect">
            <a:avLst/>
          </a:prstGeom>
          <a:solidFill>
            <a:srgbClr val="002060"/>
          </a:solidFill>
        </p:spPr>
        <p:txBody>
          <a:bodyPr wrap="none" rtlCol="0">
            <a:spAutoFit/>
          </a:bodyPr>
          <a:lstStyle/>
          <a:p>
            <a:r>
              <a:rPr lang="fr-FR" sz="1400" b="1" dirty="0">
                <a:solidFill>
                  <a:schemeClr val="bg1"/>
                </a:solidFill>
              </a:rPr>
              <a:t>Mission de coordination</a:t>
            </a:r>
          </a:p>
        </p:txBody>
      </p:sp>
      <p:sp>
        <p:nvSpPr>
          <p:cNvPr id="35" name="ZoneTexte 34"/>
          <p:cNvSpPr txBox="1"/>
          <p:nvPr/>
        </p:nvSpPr>
        <p:spPr>
          <a:xfrm>
            <a:off x="2743951" y="1378518"/>
            <a:ext cx="6846808" cy="954107"/>
          </a:xfrm>
          <a:prstGeom prst="rect">
            <a:avLst/>
          </a:prstGeom>
          <a:noFill/>
          <a:ln w="19050">
            <a:solidFill>
              <a:srgbClr val="FF0000"/>
            </a:solidFill>
            <a:prstDash val="dash"/>
          </a:ln>
        </p:spPr>
        <p:txBody>
          <a:bodyPr wrap="square" rtlCol="0">
            <a:spAutoFit/>
          </a:bodyPr>
          <a:lstStyle/>
          <a:p>
            <a:r>
              <a:rPr lang="fr-FR" sz="1400" dirty="0"/>
              <a:t>Valorisée par les projets portés par le CRMR coordonnateur avec les CRMR constitutifs, entre autres pour la mise en place et l’animation d’un réseau de soins et l’organisation de la prise en charge médico-sociale.</a:t>
            </a:r>
          </a:p>
          <a:p>
            <a:r>
              <a:rPr lang="fr-FR" sz="1400" dirty="0"/>
              <a:t>Cette mission de coordination est construite avec les associations de personnes malades.</a:t>
            </a:r>
          </a:p>
        </p:txBody>
      </p:sp>
      <p:sp>
        <p:nvSpPr>
          <p:cNvPr id="36" name="ZoneTexte 35"/>
          <p:cNvSpPr txBox="1"/>
          <p:nvPr/>
        </p:nvSpPr>
        <p:spPr>
          <a:xfrm>
            <a:off x="663283" y="2491114"/>
            <a:ext cx="8927475" cy="1600438"/>
          </a:xfrm>
          <a:prstGeom prst="rect">
            <a:avLst/>
          </a:prstGeom>
          <a:noFill/>
          <a:ln w="19050">
            <a:solidFill>
              <a:srgbClr val="FF0000"/>
            </a:solidFill>
            <a:prstDash val="dash"/>
          </a:ln>
        </p:spPr>
        <p:txBody>
          <a:bodyPr wrap="square" rtlCol="0">
            <a:spAutoFit/>
          </a:bodyPr>
          <a:lstStyle/>
          <a:p>
            <a:r>
              <a:rPr lang="fr-FR" sz="1400" dirty="0"/>
              <a:t>Valorisée par :</a:t>
            </a:r>
          </a:p>
          <a:p>
            <a:pPr marL="285750" indent="-285750">
              <a:buFontTx/>
              <a:buChar char="-"/>
            </a:pPr>
            <a:r>
              <a:rPr lang="fr-FR" sz="1400" dirty="0"/>
              <a:t>l’élaboration de PNDS</a:t>
            </a:r>
          </a:p>
          <a:p>
            <a:pPr marL="285750" indent="-285750">
              <a:buFontTx/>
              <a:buChar char="-"/>
            </a:pPr>
            <a:r>
              <a:rPr lang="fr-FR" sz="1400" dirty="0"/>
              <a:t>L’implication dans des groupes de travail nationaux, européens, ou internationaux</a:t>
            </a:r>
          </a:p>
          <a:p>
            <a:pPr marL="285750" indent="-285750">
              <a:buFontTx/>
              <a:buChar char="-"/>
            </a:pPr>
            <a:r>
              <a:rPr lang="fr-FR" sz="1400" dirty="0"/>
              <a:t>Le recueil épidémiologique régulier notamment par le renseignement de la BNDMR (via BaMaRa) est obligatoire pour un CRMR et un CCMR.</a:t>
            </a:r>
          </a:p>
          <a:p>
            <a:pPr marL="285750" indent="-285750">
              <a:buFontTx/>
              <a:buChar char="-"/>
            </a:pPr>
            <a:r>
              <a:rPr lang="fr-FR" sz="1400" dirty="0"/>
              <a:t>Le centre s’engage également à compléter la BNDMR des personnes sans diagnostic et à participer à l’observatoire des traitements.</a:t>
            </a:r>
          </a:p>
        </p:txBody>
      </p:sp>
      <p:sp>
        <p:nvSpPr>
          <p:cNvPr id="16" name="Rectangle : coins arrondis 15">
            <a:extLst>
              <a:ext uri="{FF2B5EF4-FFF2-40B4-BE49-F238E27FC236}">
                <a16:creationId xmlns:a16="http://schemas.microsoft.com/office/drawing/2014/main" id="{07BA39C3-C970-43AF-96A4-D3AFF4779B52}"/>
              </a:ext>
            </a:extLst>
          </p:cNvPr>
          <p:cNvSpPr/>
          <p:nvPr/>
        </p:nvSpPr>
        <p:spPr>
          <a:xfrm>
            <a:off x="322512" y="321606"/>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a:extLst>
              <a:ext uri="{FF2B5EF4-FFF2-40B4-BE49-F238E27FC236}">
                <a16:creationId xmlns:a16="http://schemas.microsoft.com/office/drawing/2014/main" id="{D25D537D-98F4-48EB-819B-78242D017B0D}"/>
              </a:ext>
            </a:extLst>
          </p:cNvPr>
          <p:cNvSpPr txBox="1"/>
          <p:nvPr/>
        </p:nvSpPr>
        <p:spPr>
          <a:xfrm>
            <a:off x="257393" y="1333384"/>
            <a:ext cx="338554" cy="369332"/>
          </a:xfrm>
          <a:prstGeom prst="rect">
            <a:avLst/>
          </a:prstGeom>
          <a:noFill/>
        </p:spPr>
        <p:txBody>
          <a:bodyPr wrap="none" rtlCol="0">
            <a:spAutoFit/>
          </a:bodyPr>
          <a:lstStyle/>
          <a:p>
            <a:r>
              <a:rPr lang="en-US" dirty="0">
                <a:solidFill>
                  <a:srgbClr val="002060"/>
                </a:solidFill>
                <a:latin typeface="Arial Black" panose="020B0A04020102020204" pitchFamily="34" charset="0"/>
              </a:rPr>
              <a:t>1</a:t>
            </a:r>
          </a:p>
        </p:txBody>
      </p:sp>
      <p:sp>
        <p:nvSpPr>
          <p:cNvPr id="19" name="ZoneTexte 18">
            <a:extLst>
              <a:ext uri="{FF2B5EF4-FFF2-40B4-BE49-F238E27FC236}">
                <a16:creationId xmlns:a16="http://schemas.microsoft.com/office/drawing/2014/main" id="{A10988ED-6958-447D-93F2-F62D7415438A}"/>
              </a:ext>
            </a:extLst>
          </p:cNvPr>
          <p:cNvSpPr txBox="1"/>
          <p:nvPr/>
        </p:nvSpPr>
        <p:spPr>
          <a:xfrm>
            <a:off x="257393" y="2082275"/>
            <a:ext cx="338554" cy="369332"/>
          </a:xfrm>
          <a:prstGeom prst="rect">
            <a:avLst/>
          </a:prstGeom>
          <a:noFill/>
        </p:spPr>
        <p:txBody>
          <a:bodyPr wrap="none" rtlCol="0">
            <a:spAutoFit/>
          </a:bodyPr>
          <a:lstStyle/>
          <a:p>
            <a:r>
              <a:rPr lang="en-US" dirty="0">
                <a:solidFill>
                  <a:srgbClr val="002060"/>
                </a:solidFill>
                <a:latin typeface="Arial Black" panose="020B0A04020102020204" pitchFamily="34" charset="0"/>
              </a:rPr>
              <a:t>2</a:t>
            </a:r>
          </a:p>
        </p:txBody>
      </p:sp>
      <p:sp>
        <p:nvSpPr>
          <p:cNvPr id="21" name="ZoneTexte 20">
            <a:extLst>
              <a:ext uri="{FF2B5EF4-FFF2-40B4-BE49-F238E27FC236}">
                <a16:creationId xmlns:a16="http://schemas.microsoft.com/office/drawing/2014/main" id="{68656B11-C90A-4C18-AB20-6ACF72D72F8B}"/>
              </a:ext>
            </a:extLst>
          </p:cNvPr>
          <p:cNvSpPr txBox="1"/>
          <p:nvPr/>
        </p:nvSpPr>
        <p:spPr>
          <a:xfrm>
            <a:off x="257393" y="4406394"/>
            <a:ext cx="338554" cy="369332"/>
          </a:xfrm>
          <a:prstGeom prst="rect">
            <a:avLst/>
          </a:prstGeom>
          <a:noFill/>
        </p:spPr>
        <p:txBody>
          <a:bodyPr wrap="none" rtlCol="0">
            <a:spAutoFit/>
          </a:bodyPr>
          <a:lstStyle/>
          <a:p>
            <a:r>
              <a:rPr lang="en-US" dirty="0">
                <a:solidFill>
                  <a:srgbClr val="002060"/>
                </a:solidFill>
                <a:latin typeface="Arial Black" panose="020B0A04020102020204" pitchFamily="34" charset="0"/>
              </a:rPr>
              <a:t>3</a:t>
            </a:r>
          </a:p>
        </p:txBody>
      </p:sp>
      <p:sp>
        <p:nvSpPr>
          <p:cNvPr id="23" name="ZoneTexte 22">
            <a:extLst>
              <a:ext uri="{FF2B5EF4-FFF2-40B4-BE49-F238E27FC236}">
                <a16:creationId xmlns:a16="http://schemas.microsoft.com/office/drawing/2014/main" id="{5C89B62B-98CD-49B2-94C5-40FB24DCDA98}"/>
              </a:ext>
            </a:extLst>
          </p:cNvPr>
          <p:cNvSpPr txBox="1"/>
          <p:nvPr/>
        </p:nvSpPr>
        <p:spPr>
          <a:xfrm>
            <a:off x="4670584" y="4389853"/>
            <a:ext cx="338554" cy="369332"/>
          </a:xfrm>
          <a:prstGeom prst="rect">
            <a:avLst/>
          </a:prstGeom>
          <a:noFill/>
        </p:spPr>
        <p:txBody>
          <a:bodyPr wrap="none" rtlCol="0">
            <a:spAutoFit/>
          </a:bodyPr>
          <a:lstStyle/>
          <a:p>
            <a:r>
              <a:rPr lang="en-US" dirty="0">
                <a:solidFill>
                  <a:srgbClr val="002060"/>
                </a:solidFill>
                <a:latin typeface="Arial Black" panose="020B0A04020102020204" pitchFamily="34" charset="0"/>
              </a:rPr>
              <a:t>4</a:t>
            </a:r>
          </a:p>
        </p:txBody>
      </p:sp>
      <p:sp>
        <p:nvSpPr>
          <p:cNvPr id="24" name="ZoneTexte 23">
            <a:extLst>
              <a:ext uri="{FF2B5EF4-FFF2-40B4-BE49-F238E27FC236}">
                <a16:creationId xmlns:a16="http://schemas.microsoft.com/office/drawing/2014/main" id="{F97BB919-3537-4C47-806A-45BD03F05B39}"/>
              </a:ext>
            </a:extLst>
          </p:cNvPr>
          <p:cNvSpPr txBox="1"/>
          <p:nvPr/>
        </p:nvSpPr>
        <p:spPr>
          <a:xfrm>
            <a:off x="257393" y="5802031"/>
            <a:ext cx="338554" cy="369332"/>
          </a:xfrm>
          <a:prstGeom prst="rect">
            <a:avLst/>
          </a:prstGeom>
          <a:noFill/>
        </p:spPr>
        <p:txBody>
          <a:bodyPr wrap="none" rtlCol="0">
            <a:spAutoFit/>
          </a:bodyPr>
          <a:lstStyle/>
          <a:p>
            <a:r>
              <a:rPr lang="en-US" dirty="0">
                <a:solidFill>
                  <a:srgbClr val="002060"/>
                </a:solidFill>
                <a:latin typeface="Arial Black" panose="020B0A04020102020204" pitchFamily="34" charset="0"/>
              </a:rPr>
              <a:t>5</a:t>
            </a:r>
          </a:p>
        </p:txBody>
      </p:sp>
      <p:sp>
        <p:nvSpPr>
          <p:cNvPr id="27" name="Rectangle : coins arrondis 26">
            <a:extLst>
              <a:ext uri="{FF2B5EF4-FFF2-40B4-BE49-F238E27FC236}">
                <a16:creationId xmlns:a16="http://schemas.microsoft.com/office/drawing/2014/main" id="{CAF103E4-DDB4-486F-B4C8-130ABE0B5084}"/>
              </a:ext>
            </a:extLst>
          </p:cNvPr>
          <p:cNvSpPr/>
          <p:nvPr/>
        </p:nvSpPr>
        <p:spPr>
          <a:xfrm>
            <a:off x="322512" y="3160979"/>
            <a:ext cx="9351839" cy="454935"/>
          </a:xfrm>
          <a:prstGeom prst="roundRect">
            <a:avLst>
              <a:gd name="adj" fmla="val 7744"/>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Connecteur droit 27">
            <a:extLst>
              <a:ext uri="{FF2B5EF4-FFF2-40B4-BE49-F238E27FC236}">
                <a16:creationId xmlns:a16="http://schemas.microsoft.com/office/drawing/2014/main" id="{94CA9C20-2F16-4AE5-8753-466AE4153A37}"/>
              </a:ext>
            </a:extLst>
          </p:cNvPr>
          <p:cNvCxnSpPr/>
          <p:nvPr/>
        </p:nvCxnSpPr>
        <p:spPr>
          <a:xfrm>
            <a:off x="1080271" y="3385455"/>
            <a:ext cx="2484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03793DA9-E221-4283-B4A6-953E7CA29F13}"/>
              </a:ext>
            </a:extLst>
          </p:cNvPr>
          <p:cNvCxnSpPr/>
          <p:nvPr/>
        </p:nvCxnSpPr>
        <p:spPr>
          <a:xfrm>
            <a:off x="7133034" y="3402873"/>
            <a:ext cx="2016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57AACC61-3670-4851-8A88-F5E0A6F9D5D0}"/>
              </a:ext>
            </a:extLst>
          </p:cNvPr>
          <p:cNvSpPr/>
          <p:nvPr/>
        </p:nvSpPr>
        <p:spPr>
          <a:xfrm>
            <a:off x="6686372" y="919149"/>
            <a:ext cx="2909323" cy="322135"/>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Connecteur droit 30">
            <a:extLst>
              <a:ext uri="{FF2B5EF4-FFF2-40B4-BE49-F238E27FC236}">
                <a16:creationId xmlns:a16="http://schemas.microsoft.com/office/drawing/2014/main" id="{AC9D312B-7D02-4C55-BBEA-6ABD51121453}"/>
              </a:ext>
            </a:extLst>
          </p:cNvPr>
          <p:cNvCxnSpPr/>
          <p:nvPr/>
        </p:nvCxnSpPr>
        <p:spPr>
          <a:xfrm>
            <a:off x="1015264" y="3607205"/>
            <a:ext cx="1980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41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24" name="Rectangle 23"/>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755543E-0A52-4EFB-B344-08753E9BC02B}"/>
              </a:ext>
            </a:extLst>
          </p:cNvPr>
          <p:cNvSpPr txBox="1"/>
          <p:nvPr/>
        </p:nvSpPr>
        <p:spPr>
          <a:xfrm>
            <a:off x="6712774" y="915189"/>
            <a:ext cx="2909323" cy="338554"/>
          </a:xfrm>
          <a:prstGeom prst="rect">
            <a:avLst/>
          </a:prstGeom>
          <a:noFill/>
        </p:spPr>
        <p:txBody>
          <a:bodyPr wrap="none" rtlCol="0">
            <a:spAutoFit/>
          </a:bodyPr>
          <a:lstStyle/>
          <a:p>
            <a:r>
              <a:rPr lang="fr-FR" sz="1600" b="1" dirty="0"/>
              <a:t>CONDITIONS D’ELIGIBILITE 2022</a:t>
            </a:r>
          </a:p>
        </p:txBody>
      </p:sp>
      <p:sp>
        <p:nvSpPr>
          <p:cNvPr id="13" name="Rectangle : coins arrondis 12">
            <a:extLst>
              <a:ext uri="{FF2B5EF4-FFF2-40B4-BE49-F238E27FC236}">
                <a16:creationId xmlns:a16="http://schemas.microsoft.com/office/drawing/2014/main" id="{0EC2A2B4-825E-4FCC-8740-C83F49D8AC1A}"/>
              </a:ext>
            </a:extLst>
          </p:cNvPr>
          <p:cNvSpPr/>
          <p:nvPr/>
        </p:nvSpPr>
        <p:spPr>
          <a:xfrm>
            <a:off x="322512" y="321606"/>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 coins arrondis 13">
            <a:extLst>
              <a:ext uri="{FF2B5EF4-FFF2-40B4-BE49-F238E27FC236}">
                <a16:creationId xmlns:a16="http://schemas.microsoft.com/office/drawing/2014/main" id="{D03CCEF2-7570-4FDF-A271-869317ED217A}"/>
              </a:ext>
            </a:extLst>
          </p:cNvPr>
          <p:cNvSpPr/>
          <p:nvPr/>
        </p:nvSpPr>
        <p:spPr>
          <a:xfrm>
            <a:off x="6686372" y="919149"/>
            <a:ext cx="2909323" cy="322135"/>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ZoneTexte 14"/>
          <p:cNvSpPr txBox="1"/>
          <p:nvPr/>
        </p:nvSpPr>
        <p:spPr>
          <a:xfrm>
            <a:off x="397111" y="424998"/>
            <a:ext cx="4211035" cy="369332"/>
          </a:xfrm>
          <a:prstGeom prst="rect">
            <a:avLst/>
          </a:prstGeom>
          <a:noFill/>
        </p:spPr>
        <p:txBody>
          <a:bodyPr wrap="none" rtlCol="0">
            <a:spAutoFit/>
          </a:bodyPr>
          <a:lstStyle/>
          <a:p>
            <a:r>
              <a:rPr lang="fr-FR" b="1" dirty="0"/>
              <a:t>Missions et seuils d’activité pour les CCMR</a:t>
            </a:r>
          </a:p>
        </p:txBody>
      </p:sp>
      <p:grpSp>
        <p:nvGrpSpPr>
          <p:cNvPr id="11" name="Groupe 10">
            <a:extLst>
              <a:ext uri="{FF2B5EF4-FFF2-40B4-BE49-F238E27FC236}">
                <a16:creationId xmlns:a16="http://schemas.microsoft.com/office/drawing/2014/main" id="{C90DD4BB-E69E-42E3-B132-E05DBCD31D1A}"/>
              </a:ext>
            </a:extLst>
          </p:cNvPr>
          <p:cNvGrpSpPr/>
          <p:nvPr/>
        </p:nvGrpSpPr>
        <p:grpSpPr>
          <a:xfrm>
            <a:off x="487562" y="1281455"/>
            <a:ext cx="9083851" cy="2777940"/>
            <a:chOff x="487562" y="1281455"/>
            <a:chExt cx="9083851" cy="2777940"/>
          </a:xfrm>
        </p:grpSpPr>
        <p:grpSp>
          <p:nvGrpSpPr>
            <p:cNvPr id="10" name="Groupe 9">
              <a:extLst>
                <a:ext uri="{FF2B5EF4-FFF2-40B4-BE49-F238E27FC236}">
                  <a16:creationId xmlns:a16="http://schemas.microsoft.com/office/drawing/2014/main" id="{2BF94911-F121-4410-AC85-53F6484C7811}"/>
                </a:ext>
              </a:extLst>
            </p:cNvPr>
            <p:cNvGrpSpPr/>
            <p:nvPr/>
          </p:nvGrpSpPr>
          <p:grpSpPr>
            <a:xfrm>
              <a:off x="487562" y="1281455"/>
              <a:ext cx="9083851" cy="2777940"/>
              <a:chOff x="809670" y="1511838"/>
              <a:chExt cx="9083851" cy="2777940"/>
            </a:xfrm>
          </p:grpSpPr>
          <p:sp>
            <p:nvSpPr>
              <p:cNvPr id="25" name="Rectangle 24"/>
              <p:cNvSpPr/>
              <p:nvPr/>
            </p:nvSpPr>
            <p:spPr>
              <a:xfrm>
                <a:off x="809671" y="2791980"/>
                <a:ext cx="3980042" cy="371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809670" y="1579689"/>
                <a:ext cx="3980043" cy="371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38508" y="1511838"/>
                <a:ext cx="8755013" cy="2777940"/>
              </a:xfrm>
              <a:prstGeom prst="rect">
                <a:avLst/>
              </a:prstGeom>
              <a:noFill/>
            </p:spPr>
            <p:txBody>
              <a:bodyPr wrap="square" rtlCol="0">
                <a:spAutoFit/>
              </a:bodyPr>
              <a:lstStyle/>
              <a:p>
                <a:pPr>
                  <a:lnSpc>
                    <a:spcPct val="150000"/>
                  </a:lnSpc>
                </a:pPr>
                <a:r>
                  <a:rPr lang="fr-FR" sz="1600" b="1" dirty="0">
                    <a:solidFill>
                      <a:schemeClr val="bg1"/>
                    </a:solidFill>
                  </a:rPr>
                  <a:t>Un CCMR rattaché à un CRMR doit avoir</a:t>
                </a:r>
              </a:p>
              <a:p>
                <a:pPr marL="285750" indent="-285750">
                  <a:lnSpc>
                    <a:spcPct val="150000"/>
                  </a:lnSpc>
                  <a:buFontTx/>
                  <a:buChar char="-"/>
                </a:pPr>
                <a:r>
                  <a:rPr lang="fr-FR" sz="1600" dirty="0"/>
                  <a:t>une file active d’au moins 25 patients,</a:t>
                </a:r>
              </a:p>
              <a:p>
                <a:pPr marL="285750" indent="-285750">
                  <a:lnSpc>
                    <a:spcPct val="150000"/>
                  </a:lnSpc>
                  <a:buFontTx/>
                  <a:buChar char="-"/>
                </a:pPr>
                <a:r>
                  <a:rPr lang="fr-FR" sz="1600" dirty="0"/>
                  <a:t>et une expertise reconnue par le coordonnateur du CRMR de rattachement.</a:t>
                </a:r>
              </a:p>
              <a:p>
                <a:pPr>
                  <a:lnSpc>
                    <a:spcPct val="150000"/>
                  </a:lnSpc>
                </a:pPr>
                <a:r>
                  <a:rPr lang="fr-FR" sz="600" b="1" dirty="0">
                    <a:solidFill>
                      <a:schemeClr val="bg1"/>
                    </a:solidFill>
                  </a:rPr>
                  <a:t>  </a:t>
                </a:r>
              </a:p>
              <a:p>
                <a:pPr>
                  <a:lnSpc>
                    <a:spcPct val="150000"/>
                  </a:lnSpc>
                </a:pPr>
                <a:r>
                  <a:rPr lang="fr-FR" sz="1600" b="1" dirty="0">
                    <a:solidFill>
                      <a:schemeClr val="bg1"/>
                    </a:solidFill>
                  </a:rPr>
                  <a:t>Les CCMR participent</a:t>
                </a:r>
              </a:p>
              <a:p>
                <a:pPr marL="285750" indent="-285750">
                  <a:lnSpc>
                    <a:spcPct val="150000"/>
                  </a:lnSpc>
                  <a:buFontTx/>
                  <a:buChar char="-"/>
                </a:pPr>
                <a:r>
                  <a:rPr lang="fr-FR" sz="1600" dirty="0"/>
                  <a:t>à la mission de coordination du CRMR, </a:t>
                </a:r>
              </a:p>
              <a:p>
                <a:pPr marL="285750" indent="-285750">
                  <a:lnSpc>
                    <a:spcPct val="150000"/>
                  </a:lnSpc>
                  <a:buFontTx/>
                  <a:buChar char="-"/>
                </a:pPr>
                <a:r>
                  <a:rPr lang="fr-FR" sz="1600" dirty="0"/>
                  <a:t>au remplissage de la Banque de Données Maladies Rares (BNDMR),</a:t>
                </a:r>
              </a:p>
              <a:p>
                <a:pPr marL="285750" indent="-285750">
                  <a:lnSpc>
                    <a:spcPct val="150000"/>
                  </a:lnSpc>
                  <a:buFontTx/>
                  <a:buChar char="-"/>
                </a:pPr>
                <a:r>
                  <a:rPr lang="fr-FR" sz="1600" dirty="0"/>
                  <a:t>et aux RCP dont celles du PFMG.</a:t>
                </a:r>
              </a:p>
            </p:txBody>
          </p:sp>
          <p:sp>
            <p:nvSpPr>
              <p:cNvPr id="4" name="ZoneTexte 3">
                <a:extLst>
                  <a:ext uri="{FF2B5EF4-FFF2-40B4-BE49-F238E27FC236}">
                    <a16:creationId xmlns:a16="http://schemas.microsoft.com/office/drawing/2014/main" id="{396A1B06-39A7-43C4-B26F-109230FE739F}"/>
                  </a:ext>
                </a:extLst>
              </p:cNvPr>
              <p:cNvSpPr txBox="1"/>
              <p:nvPr/>
            </p:nvSpPr>
            <p:spPr>
              <a:xfrm>
                <a:off x="2281645" y="3911316"/>
                <a:ext cx="4998833" cy="338554"/>
              </a:xfrm>
              <a:prstGeom prst="rect">
                <a:avLst/>
              </a:prstGeom>
              <a:noFill/>
            </p:spPr>
            <p:txBody>
              <a:bodyPr wrap="square" rtlCol="0">
                <a:spAutoFit/>
              </a:bodyPr>
              <a:lstStyle/>
              <a:p>
                <a:r>
                  <a:rPr lang="en-US" sz="1600" dirty="0"/>
                  <a:t>( </a:t>
                </a:r>
                <a:r>
                  <a:rPr lang="en-US" sz="1000" dirty="0"/>
                  <a:t>  </a:t>
                </a:r>
                <a:r>
                  <a:rPr lang="en-US" sz="1600" dirty="0"/>
                  <a:t>                                   /Plan France </a:t>
                </a:r>
                <a:r>
                  <a:rPr lang="en-US" sz="1600" dirty="0" err="1"/>
                  <a:t>Médecine</a:t>
                </a:r>
                <a:r>
                  <a:rPr lang="en-US" sz="1600" dirty="0"/>
                  <a:t> </a:t>
                </a:r>
                <a:r>
                  <a:rPr lang="en-US" sz="1600" dirty="0" err="1"/>
                  <a:t>Génomique</a:t>
                </a:r>
                <a:r>
                  <a:rPr lang="en-US" sz="1600" dirty="0"/>
                  <a:t>)</a:t>
                </a:r>
              </a:p>
            </p:txBody>
          </p:sp>
          <p:cxnSp>
            <p:nvCxnSpPr>
              <p:cNvPr id="17" name="Connecteur droit 16">
                <a:extLst>
                  <a:ext uri="{FF2B5EF4-FFF2-40B4-BE49-F238E27FC236}">
                    <a16:creationId xmlns:a16="http://schemas.microsoft.com/office/drawing/2014/main" id="{CBB311DF-49B4-4A66-A338-9E93F02A6B01}"/>
                  </a:ext>
                </a:extLst>
              </p:cNvPr>
              <p:cNvCxnSpPr>
                <a:cxnSpLocks/>
              </p:cNvCxnSpPr>
              <p:nvPr/>
            </p:nvCxnSpPr>
            <p:spPr>
              <a:xfrm>
                <a:off x="1516006" y="2262050"/>
                <a:ext cx="3348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E502091-EE16-4C48-8348-B0306A78875D}"/>
                  </a:ext>
                </a:extLst>
              </p:cNvPr>
              <p:cNvCxnSpPr>
                <a:cxnSpLocks/>
              </p:cNvCxnSpPr>
              <p:nvPr/>
            </p:nvCxnSpPr>
            <p:spPr>
              <a:xfrm>
                <a:off x="1755840" y="3851365"/>
                <a:ext cx="6300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2EE9A3C8-858C-4525-B45F-755CD3C4BAAD}"/>
                  </a:ext>
                </a:extLst>
              </p:cNvPr>
              <p:cNvSpPr txBox="1"/>
              <p:nvPr/>
            </p:nvSpPr>
            <p:spPr>
              <a:xfrm>
                <a:off x="4489240" y="1964879"/>
                <a:ext cx="670618" cy="338554"/>
              </a:xfrm>
              <a:prstGeom prst="rect">
                <a:avLst/>
              </a:prstGeom>
              <a:noFill/>
            </p:spPr>
            <p:txBody>
              <a:bodyPr wrap="square" rtlCol="0">
                <a:spAutoFit/>
              </a:bodyPr>
              <a:lstStyle/>
              <a:p>
                <a:r>
                  <a:rPr lang="en-US" sz="1600" dirty="0"/>
                  <a:t>/an</a:t>
                </a:r>
              </a:p>
            </p:txBody>
          </p:sp>
        </p:grpSp>
        <p:sp>
          <p:nvSpPr>
            <p:cNvPr id="26" name="ZoneTexte 25">
              <a:extLst>
                <a:ext uri="{FF2B5EF4-FFF2-40B4-BE49-F238E27FC236}">
                  <a16:creationId xmlns:a16="http://schemas.microsoft.com/office/drawing/2014/main" id="{984A182E-D1EA-4CFD-9E2E-0FFDF40C62D6}"/>
                </a:ext>
              </a:extLst>
            </p:cNvPr>
            <p:cNvSpPr txBox="1"/>
            <p:nvPr/>
          </p:nvSpPr>
          <p:spPr>
            <a:xfrm>
              <a:off x="6686372" y="3322294"/>
              <a:ext cx="1499409" cy="338554"/>
            </a:xfrm>
            <a:prstGeom prst="rect">
              <a:avLst/>
            </a:prstGeom>
            <a:noFill/>
          </p:spPr>
          <p:txBody>
            <a:bodyPr wrap="square" rtlCol="0">
              <a:spAutoFit/>
            </a:bodyPr>
            <a:lstStyle/>
            <a:p>
              <a:r>
                <a:rPr lang="en-US" sz="1600" dirty="0"/>
                <a:t>via BaMaRa</a:t>
              </a:r>
            </a:p>
          </p:txBody>
        </p:sp>
      </p:grpSp>
    </p:spTree>
    <p:extLst>
      <p:ext uri="{BB962C8B-B14F-4D97-AF65-F5344CB8AC3E}">
        <p14:creationId xmlns:p14="http://schemas.microsoft.com/office/powerpoint/2010/main" val="203307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rotWithShape="1">
          <a:blip r:embed="rId2"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24" name="Rectangle 23"/>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755543E-0A52-4EFB-B344-08753E9BC02B}"/>
              </a:ext>
            </a:extLst>
          </p:cNvPr>
          <p:cNvSpPr txBox="1"/>
          <p:nvPr/>
        </p:nvSpPr>
        <p:spPr>
          <a:xfrm>
            <a:off x="6712774" y="915189"/>
            <a:ext cx="2909323" cy="338554"/>
          </a:xfrm>
          <a:prstGeom prst="rect">
            <a:avLst/>
          </a:prstGeom>
          <a:noFill/>
        </p:spPr>
        <p:txBody>
          <a:bodyPr wrap="none" rtlCol="0">
            <a:spAutoFit/>
          </a:bodyPr>
          <a:lstStyle/>
          <a:p>
            <a:r>
              <a:rPr lang="fr-FR" sz="1600" b="1" dirty="0"/>
              <a:t>CONDITIONS D’ELIGIBILITE 2022</a:t>
            </a:r>
          </a:p>
        </p:txBody>
      </p:sp>
      <p:sp>
        <p:nvSpPr>
          <p:cNvPr id="13" name="Rectangle : coins arrondis 12">
            <a:extLst>
              <a:ext uri="{FF2B5EF4-FFF2-40B4-BE49-F238E27FC236}">
                <a16:creationId xmlns:a16="http://schemas.microsoft.com/office/drawing/2014/main" id="{0EC2A2B4-825E-4FCC-8740-C83F49D8AC1A}"/>
              </a:ext>
            </a:extLst>
          </p:cNvPr>
          <p:cNvSpPr/>
          <p:nvPr/>
        </p:nvSpPr>
        <p:spPr>
          <a:xfrm>
            <a:off x="322512" y="321606"/>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 coins arrondis 13">
            <a:extLst>
              <a:ext uri="{FF2B5EF4-FFF2-40B4-BE49-F238E27FC236}">
                <a16:creationId xmlns:a16="http://schemas.microsoft.com/office/drawing/2014/main" id="{D03CCEF2-7570-4FDF-A271-869317ED217A}"/>
              </a:ext>
            </a:extLst>
          </p:cNvPr>
          <p:cNvSpPr/>
          <p:nvPr/>
        </p:nvSpPr>
        <p:spPr>
          <a:xfrm>
            <a:off x="6686372" y="919149"/>
            <a:ext cx="2909323" cy="322135"/>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ZoneTexte 14"/>
          <p:cNvSpPr txBox="1"/>
          <p:nvPr/>
        </p:nvSpPr>
        <p:spPr>
          <a:xfrm>
            <a:off x="397111" y="424998"/>
            <a:ext cx="4211035" cy="369332"/>
          </a:xfrm>
          <a:prstGeom prst="rect">
            <a:avLst/>
          </a:prstGeom>
          <a:noFill/>
        </p:spPr>
        <p:txBody>
          <a:bodyPr wrap="none" rtlCol="0">
            <a:spAutoFit/>
          </a:bodyPr>
          <a:lstStyle/>
          <a:p>
            <a:r>
              <a:rPr lang="fr-FR" b="1" dirty="0"/>
              <a:t>Missions et seuils d’activité pour les CCMR</a:t>
            </a:r>
          </a:p>
        </p:txBody>
      </p:sp>
      <p:grpSp>
        <p:nvGrpSpPr>
          <p:cNvPr id="11" name="Groupe 10">
            <a:extLst>
              <a:ext uri="{FF2B5EF4-FFF2-40B4-BE49-F238E27FC236}">
                <a16:creationId xmlns:a16="http://schemas.microsoft.com/office/drawing/2014/main" id="{C90DD4BB-E69E-42E3-B132-E05DBCD31D1A}"/>
              </a:ext>
            </a:extLst>
          </p:cNvPr>
          <p:cNvGrpSpPr/>
          <p:nvPr/>
        </p:nvGrpSpPr>
        <p:grpSpPr>
          <a:xfrm>
            <a:off x="487562" y="1281455"/>
            <a:ext cx="9083851" cy="2777940"/>
            <a:chOff x="487562" y="1281455"/>
            <a:chExt cx="9083851" cy="2777940"/>
          </a:xfrm>
        </p:grpSpPr>
        <p:grpSp>
          <p:nvGrpSpPr>
            <p:cNvPr id="10" name="Groupe 9">
              <a:extLst>
                <a:ext uri="{FF2B5EF4-FFF2-40B4-BE49-F238E27FC236}">
                  <a16:creationId xmlns:a16="http://schemas.microsoft.com/office/drawing/2014/main" id="{2BF94911-F121-4410-AC85-53F6484C7811}"/>
                </a:ext>
              </a:extLst>
            </p:cNvPr>
            <p:cNvGrpSpPr/>
            <p:nvPr/>
          </p:nvGrpSpPr>
          <p:grpSpPr>
            <a:xfrm>
              <a:off x="487562" y="1281455"/>
              <a:ext cx="9083851" cy="2777940"/>
              <a:chOff x="809670" y="1511838"/>
              <a:chExt cx="9083851" cy="2777940"/>
            </a:xfrm>
          </p:grpSpPr>
          <p:sp>
            <p:nvSpPr>
              <p:cNvPr id="25" name="Rectangle 24"/>
              <p:cNvSpPr/>
              <p:nvPr/>
            </p:nvSpPr>
            <p:spPr>
              <a:xfrm>
                <a:off x="809671" y="2791980"/>
                <a:ext cx="3980042" cy="371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809670" y="1579689"/>
                <a:ext cx="3980043" cy="371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38508" y="1511838"/>
                <a:ext cx="8755013" cy="2777940"/>
              </a:xfrm>
              <a:prstGeom prst="rect">
                <a:avLst/>
              </a:prstGeom>
              <a:noFill/>
            </p:spPr>
            <p:txBody>
              <a:bodyPr wrap="square" rtlCol="0">
                <a:spAutoFit/>
              </a:bodyPr>
              <a:lstStyle/>
              <a:p>
                <a:pPr>
                  <a:lnSpc>
                    <a:spcPct val="150000"/>
                  </a:lnSpc>
                </a:pPr>
                <a:r>
                  <a:rPr lang="fr-FR" sz="1600" b="1" dirty="0">
                    <a:solidFill>
                      <a:schemeClr val="bg1"/>
                    </a:solidFill>
                  </a:rPr>
                  <a:t>Un CCMR rattaché à un CRMR doit avoir</a:t>
                </a:r>
              </a:p>
              <a:p>
                <a:pPr marL="285750" indent="-285750">
                  <a:lnSpc>
                    <a:spcPct val="150000"/>
                  </a:lnSpc>
                  <a:buFontTx/>
                  <a:buChar char="-"/>
                </a:pPr>
                <a:r>
                  <a:rPr lang="fr-FR" sz="1600" dirty="0"/>
                  <a:t>une file active d’au moins 25 patients,</a:t>
                </a:r>
              </a:p>
              <a:p>
                <a:pPr marL="285750" indent="-285750">
                  <a:lnSpc>
                    <a:spcPct val="150000"/>
                  </a:lnSpc>
                  <a:buFontTx/>
                  <a:buChar char="-"/>
                </a:pPr>
                <a:r>
                  <a:rPr lang="fr-FR" sz="1600" dirty="0"/>
                  <a:t>et une expertise reconnue par le coordonnateur du CRMR de rattachement.</a:t>
                </a:r>
              </a:p>
              <a:p>
                <a:pPr>
                  <a:lnSpc>
                    <a:spcPct val="150000"/>
                  </a:lnSpc>
                </a:pPr>
                <a:r>
                  <a:rPr lang="fr-FR" sz="600" b="1" dirty="0">
                    <a:solidFill>
                      <a:schemeClr val="bg1"/>
                    </a:solidFill>
                  </a:rPr>
                  <a:t>  </a:t>
                </a:r>
              </a:p>
              <a:p>
                <a:pPr>
                  <a:lnSpc>
                    <a:spcPct val="150000"/>
                  </a:lnSpc>
                </a:pPr>
                <a:r>
                  <a:rPr lang="fr-FR" sz="1600" b="1" dirty="0">
                    <a:solidFill>
                      <a:schemeClr val="bg1"/>
                    </a:solidFill>
                  </a:rPr>
                  <a:t>Les CCMR participent</a:t>
                </a:r>
              </a:p>
              <a:p>
                <a:pPr marL="285750" indent="-285750">
                  <a:lnSpc>
                    <a:spcPct val="150000"/>
                  </a:lnSpc>
                  <a:buFontTx/>
                  <a:buChar char="-"/>
                </a:pPr>
                <a:r>
                  <a:rPr lang="fr-FR" sz="1600" dirty="0"/>
                  <a:t>à la mission de coordination du CRMR, </a:t>
                </a:r>
              </a:p>
              <a:p>
                <a:pPr marL="285750" indent="-285750">
                  <a:lnSpc>
                    <a:spcPct val="150000"/>
                  </a:lnSpc>
                  <a:buFontTx/>
                  <a:buChar char="-"/>
                </a:pPr>
                <a:r>
                  <a:rPr lang="fr-FR" sz="1600" dirty="0"/>
                  <a:t>au remplissage de la Banque de Données Maladies Rares (BNDMR),</a:t>
                </a:r>
              </a:p>
              <a:p>
                <a:pPr marL="285750" indent="-285750">
                  <a:lnSpc>
                    <a:spcPct val="150000"/>
                  </a:lnSpc>
                  <a:buFontTx/>
                  <a:buChar char="-"/>
                </a:pPr>
                <a:r>
                  <a:rPr lang="fr-FR" sz="1600" dirty="0"/>
                  <a:t>et aux RCP dont celles du PFMG.</a:t>
                </a:r>
              </a:p>
            </p:txBody>
          </p:sp>
          <p:sp>
            <p:nvSpPr>
              <p:cNvPr id="4" name="ZoneTexte 3">
                <a:extLst>
                  <a:ext uri="{FF2B5EF4-FFF2-40B4-BE49-F238E27FC236}">
                    <a16:creationId xmlns:a16="http://schemas.microsoft.com/office/drawing/2014/main" id="{396A1B06-39A7-43C4-B26F-109230FE739F}"/>
                  </a:ext>
                </a:extLst>
              </p:cNvPr>
              <p:cNvSpPr txBox="1"/>
              <p:nvPr/>
            </p:nvSpPr>
            <p:spPr>
              <a:xfrm>
                <a:off x="2281645" y="3911316"/>
                <a:ext cx="4998833" cy="338554"/>
              </a:xfrm>
              <a:prstGeom prst="rect">
                <a:avLst/>
              </a:prstGeom>
              <a:noFill/>
            </p:spPr>
            <p:txBody>
              <a:bodyPr wrap="square" rtlCol="0">
                <a:spAutoFit/>
              </a:bodyPr>
              <a:lstStyle/>
              <a:p>
                <a:r>
                  <a:rPr lang="en-US" sz="1600" dirty="0"/>
                  <a:t>( </a:t>
                </a:r>
                <a:r>
                  <a:rPr lang="en-US" sz="1000" dirty="0"/>
                  <a:t>  </a:t>
                </a:r>
                <a:r>
                  <a:rPr lang="en-US" sz="1600" dirty="0"/>
                  <a:t>                                   /Plan France </a:t>
                </a:r>
                <a:r>
                  <a:rPr lang="en-US" sz="1600" dirty="0" err="1"/>
                  <a:t>Médecine</a:t>
                </a:r>
                <a:r>
                  <a:rPr lang="en-US" sz="1600" dirty="0"/>
                  <a:t> </a:t>
                </a:r>
                <a:r>
                  <a:rPr lang="en-US" sz="1600" dirty="0" err="1"/>
                  <a:t>Génomique</a:t>
                </a:r>
                <a:r>
                  <a:rPr lang="en-US" sz="1600" dirty="0"/>
                  <a:t>)</a:t>
                </a:r>
              </a:p>
            </p:txBody>
          </p:sp>
          <p:cxnSp>
            <p:nvCxnSpPr>
              <p:cNvPr id="17" name="Connecteur droit 16">
                <a:extLst>
                  <a:ext uri="{FF2B5EF4-FFF2-40B4-BE49-F238E27FC236}">
                    <a16:creationId xmlns:a16="http://schemas.microsoft.com/office/drawing/2014/main" id="{CBB311DF-49B4-4A66-A338-9E93F02A6B01}"/>
                  </a:ext>
                </a:extLst>
              </p:cNvPr>
              <p:cNvCxnSpPr>
                <a:cxnSpLocks/>
              </p:cNvCxnSpPr>
              <p:nvPr/>
            </p:nvCxnSpPr>
            <p:spPr>
              <a:xfrm>
                <a:off x="1516006" y="2262050"/>
                <a:ext cx="3348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E502091-EE16-4C48-8348-B0306A78875D}"/>
                  </a:ext>
                </a:extLst>
              </p:cNvPr>
              <p:cNvCxnSpPr>
                <a:cxnSpLocks/>
              </p:cNvCxnSpPr>
              <p:nvPr/>
            </p:nvCxnSpPr>
            <p:spPr>
              <a:xfrm>
                <a:off x="1755840" y="3851365"/>
                <a:ext cx="6300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2EE9A3C8-858C-4525-B45F-755CD3C4BAAD}"/>
                  </a:ext>
                </a:extLst>
              </p:cNvPr>
              <p:cNvSpPr txBox="1"/>
              <p:nvPr/>
            </p:nvSpPr>
            <p:spPr>
              <a:xfrm>
                <a:off x="4489240" y="1964879"/>
                <a:ext cx="670618" cy="338554"/>
              </a:xfrm>
              <a:prstGeom prst="rect">
                <a:avLst/>
              </a:prstGeom>
              <a:noFill/>
            </p:spPr>
            <p:txBody>
              <a:bodyPr wrap="square" rtlCol="0">
                <a:spAutoFit/>
              </a:bodyPr>
              <a:lstStyle/>
              <a:p>
                <a:r>
                  <a:rPr lang="en-US" sz="1600" dirty="0"/>
                  <a:t>/an</a:t>
                </a:r>
              </a:p>
            </p:txBody>
          </p:sp>
        </p:grpSp>
        <p:sp>
          <p:nvSpPr>
            <p:cNvPr id="26" name="ZoneTexte 25">
              <a:extLst>
                <a:ext uri="{FF2B5EF4-FFF2-40B4-BE49-F238E27FC236}">
                  <a16:creationId xmlns:a16="http://schemas.microsoft.com/office/drawing/2014/main" id="{984A182E-D1EA-4CFD-9E2E-0FFDF40C62D6}"/>
                </a:ext>
              </a:extLst>
            </p:cNvPr>
            <p:cNvSpPr txBox="1"/>
            <p:nvPr/>
          </p:nvSpPr>
          <p:spPr>
            <a:xfrm>
              <a:off x="6686372" y="3322294"/>
              <a:ext cx="1499409" cy="338554"/>
            </a:xfrm>
            <a:prstGeom prst="rect">
              <a:avLst/>
            </a:prstGeom>
            <a:noFill/>
          </p:spPr>
          <p:txBody>
            <a:bodyPr wrap="square" rtlCol="0">
              <a:spAutoFit/>
            </a:bodyPr>
            <a:lstStyle/>
            <a:p>
              <a:r>
                <a:rPr lang="en-US" sz="1600" dirty="0"/>
                <a:t>via BaMaRa</a:t>
              </a:r>
            </a:p>
          </p:txBody>
        </p:sp>
      </p:grpSp>
      <p:pic>
        <p:nvPicPr>
          <p:cNvPr id="27" name="Image 26">
            <a:extLst>
              <a:ext uri="{FF2B5EF4-FFF2-40B4-BE49-F238E27FC236}">
                <a16:creationId xmlns:a16="http://schemas.microsoft.com/office/drawing/2014/main" id="{A07205E6-87C3-4924-81AC-4A89EED0C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95" r="11228" b="15438"/>
          <a:stretch/>
        </p:blipFill>
        <p:spPr>
          <a:xfrm>
            <a:off x="403174" y="5090238"/>
            <a:ext cx="1945513" cy="1175639"/>
          </a:xfrm>
          <a:prstGeom prst="rect">
            <a:avLst/>
          </a:prstGeom>
        </p:spPr>
      </p:pic>
      <p:pic>
        <p:nvPicPr>
          <p:cNvPr id="3" name="Image 2">
            <a:extLst>
              <a:ext uri="{FF2B5EF4-FFF2-40B4-BE49-F238E27FC236}">
                <a16:creationId xmlns:a16="http://schemas.microsoft.com/office/drawing/2014/main" id="{9F89354F-73BA-4D88-BA3E-4D2CF8C6A9F6}"/>
              </a:ext>
            </a:extLst>
          </p:cNvPr>
          <p:cNvPicPr>
            <a:picLocks noChangeAspect="1"/>
          </p:cNvPicPr>
          <p:nvPr/>
        </p:nvPicPr>
        <p:blipFill rotWithShape="1">
          <a:blip r:embed="rId4"/>
          <a:srcRect r="57288"/>
          <a:stretch/>
        </p:blipFill>
        <p:spPr>
          <a:xfrm>
            <a:off x="7482324" y="5082664"/>
            <a:ext cx="2011853" cy="1190787"/>
          </a:xfrm>
          <a:prstGeom prst="rect">
            <a:avLst/>
          </a:prstGeom>
        </p:spPr>
      </p:pic>
      <p:pic>
        <p:nvPicPr>
          <p:cNvPr id="5" name="Image 4">
            <a:extLst>
              <a:ext uri="{FF2B5EF4-FFF2-40B4-BE49-F238E27FC236}">
                <a16:creationId xmlns:a16="http://schemas.microsoft.com/office/drawing/2014/main" id="{B6B1E73D-BD64-437C-8901-8F6EB92BC502}"/>
              </a:ext>
            </a:extLst>
          </p:cNvPr>
          <p:cNvPicPr>
            <a:picLocks noChangeAspect="1"/>
          </p:cNvPicPr>
          <p:nvPr/>
        </p:nvPicPr>
        <p:blipFill>
          <a:blip r:embed="rId5"/>
          <a:stretch>
            <a:fillRect/>
          </a:stretch>
        </p:blipFill>
        <p:spPr>
          <a:xfrm>
            <a:off x="2546170" y="4982704"/>
            <a:ext cx="2287713" cy="1390707"/>
          </a:xfrm>
          <a:prstGeom prst="rect">
            <a:avLst/>
          </a:prstGeom>
        </p:spPr>
      </p:pic>
      <p:pic>
        <p:nvPicPr>
          <p:cNvPr id="6" name="Image 5">
            <a:extLst>
              <a:ext uri="{FF2B5EF4-FFF2-40B4-BE49-F238E27FC236}">
                <a16:creationId xmlns:a16="http://schemas.microsoft.com/office/drawing/2014/main" id="{A9F61C58-020E-4EFC-9E65-D371C86EACB7}"/>
              </a:ext>
            </a:extLst>
          </p:cNvPr>
          <p:cNvPicPr>
            <a:picLocks noChangeAspect="1"/>
          </p:cNvPicPr>
          <p:nvPr/>
        </p:nvPicPr>
        <p:blipFill>
          <a:blip r:embed="rId6"/>
          <a:stretch>
            <a:fillRect/>
          </a:stretch>
        </p:blipFill>
        <p:spPr>
          <a:xfrm>
            <a:off x="5023739" y="5126266"/>
            <a:ext cx="2342443" cy="1103583"/>
          </a:xfrm>
          <a:prstGeom prst="rect">
            <a:avLst/>
          </a:prstGeom>
        </p:spPr>
      </p:pic>
      <p:sp>
        <p:nvSpPr>
          <p:cNvPr id="23" name="ZoneTexte 22">
            <a:extLst>
              <a:ext uri="{FF2B5EF4-FFF2-40B4-BE49-F238E27FC236}">
                <a16:creationId xmlns:a16="http://schemas.microsoft.com/office/drawing/2014/main" id="{E9F4AC06-1A93-446D-B5B5-E801C53156FF}"/>
              </a:ext>
            </a:extLst>
          </p:cNvPr>
          <p:cNvSpPr txBox="1"/>
          <p:nvPr/>
        </p:nvSpPr>
        <p:spPr>
          <a:xfrm>
            <a:off x="1542227" y="4356566"/>
            <a:ext cx="6821547" cy="400110"/>
          </a:xfrm>
          <a:prstGeom prst="rect">
            <a:avLst/>
          </a:prstGeom>
          <a:noFill/>
        </p:spPr>
        <p:txBody>
          <a:bodyPr wrap="none" rtlCol="0">
            <a:spAutoFit/>
          </a:bodyPr>
          <a:lstStyle/>
          <a:p>
            <a:r>
              <a:rPr lang="fr-FR" sz="2000" b="1" dirty="0">
                <a:effectLst>
                  <a:outerShdw blurRad="38100" dist="38100" dir="2700000" algn="tl">
                    <a:srgbClr val="000000">
                      <a:alpha val="43137"/>
                    </a:srgbClr>
                  </a:outerShdw>
                </a:effectLst>
              </a:rPr>
              <a:t>4 Centres de Référence Maladies Rares Abdomino-thoraciques</a:t>
            </a:r>
          </a:p>
        </p:txBody>
      </p:sp>
      <p:sp>
        <p:nvSpPr>
          <p:cNvPr id="28" name="Rectangle : coins arrondis 27">
            <a:extLst>
              <a:ext uri="{FF2B5EF4-FFF2-40B4-BE49-F238E27FC236}">
                <a16:creationId xmlns:a16="http://schemas.microsoft.com/office/drawing/2014/main" id="{913C5607-E3B9-4ECC-A399-CCB2FA899CB1}"/>
              </a:ext>
            </a:extLst>
          </p:cNvPr>
          <p:cNvSpPr/>
          <p:nvPr/>
        </p:nvSpPr>
        <p:spPr>
          <a:xfrm>
            <a:off x="196124" y="4202329"/>
            <a:ext cx="9425973" cy="2196593"/>
          </a:xfrm>
          <a:prstGeom prst="roundRect">
            <a:avLst>
              <a:gd name="adj" fmla="val 7744"/>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793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BBCF7A-B8D6-40EE-B2F5-22B7F31804F3}"/>
              </a:ext>
            </a:extLst>
          </p:cNvPr>
          <p:cNvPicPr>
            <a:picLocks noChangeAspect="1"/>
          </p:cNvPicPr>
          <p:nvPr/>
        </p:nvPicPr>
        <p:blipFill>
          <a:blip r:embed="rId2"/>
          <a:stretch>
            <a:fillRect/>
          </a:stretch>
        </p:blipFill>
        <p:spPr>
          <a:xfrm>
            <a:off x="169817" y="993585"/>
            <a:ext cx="9566366" cy="5515263"/>
          </a:xfrm>
          <a:prstGeom prst="rect">
            <a:avLst/>
          </a:prstGeom>
        </p:spPr>
      </p:pic>
      <p:pic>
        <p:nvPicPr>
          <p:cNvPr id="4" name="Image 3">
            <a:extLst>
              <a:ext uri="{FF2B5EF4-FFF2-40B4-BE49-F238E27FC236}">
                <a16:creationId xmlns:a16="http://schemas.microsoft.com/office/drawing/2014/main" id="{6B0FADB4-8989-42E8-AC20-55F6E97F3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5" name="Rectangle 4">
            <a:extLst>
              <a:ext uri="{FF2B5EF4-FFF2-40B4-BE49-F238E27FC236}">
                <a16:creationId xmlns:a16="http://schemas.microsoft.com/office/drawing/2014/main" id="{12BAD8EF-8EC0-4BA9-B632-2F6BD03DF69E}"/>
              </a:ext>
            </a:extLst>
          </p:cNvPr>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650FE8-D848-4BF8-A5AF-E093BD640361}"/>
              </a:ext>
            </a:extLst>
          </p:cNvPr>
          <p:cNvSpPr/>
          <p:nvPr/>
        </p:nvSpPr>
        <p:spPr>
          <a:xfrm>
            <a:off x="322512" y="321606"/>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ZoneTexte 8">
            <a:extLst>
              <a:ext uri="{FF2B5EF4-FFF2-40B4-BE49-F238E27FC236}">
                <a16:creationId xmlns:a16="http://schemas.microsoft.com/office/drawing/2014/main" id="{0DD17D08-EF20-4E05-82F0-E1F92A58DB19}"/>
              </a:ext>
            </a:extLst>
          </p:cNvPr>
          <p:cNvSpPr txBox="1"/>
          <p:nvPr/>
        </p:nvSpPr>
        <p:spPr>
          <a:xfrm>
            <a:off x="397111" y="424998"/>
            <a:ext cx="4211035" cy="369332"/>
          </a:xfrm>
          <a:prstGeom prst="rect">
            <a:avLst/>
          </a:prstGeom>
          <a:noFill/>
        </p:spPr>
        <p:txBody>
          <a:bodyPr wrap="none" rtlCol="0">
            <a:spAutoFit/>
          </a:bodyPr>
          <a:lstStyle/>
          <a:p>
            <a:r>
              <a:rPr lang="fr-FR" b="1" dirty="0"/>
              <a:t>Missions et seuils d’activité pour les CCMR</a:t>
            </a:r>
          </a:p>
        </p:txBody>
      </p:sp>
    </p:spTree>
    <p:extLst>
      <p:ext uri="{BB962C8B-B14F-4D97-AF65-F5344CB8AC3E}">
        <p14:creationId xmlns:p14="http://schemas.microsoft.com/office/powerpoint/2010/main" val="208981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BBCF7A-B8D6-40EE-B2F5-22B7F31804F3}"/>
              </a:ext>
            </a:extLst>
          </p:cNvPr>
          <p:cNvPicPr>
            <a:picLocks noChangeAspect="1"/>
          </p:cNvPicPr>
          <p:nvPr/>
        </p:nvPicPr>
        <p:blipFill>
          <a:blip r:embed="rId2"/>
          <a:stretch>
            <a:fillRect/>
          </a:stretch>
        </p:blipFill>
        <p:spPr>
          <a:xfrm>
            <a:off x="169817" y="993585"/>
            <a:ext cx="9566366" cy="5515263"/>
          </a:xfrm>
          <a:prstGeom prst="rect">
            <a:avLst/>
          </a:prstGeom>
        </p:spPr>
      </p:pic>
      <p:pic>
        <p:nvPicPr>
          <p:cNvPr id="4" name="Image 3">
            <a:extLst>
              <a:ext uri="{FF2B5EF4-FFF2-40B4-BE49-F238E27FC236}">
                <a16:creationId xmlns:a16="http://schemas.microsoft.com/office/drawing/2014/main" id="{6B0FADB4-8989-42E8-AC20-55F6E97F3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5" name="Rectangle 4">
            <a:extLst>
              <a:ext uri="{FF2B5EF4-FFF2-40B4-BE49-F238E27FC236}">
                <a16:creationId xmlns:a16="http://schemas.microsoft.com/office/drawing/2014/main" id="{12BAD8EF-8EC0-4BA9-B632-2F6BD03DF69E}"/>
              </a:ext>
            </a:extLst>
          </p:cNvPr>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650FE8-D848-4BF8-A5AF-E093BD640361}"/>
              </a:ext>
            </a:extLst>
          </p:cNvPr>
          <p:cNvSpPr/>
          <p:nvPr/>
        </p:nvSpPr>
        <p:spPr>
          <a:xfrm>
            <a:off x="322512" y="321606"/>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ZoneTexte 8">
            <a:extLst>
              <a:ext uri="{FF2B5EF4-FFF2-40B4-BE49-F238E27FC236}">
                <a16:creationId xmlns:a16="http://schemas.microsoft.com/office/drawing/2014/main" id="{0DD17D08-EF20-4E05-82F0-E1F92A58DB19}"/>
              </a:ext>
            </a:extLst>
          </p:cNvPr>
          <p:cNvSpPr txBox="1"/>
          <p:nvPr/>
        </p:nvSpPr>
        <p:spPr>
          <a:xfrm>
            <a:off x="397111" y="424998"/>
            <a:ext cx="4211035" cy="369332"/>
          </a:xfrm>
          <a:prstGeom prst="rect">
            <a:avLst/>
          </a:prstGeom>
          <a:noFill/>
        </p:spPr>
        <p:txBody>
          <a:bodyPr wrap="none" rtlCol="0">
            <a:spAutoFit/>
          </a:bodyPr>
          <a:lstStyle/>
          <a:p>
            <a:r>
              <a:rPr lang="fr-FR" b="1" dirty="0"/>
              <a:t>Missions et seuils d’activité pour les CCMR</a:t>
            </a:r>
          </a:p>
        </p:txBody>
      </p:sp>
      <p:pic>
        <p:nvPicPr>
          <p:cNvPr id="8" name="Image 7">
            <a:extLst>
              <a:ext uri="{FF2B5EF4-FFF2-40B4-BE49-F238E27FC236}">
                <a16:creationId xmlns:a16="http://schemas.microsoft.com/office/drawing/2014/main" id="{0D3674D9-E085-417A-B908-5AD7863FC2E4}"/>
              </a:ext>
            </a:extLst>
          </p:cNvPr>
          <p:cNvPicPr>
            <a:picLocks noChangeAspect="1"/>
          </p:cNvPicPr>
          <p:nvPr/>
        </p:nvPicPr>
        <p:blipFill>
          <a:blip r:embed="rId4"/>
          <a:stretch>
            <a:fillRect/>
          </a:stretch>
        </p:blipFill>
        <p:spPr>
          <a:xfrm rot="20990256">
            <a:off x="328549" y="2359019"/>
            <a:ext cx="9248901" cy="1844840"/>
          </a:xfrm>
          <a:prstGeom prst="rect">
            <a:avLst/>
          </a:prstGeom>
        </p:spPr>
      </p:pic>
    </p:spTree>
    <p:extLst>
      <p:ext uri="{BB962C8B-B14F-4D97-AF65-F5344CB8AC3E}">
        <p14:creationId xmlns:p14="http://schemas.microsoft.com/office/powerpoint/2010/main" val="338464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BBCF7A-B8D6-40EE-B2F5-22B7F31804F3}"/>
              </a:ext>
            </a:extLst>
          </p:cNvPr>
          <p:cNvPicPr>
            <a:picLocks noChangeAspect="1"/>
          </p:cNvPicPr>
          <p:nvPr/>
        </p:nvPicPr>
        <p:blipFill>
          <a:blip r:embed="rId2"/>
          <a:stretch>
            <a:fillRect/>
          </a:stretch>
        </p:blipFill>
        <p:spPr>
          <a:xfrm>
            <a:off x="169817" y="993585"/>
            <a:ext cx="9566366" cy="5515263"/>
          </a:xfrm>
          <a:prstGeom prst="rect">
            <a:avLst/>
          </a:prstGeom>
        </p:spPr>
      </p:pic>
      <p:pic>
        <p:nvPicPr>
          <p:cNvPr id="4" name="Image 3">
            <a:extLst>
              <a:ext uri="{FF2B5EF4-FFF2-40B4-BE49-F238E27FC236}">
                <a16:creationId xmlns:a16="http://schemas.microsoft.com/office/drawing/2014/main" id="{6B0FADB4-8989-42E8-AC20-55F6E97F3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04" t="4009" r="13256" b="17045"/>
          <a:stretch/>
        </p:blipFill>
        <p:spPr>
          <a:xfrm>
            <a:off x="8357616" y="105624"/>
            <a:ext cx="1233142" cy="703107"/>
          </a:xfrm>
          <a:prstGeom prst="rect">
            <a:avLst/>
          </a:prstGeom>
        </p:spPr>
      </p:pic>
      <p:sp>
        <p:nvSpPr>
          <p:cNvPr id="5" name="Rectangle 4">
            <a:extLst>
              <a:ext uri="{FF2B5EF4-FFF2-40B4-BE49-F238E27FC236}">
                <a16:creationId xmlns:a16="http://schemas.microsoft.com/office/drawing/2014/main" id="{12BAD8EF-8EC0-4BA9-B632-2F6BD03DF69E}"/>
              </a:ext>
            </a:extLst>
          </p:cNvPr>
          <p:cNvSpPr/>
          <p:nvPr/>
        </p:nvSpPr>
        <p:spPr>
          <a:xfrm>
            <a:off x="475488" y="808731"/>
            <a:ext cx="9108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650FE8-D848-4BF8-A5AF-E093BD640361}"/>
              </a:ext>
            </a:extLst>
          </p:cNvPr>
          <p:cNvSpPr/>
          <p:nvPr/>
        </p:nvSpPr>
        <p:spPr>
          <a:xfrm>
            <a:off x="322512" y="321606"/>
            <a:ext cx="6268439" cy="657388"/>
          </a:xfrm>
          <a:prstGeom prst="roundRect">
            <a:avLst/>
          </a:prstGeom>
          <a:solidFill>
            <a:srgbClr val="FF0000"/>
          </a:solidFill>
          <a:ln w="5715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ZoneTexte 8">
            <a:extLst>
              <a:ext uri="{FF2B5EF4-FFF2-40B4-BE49-F238E27FC236}">
                <a16:creationId xmlns:a16="http://schemas.microsoft.com/office/drawing/2014/main" id="{0DD17D08-EF20-4E05-82F0-E1F92A58DB19}"/>
              </a:ext>
            </a:extLst>
          </p:cNvPr>
          <p:cNvSpPr txBox="1"/>
          <p:nvPr/>
        </p:nvSpPr>
        <p:spPr>
          <a:xfrm>
            <a:off x="397111" y="424998"/>
            <a:ext cx="4211035" cy="369332"/>
          </a:xfrm>
          <a:prstGeom prst="rect">
            <a:avLst/>
          </a:prstGeom>
          <a:noFill/>
        </p:spPr>
        <p:txBody>
          <a:bodyPr wrap="none" rtlCol="0">
            <a:spAutoFit/>
          </a:bodyPr>
          <a:lstStyle/>
          <a:p>
            <a:r>
              <a:rPr lang="fr-FR" b="1" dirty="0"/>
              <a:t>Missions et seuils d’activité pour les CCMR</a:t>
            </a:r>
          </a:p>
        </p:txBody>
      </p:sp>
      <p:pic>
        <p:nvPicPr>
          <p:cNvPr id="8" name="Image 7">
            <a:extLst>
              <a:ext uri="{FF2B5EF4-FFF2-40B4-BE49-F238E27FC236}">
                <a16:creationId xmlns:a16="http://schemas.microsoft.com/office/drawing/2014/main" id="{0D3674D9-E085-417A-B908-5AD7863FC2E4}"/>
              </a:ext>
            </a:extLst>
          </p:cNvPr>
          <p:cNvPicPr>
            <a:picLocks noChangeAspect="1"/>
          </p:cNvPicPr>
          <p:nvPr/>
        </p:nvPicPr>
        <p:blipFill>
          <a:blip r:embed="rId4"/>
          <a:stretch>
            <a:fillRect/>
          </a:stretch>
        </p:blipFill>
        <p:spPr>
          <a:xfrm rot="20990256">
            <a:off x="328549" y="2359019"/>
            <a:ext cx="9248901" cy="1844840"/>
          </a:xfrm>
          <a:prstGeom prst="rect">
            <a:avLst/>
          </a:prstGeom>
        </p:spPr>
      </p:pic>
      <p:pic>
        <p:nvPicPr>
          <p:cNvPr id="2" name="Image 1">
            <a:extLst>
              <a:ext uri="{FF2B5EF4-FFF2-40B4-BE49-F238E27FC236}">
                <a16:creationId xmlns:a16="http://schemas.microsoft.com/office/drawing/2014/main" id="{C528CE21-18EF-44CA-840D-C7B9BEB54201}"/>
              </a:ext>
            </a:extLst>
          </p:cNvPr>
          <p:cNvPicPr>
            <a:picLocks noChangeAspect="1"/>
          </p:cNvPicPr>
          <p:nvPr/>
        </p:nvPicPr>
        <p:blipFill>
          <a:blip r:embed="rId5"/>
          <a:stretch>
            <a:fillRect/>
          </a:stretch>
        </p:blipFill>
        <p:spPr>
          <a:xfrm>
            <a:off x="2229574" y="1682101"/>
            <a:ext cx="5220429" cy="4486901"/>
          </a:xfrm>
          <a:prstGeom prst="rect">
            <a:avLst/>
          </a:prstGeom>
        </p:spPr>
      </p:pic>
    </p:spTree>
    <p:extLst>
      <p:ext uri="{BB962C8B-B14F-4D97-AF65-F5344CB8AC3E}">
        <p14:creationId xmlns:p14="http://schemas.microsoft.com/office/powerpoint/2010/main" val="12686131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TotalTime>
  <Words>923</Words>
  <Application>Microsoft Office PowerPoint</Application>
  <PresentationFormat>Format A4 (210 x 297 mm)</PresentationFormat>
  <Paragraphs>131</Paragraphs>
  <Slides>28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Arial Black</vt:lpstr>
      <vt:lpstr>Bahnschrift Light</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COUTTE Celine</dc:creator>
  <cp:lastModifiedBy>ROUSSET Celine</cp:lastModifiedBy>
  <cp:revision>57</cp:revision>
  <dcterms:created xsi:type="dcterms:W3CDTF">2019-10-10T10:45:06Z</dcterms:created>
  <dcterms:modified xsi:type="dcterms:W3CDTF">2023-06-11T21:03:04Z</dcterms:modified>
</cp:coreProperties>
</file>