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4" r:id="rId3"/>
    <p:sldId id="295" r:id="rId4"/>
    <p:sldId id="293" r:id="rId5"/>
    <p:sldId id="294" r:id="rId6"/>
    <p:sldId id="265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75F3"/>
    <a:srgbClr val="33CCFF"/>
    <a:srgbClr val="EF6FE9"/>
    <a:srgbClr val="FCFFF5"/>
    <a:srgbClr val="F7FF7F"/>
    <a:srgbClr val="FDFFBC"/>
    <a:srgbClr val="FD61C5"/>
    <a:srgbClr val="FF3399"/>
    <a:srgbClr val="3399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768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AA79EB-720D-C941-B087-C9AE9E37805A}" type="doc">
      <dgm:prSet loTypeId="urn:microsoft.com/office/officeart/2005/8/layout/vList3" loCatId="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fr-FR"/>
        </a:p>
      </dgm:t>
    </dgm:pt>
    <dgm:pt modelId="{166B4A9B-3E1D-4F48-ABA4-1A02310DC0CD}">
      <dgm:prSet phldrT="[Texte]" custT="1"/>
      <dgm:spPr>
        <a:solidFill>
          <a:srgbClr val="FC75F3">
            <a:alpha val="90000"/>
          </a:srgbClr>
        </a:solidFill>
      </dgm:spPr>
      <dgm:t>
        <a:bodyPr/>
        <a:lstStyle/>
        <a:p>
          <a:r>
            <a:rPr lang="fr-FR" sz="2400" b="1" dirty="0">
              <a:solidFill>
                <a:schemeClr val="tx1"/>
              </a:solidFill>
              <a:latin typeface="Typo Round Light"/>
              <a:cs typeface="Typo Round Light"/>
            </a:rPr>
            <a:t>Consultation adultes</a:t>
          </a:r>
        </a:p>
        <a:p>
          <a:r>
            <a:rPr lang="fr-FR" sz="2400" dirty="0">
              <a:solidFill>
                <a:schemeClr val="tx1"/>
              </a:solidFill>
              <a:latin typeface="Typo Round Light"/>
              <a:cs typeface="Typo Round Light"/>
            </a:rPr>
            <a:t> Quel avenir pour nos enfants? Quel présent pour les adultes opérés à la naissance et qui souffrent de complications/récidive à l’âge adulte?</a:t>
          </a:r>
        </a:p>
      </dgm:t>
    </dgm:pt>
    <dgm:pt modelId="{786253E7-182A-4444-B27F-E82EB16D1396}" type="parTrans" cxnId="{5EF90313-FC6B-0E43-BA05-3F7CCD592A08}">
      <dgm:prSet/>
      <dgm:spPr/>
      <dgm:t>
        <a:bodyPr/>
        <a:lstStyle/>
        <a:p>
          <a:endParaRPr lang="fr-FR"/>
        </a:p>
      </dgm:t>
    </dgm:pt>
    <dgm:pt modelId="{A459792C-3155-9A42-AA5C-D21752019A2A}" type="sibTrans" cxnId="{5EF90313-FC6B-0E43-BA05-3F7CCD592A08}">
      <dgm:prSet/>
      <dgm:spPr/>
      <dgm:t>
        <a:bodyPr/>
        <a:lstStyle/>
        <a:p>
          <a:endParaRPr lang="fr-FR"/>
        </a:p>
      </dgm:t>
    </dgm:pt>
    <dgm:pt modelId="{35AC0E99-6D83-AA4C-9E69-41C8973D39D1}">
      <dgm:prSet phldrT="[Texte]" custT="1"/>
      <dgm:spPr>
        <a:solidFill>
          <a:srgbClr val="EF6FE9">
            <a:alpha val="50000"/>
          </a:srgbClr>
        </a:solidFill>
      </dgm:spPr>
      <dgm:t>
        <a:bodyPr/>
        <a:lstStyle/>
        <a:p>
          <a:r>
            <a:rPr lang="fr-FR" sz="2800" b="1" dirty="0">
              <a:solidFill>
                <a:srgbClr val="000000"/>
              </a:solidFill>
              <a:latin typeface="Typo Round Light"/>
              <a:cs typeface="Typo Round Light"/>
            </a:rPr>
            <a:t>Guide pratique sur la HD à destination des familles</a:t>
          </a:r>
          <a:r>
            <a:rPr lang="fr-FR" sz="2800" dirty="0">
              <a:solidFill>
                <a:srgbClr val="000000"/>
              </a:solidFill>
              <a:latin typeface="Typo Round Light"/>
              <a:cs typeface="Typo Round Light"/>
            </a:rPr>
            <a:t> </a:t>
          </a:r>
        </a:p>
        <a:p>
          <a:r>
            <a:rPr lang="fr-FR" sz="2800" dirty="0">
              <a:solidFill>
                <a:srgbClr val="000000"/>
              </a:solidFill>
              <a:latin typeface="Typo Round Light"/>
              <a:cs typeface="Typo Round Light"/>
            </a:rPr>
            <a:t>Ne l’oubliez pas lors des consultations!</a:t>
          </a:r>
        </a:p>
      </dgm:t>
    </dgm:pt>
    <dgm:pt modelId="{80F6599F-25E5-4B4F-BFAA-D18FA1C10EA2}" type="parTrans" cxnId="{BFE069CE-A288-C74E-A6E3-6A39BC4EA9B9}">
      <dgm:prSet/>
      <dgm:spPr/>
      <dgm:t>
        <a:bodyPr/>
        <a:lstStyle/>
        <a:p>
          <a:endParaRPr lang="fr-FR"/>
        </a:p>
      </dgm:t>
    </dgm:pt>
    <dgm:pt modelId="{101A7C43-A693-B24D-AE57-63420AC5F4FF}" type="sibTrans" cxnId="{BFE069CE-A288-C74E-A6E3-6A39BC4EA9B9}">
      <dgm:prSet/>
      <dgm:spPr/>
      <dgm:t>
        <a:bodyPr/>
        <a:lstStyle/>
        <a:p>
          <a:endParaRPr lang="fr-FR"/>
        </a:p>
      </dgm:t>
    </dgm:pt>
    <dgm:pt modelId="{DA4C8E3D-7FB6-7847-964D-C0036B2D02D9}" type="pres">
      <dgm:prSet presAssocID="{B0AA79EB-720D-C941-B087-C9AE9E37805A}" presName="linearFlow" presStyleCnt="0">
        <dgm:presLayoutVars>
          <dgm:dir/>
          <dgm:resizeHandles val="exact"/>
        </dgm:presLayoutVars>
      </dgm:prSet>
      <dgm:spPr/>
    </dgm:pt>
    <dgm:pt modelId="{A4106820-4BE2-7B41-8479-48636D80E0F8}" type="pres">
      <dgm:prSet presAssocID="{35AC0E99-6D83-AA4C-9E69-41C8973D39D1}" presName="composite" presStyleCnt="0"/>
      <dgm:spPr/>
    </dgm:pt>
    <dgm:pt modelId="{5AFE7D62-6E42-5D43-BA11-6A1BC7650D7F}" type="pres">
      <dgm:prSet presAssocID="{35AC0E99-6D83-AA4C-9E69-41C8973D39D1}" presName="imgShp" presStyleLbl="fgImgPlace1" presStyleIdx="0" presStyleCnt="2" custScaleX="103288" custScaleY="99842"/>
      <dgm:spPr>
        <a:blipFill>
          <a:blip xmlns:r="http://schemas.openxmlformats.org/officeDocument/2006/relationships" r:embed="rId1">
            <a:duotone>
              <a:schemeClr val="accent3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96A31048-E856-704A-9C61-8CF3745360DC}" type="pres">
      <dgm:prSet presAssocID="{35AC0E99-6D83-AA4C-9E69-41C8973D39D1}" presName="txShp" presStyleLbl="node1" presStyleIdx="0" presStyleCnt="2" custScaleX="115525">
        <dgm:presLayoutVars>
          <dgm:bulletEnabled val="1"/>
        </dgm:presLayoutVars>
      </dgm:prSet>
      <dgm:spPr/>
    </dgm:pt>
    <dgm:pt modelId="{02F08CFC-6B4E-0C4B-A8EF-E888C525855C}" type="pres">
      <dgm:prSet presAssocID="{101A7C43-A693-B24D-AE57-63420AC5F4FF}" presName="spacing" presStyleCnt="0"/>
      <dgm:spPr/>
    </dgm:pt>
    <dgm:pt modelId="{2928B00F-AAA6-D541-A3AF-32DCE54B2180}" type="pres">
      <dgm:prSet presAssocID="{166B4A9B-3E1D-4F48-ABA4-1A02310DC0CD}" presName="composite" presStyleCnt="0"/>
      <dgm:spPr/>
    </dgm:pt>
    <dgm:pt modelId="{B2186932-3FEE-B64C-BC91-42DE40A2D23B}" type="pres">
      <dgm:prSet presAssocID="{166B4A9B-3E1D-4F48-ABA4-1A02310DC0CD}" presName="imgShp" presStyleLbl="fgImgPlace1" presStyleIdx="1" presStyleCnt="2"/>
      <dgm:spPr>
        <a:blipFill>
          <a:blip xmlns:r="http://schemas.openxmlformats.org/officeDocument/2006/relationships" r:embed="rId2">
            <a:duotone>
              <a:schemeClr val="accent3">
                <a:alpha val="90000"/>
                <a:hueOff val="0"/>
                <a:satOff val="0"/>
                <a:lumOff val="9517"/>
                <a:alphaOff val="-40000"/>
                <a:shade val="20000"/>
                <a:satMod val="200000"/>
              </a:schemeClr>
              <a:schemeClr val="accent3">
                <a:alpha val="90000"/>
                <a:hueOff val="0"/>
                <a:satOff val="0"/>
                <a:lumOff val="9517"/>
                <a:alphaOff val="-4000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8E9C1878-B8FA-BA43-9ACE-CF472117CFF4}" type="pres">
      <dgm:prSet presAssocID="{166B4A9B-3E1D-4F48-ABA4-1A02310DC0CD}" presName="txShp" presStyleLbl="node1" presStyleIdx="1" presStyleCnt="2" custScaleX="115574">
        <dgm:presLayoutVars>
          <dgm:bulletEnabled val="1"/>
        </dgm:presLayoutVars>
      </dgm:prSet>
      <dgm:spPr/>
    </dgm:pt>
  </dgm:ptLst>
  <dgm:cxnLst>
    <dgm:cxn modelId="{5EF90313-FC6B-0E43-BA05-3F7CCD592A08}" srcId="{B0AA79EB-720D-C941-B087-C9AE9E37805A}" destId="{166B4A9B-3E1D-4F48-ABA4-1A02310DC0CD}" srcOrd="1" destOrd="0" parTransId="{786253E7-182A-4444-B27F-E82EB16D1396}" sibTransId="{A459792C-3155-9A42-AA5C-D21752019A2A}"/>
    <dgm:cxn modelId="{1B1CEA71-0200-634F-93E1-5A0E28DC3EF7}" type="presOf" srcId="{B0AA79EB-720D-C941-B087-C9AE9E37805A}" destId="{DA4C8E3D-7FB6-7847-964D-C0036B2D02D9}" srcOrd="0" destOrd="0" presId="urn:microsoft.com/office/officeart/2005/8/layout/vList3"/>
    <dgm:cxn modelId="{E8D2F28D-92E3-D147-A858-1875423A4F40}" type="presOf" srcId="{35AC0E99-6D83-AA4C-9E69-41C8973D39D1}" destId="{96A31048-E856-704A-9C61-8CF3745360DC}" srcOrd="0" destOrd="0" presId="urn:microsoft.com/office/officeart/2005/8/layout/vList3"/>
    <dgm:cxn modelId="{BFE069CE-A288-C74E-A6E3-6A39BC4EA9B9}" srcId="{B0AA79EB-720D-C941-B087-C9AE9E37805A}" destId="{35AC0E99-6D83-AA4C-9E69-41C8973D39D1}" srcOrd="0" destOrd="0" parTransId="{80F6599F-25E5-4B4F-BFAA-D18FA1C10EA2}" sibTransId="{101A7C43-A693-B24D-AE57-63420AC5F4FF}"/>
    <dgm:cxn modelId="{98BC9AF7-B8FC-0D41-833A-147BF5298208}" type="presOf" srcId="{166B4A9B-3E1D-4F48-ABA4-1A02310DC0CD}" destId="{8E9C1878-B8FA-BA43-9ACE-CF472117CFF4}" srcOrd="0" destOrd="0" presId="urn:microsoft.com/office/officeart/2005/8/layout/vList3"/>
    <dgm:cxn modelId="{795974FD-702C-4642-B600-67F6DC8A9C94}" type="presParOf" srcId="{DA4C8E3D-7FB6-7847-964D-C0036B2D02D9}" destId="{A4106820-4BE2-7B41-8479-48636D80E0F8}" srcOrd="0" destOrd="0" presId="urn:microsoft.com/office/officeart/2005/8/layout/vList3"/>
    <dgm:cxn modelId="{E0F0B6D2-09EE-9E4D-A7E6-D60ECE40B585}" type="presParOf" srcId="{A4106820-4BE2-7B41-8479-48636D80E0F8}" destId="{5AFE7D62-6E42-5D43-BA11-6A1BC7650D7F}" srcOrd="0" destOrd="0" presId="urn:microsoft.com/office/officeart/2005/8/layout/vList3"/>
    <dgm:cxn modelId="{F5B7E62C-8D93-1745-A93C-786410543B70}" type="presParOf" srcId="{A4106820-4BE2-7B41-8479-48636D80E0F8}" destId="{96A31048-E856-704A-9C61-8CF3745360DC}" srcOrd="1" destOrd="0" presId="urn:microsoft.com/office/officeart/2005/8/layout/vList3"/>
    <dgm:cxn modelId="{698D6826-B611-1B47-A0B6-A6ECE9ABDB7B}" type="presParOf" srcId="{DA4C8E3D-7FB6-7847-964D-C0036B2D02D9}" destId="{02F08CFC-6B4E-0C4B-A8EF-E888C525855C}" srcOrd="1" destOrd="0" presId="urn:microsoft.com/office/officeart/2005/8/layout/vList3"/>
    <dgm:cxn modelId="{3554C3D3-989D-0B44-9A08-6B8E9138B66B}" type="presParOf" srcId="{DA4C8E3D-7FB6-7847-964D-C0036B2D02D9}" destId="{2928B00F-AAA6-D541-A3AF-32DCE54B2180}" srcOrd="2" destOrd="0" presId="urn:microsoft.com/office/officeart/2005/8/layout/vList3"/>
    <dgm:cxn modelId="{6B536DF0-62CA-674C-BA05-DB9BEAD211D3}" type="presParOf" srcId="{2928B00F-AAA6-D541-A3AF-32DCE54B2180}" destId="{B2186932-3FEE-B64C-BC91-42DE40A2D23B}" srcOrd="0" destOrd="0" presId="urn:microsoft.com/office/officeart/2005/8/layout/vList3"/>
    <dgm:cxn modelId="{736D0706-1059-0C43-B1E6-08755A0A1023}" type="presParOf" srcId="{2928B00F-AAA6-D541-A3AF-32DCE54B2180}" destId="{8E9C1878-B8FA-BA43-9ACE-CF472117CFF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31048-E856-704A-9C61-8CF3745360DC}">
      <dsp:nvSpPr>
        <dsp:cNvPr id="0" name=""/>
        <dsp:cNvSpPr/>
      </dsp:nvSpPr>
      <dsp:spPr>
        <a:xfrm rot="10800000">
          <a:off x="1397563" y="374"/>
          <a:ext cx="7753557" cy="1891920"/>
        </a:xfrm>
        <a:prstGeom prst="homePlate">
          <a:avLst/>
        </a:prstGeom>
        <a:solidFill>
          <a:srgbClr val="EF6FE9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284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rgbClr val="000000"/>
              </a:solidFill>
              <a:latin typeface="Typo Round Light"/>
              <a:cs typeface="Typo Round Light"/>
            </a:rPr>
            <a:t>Guide pratique sur la HD à destination des familles</a:t>
          </a:r>
          <a:r>
            <a:rPr lang="fr-FR" sz="2800" kern="1200" dirty="0">
              <a:solidFill>
                <a:srgbClr val="000000"/>
              </a:solidFill>
              <a:latin typeface="Typo Round Light"/>
              <a:cs typeface="Typo Round Light"/>
            </a:rPr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solidFill>
                <a:srgbClr val="000000"/>
              </a:solidFill>
              <a:latin typeface="Typo Round Light"/>
              <a:cs typeface="Typo Round Light"/>
            </a:rPr>
            <a:t>Ne l’oubliez pas lors des consultations!</a:t>
          </a:r>
        </a:p>
      </dsp:txBody>
      <dsp:txXfrm rot="10800000">
        <a:off x="1870543" y="374"/>
        <a:ext cx="7280577" cy="1891920"/>
      </dsp:txXfrm>
    </dsp:sp>
    <dsp:sp modelId="{5AFE7D62-6E42-5D43-BA11-6A1BC7650D7F}">
      <dsp:nvSpPr>
        <dsp:cNvPr id="0" name=""/>
        <dsp:cNvSpPr/>
      </dsp:nvSpPr>
      <dsp:spPr>
        <a:xfrm>
          <a:off x="941486" y="1869"/>
          <a:ext cx="1954126" cy="1888931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3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C1878-B8FA-BA43-9ACE-CF472117CFF4}">
      <dsp:nvSpPr>
        <dsp:cNvPr id="0" name=""/>
        <dsp:cNvSpPr/>
      </dsp:nvSpPr>
      <dsp:spPr>
        <a:xfrm rot="10800000">
          <a:off x="1379545" y="2457047"/>
          <a:ext cx="7756845" cy="1891920"/>
        </a:xfrm>
        <a:prstGeom prst="homePlate">
          <a:avLst/>
        </a:prstGeom>
        <a:solidFill>
          <a:srgbClr val="FC75F3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28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chemeClr val="tx1"/>
              </a:solidFill>
              <a:latin typeface="Typo Round Light"/>
              <a:cs typeface="Typo Round Light"/>
            </a:rPr>
            <a:t>Consultation adultes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  <a:latin typeface="Typo Round Light"/>
              <a:cs typeface="Typo Round Light"/>
            </a:rPr>
            <a:t> Quel avenir pour nos enfants? Quel présent pour les adultes opérés à la naissance et qui souffrent de complications/récidive à l’âge adulte?</a:t>
          </a:r>
        </a:p>
      </dsp:txBody>
      <dsp:txXfrm rot="10800000">
        <a:off x="1852525" y="2457047"/>
        <a:ext cx="7283865" cy="1891920"/>
      </dsp:txXfrm>
    </dsp:sp>
    <dsp:sp modelId="{B2186932-3FEE-B64C-BC91-42DE40A2D23B}">
      <dsp:nvSpPr>
        <dsp:cNvPr id="0" name=""/>
        <dsp:cNvSpPr/>
      </dsp:nvSpPr>
      <dsp:spPr>
        <a:xfrm>
          <a:off x="956216" y="2457047"/>
          <a:ext cx="1891920" cy="1891920"/>
        </a:xfrm>
        <a:prstGeom prst="ellipse">
          <a:avLst/>
        </a:prstGeom>
        <a:blipFill>
          <a:blip xmlns:r="http://schemas.openxmlformats.org/officeDocument/2006/relationships" r:embed="rId2">
            <a:duotone>
              <a:schemeClr val="accent3">
                <a:alpha val="90000"/>
                <a:hueOff val="0"/>
                <a:satOff val="0"/>
                <a:lumOff val="9517"/>
                <a:alphaOff val="-40000"/>
                <a:shade val="20000"/>
                <a:satMod val="200000"/>
              </a:schemeClr>
              <a:schemeClr val="accent3">
                <a:alpha val="90000"/>
                <a:hueOff val="0"/>
                <a:satOff val="0"/>
                <a:lumOff val="9517"/>
                <a:alphaOff val="-4000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443DA-7784-A544-834F-EEE8480B5879}" type="datetimeFigureOut">
              <a:rPr lang="fr-FR" smtClean="0"/>
              <a:t>11/06/2023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B9155-72D8-B545-A944-E9B97FD5D8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9184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7A7F7-E312-5143-BD73-9795E3EDB1AB}" type="datetimeFigureOut">
              <a:rPr lang="fr-FR" smtClean="0"/>
              <a:t>11/06/2023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EB6CB-2BBC-044D-B53B-E60FF94417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3631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Texte de loi / missions </a:t>
            </a:r>
          </a:p>
          <a:p>
            <a:r>
              <a:rPr lang="fr-FR" dirty="0"/>
              <a:t>Libre de développer en fonction des spécificités de la filière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DD9F9-C62B-438B-A39A-FB3693C09C5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349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CBE4-E184-5247-AAF9-C5ECD590F293}" type="datetime1">
              <a:rPr lang="fr-FR" smtClean="0"/>
              <a:t>11/06/2023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www.apehdia.org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692B-4083-4760-BD93-D22961BE0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897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957D-D6EE-6843-B85E-C01B24BED3C1}" type="datetime1">
              <a:rPr lang="fr-FR" smtClean="0"/>
              <a:t>11/06/2023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www.apehdia.org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692B-4083-4760-BD93-D22961BE0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62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4A1D-8498-9440-87B3-D5233013B9D7}" type="datetime1">
              <a:rPr lang="fr-FR" smtClean="0"/>
              <a:t>11/06/2023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www.apehdia.org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692B-4083-4760-BD93-D22961BE0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657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,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94F4E6E-D3A4-42E3-8743-9C01D5940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02/03/2023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78B3FC-97D6-4B9D-9D5B-6F6F7C9BF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FIMATHO – CHU de Reims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4B00CEF-A167-411D-A242-F50F46AE4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1176-DF43-4A28-8499-D4E3BF53615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4ABCBA0-B9D2-4242-A8F3-6EE2F24AB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57" y="104958"/>
            <a:ext cx="11847662" cy="882561"/>
          </a:xfrm>
          <a:prstGeom prst="rect">
            <a:avLst/>
          </a:prstGeom>
        </p:spPr>
        <p:txBody>
          <a:bodyPr anchor="ctr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0DCCE1D-E5F8-498B-910E-71FE4D09B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57" y="1905711"/>
            <a:ext cx="11847662" cy="45378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D3A6111E-5CF1-47DF-A0CB-8EA6EC0DA70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14357" y="1081799"/>
            <a:ext cx="11847662" cy="69744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10296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0EEE-730E-214E-9CA2-733C29837233}" type="datetime1">
              <a:rPr lang="fr-FR" smtClean="0"/>
              <a:t>11/06/2023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www.apehdia.org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692B-4083-4760-BD93-D22961BE0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81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DEC7-342F-3A4C-A7DD-A06F0078E7A1}" type="datetime1">
              <a:rPr lang="fr-FR" smtClean="0"/>
              <a:t>11/06/2023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www.apehdia.org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692B-4083-4760-BD93-D22961BE0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2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8B32A-A0FC-9B49-97C8-C8A78E2AC1AF}" type="datetime1">
              <a:rPr lang="fr-FR" smtClean="0"/>
              <a:t>11/06/2023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www.apehdia.org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692B-4083-4760-BD93-D22961BE0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201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9415-89C7-714A-8757-125CA04398A0}" type="datetime1">
              <a:rPr lang="fr-FR" smtClean="0"/>
              <a:t>11/06/2023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www.apehdia.org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692B-4083-4760-BD93-D22961BE0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111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2DA9-2AA4-7C4E-9AB0-C55FCAC0684C}" type="datetime1">
              <a:rPr lang="fr-FR" smtClean="0"/>
              <a:t>11/06/2023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www.apehdia.org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692B-4083-4760-BD93-D22961BE0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119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563A-A42B-2040-9B4F-99681A89CA7E}" type="datetime1">
              <a:rPr lang="fr-FR" smtClean="0"/>
              <a:t>11/06/2023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www.apehdia.org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692B-4083-4760-BD93-D22961BE0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72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A45E-0095-EF41-9EAB-70607105F709}" type="datetime1">
              <a:rPr lang="fr-FR" smtClean="0"/>
              <a:t>11/06/2023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www.apehdia.org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692B-4083-4760-BD93-D22961BE0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94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89F51-9A32-384C-B205-D9DBC902FC3E}" type="datetime1">
              <a:rPr lang="fr-FR" smtClean="0"/>
              <a:t>11/06/2023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www.apehdia.org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692B-4083-4760-BD93-D22961BE0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65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4B338-2749-E14E-BF14-BC2A474D9FFE}" type="datetime1">
              <a:rPr lang="fr-FR" smtClean="0"/>
              <a:t>11/06/2023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www.apehdia.org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7692B-4083-4760-BD93-D22961BE0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97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Nom-o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247" y="262825"/>
            <a:ext cx="6401837" cy="640183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1721" y="3977910"/>
            <a:ext cx="10179499" cy="2122404"/>
          </a:xfrm>
        </p:spPr>
        <p:txBody>
          <a:bodyPr>
            <a:normAutofit lnSpcReduction="10000"/>
          </a:bodyPr>
          <a:lstStyle/>
          <a:p>
            <a:endParaRPr lang="fr-FR" dirty="0"/>
          </a:p>
          <a:p>
            <a:endParaRPr lang="fr-FR" dirty="0"/>
          </a:p>
          <a:p>
            <a:pPr algn="r"/>
            <a:r>
              <a:rPr lang="fr-FR" dirty="0">
                <a:latin typeface="Typo Round"/>
                <a:cs typeface="Typo Round"/>
              </a:rPr>
              <a:t>Journée annuelle CRMR</a:t>
            </a:r>
          </a:p>
          <a:p>
            <a:pPr algn="r"/>
            <a:r>
              <a:rPr lang="fr-FR" dirty="0">
                <a:latin typeface="Typo Round"/>
                <a:cs typeface="Typo Round"/>
              </a:rPr>
              <a:t>UFR Médecine Villemin </a:t>
            </a:r>
            <a:r>
              <a:rPr lang="mr-IN" dirty="0">
                <a:latin typeface="Typo Round"/>
                <a:cs typeface="Typo Round"/>
              </a:rPr>
              <a:t>–</a:t>
            </a:r>
            <a:r>
              <a:rPr lang="fr-FR" dirty="0">
                <a:latin typeface="Typo Round"/>
                <a:cs typeface="Typo Round"/>
              </a:rPr>
              <a:t> 12/06/2023</a:t>
            </a:r>
          </a:p>
          <a:p>
            <a:pPr algn="r"/>
            <a:r>
              <a:rPr lang="fr-FR" dirty="0">
                <a:latin typeface="Typo Round"/>
                <a:cs typeface="Typo Round"/>
              </a:rPr>
              <a:t>Fanny </a:t>
            </a:r>
            <a:r>
              <a:rPr lang="fr-FR" dirty="0" err="1">
                <a:latin typeface="Typo Round"/>
                <a:cs typeface="Typo Round"/>
              </a:rPr>
              <a:t>Cauvet</a:t>
            </a:r>
            <a:r>
              <a:rPr lang="fr-FR" dirty="0">
                <a:latin typeface="Typo Round"/>
                <a:cs typeface="Typo Round"/>
              </a:rPr>
              <a:t> - Présidente</a:t>
            </a:r>
          </a:p>
          <a:p>
            <a:pPr algn="r"/>
            <a:endParaRPr lang="fr-FR" dirty="0"/>
          </a:p>
          <a:p>
            <a:pPr algn="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325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" descr="Résultat de recherche d'images pour &quot;les petites mari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" name="Image 13" descr="LogoNom-o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301" y="0"/>
            <a:ext cx="1523699" cy="1523699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600" dirty="0" err="1">
                <a:latin typeface="Typo Round"/>
                <a:cs typeface="Typo Round"/>
              </a:rPr>
              <a:t>www.apehdia.org</a:t>
            </a:r>
            <a:endParaRPr lang="fr-FR" sz="1600" dirty="0">
              <a:latin typeface="Typo Round"/>
              <a:cs typeface="Typo Round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35734" y="413474"/>
            <a:ext cx="9499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33CCFF"/>
                </a:solidFill>
                <a:latin typeface="Typo Round"/>
                <a:cs typeface="Typo Round"/>
              </a:rPr>
              <a:t>APEHDia</a:t>
            </a:r>
            <a:r>
              <a:rPr lang="fr-FR" sz="2400" b="1" dirty="0">
                <a:solidFill>
                  <a:srgbClr val="33CCFF"/>
                </a:solidFill>
                <a:latin typeface="Typo Round"/>
                <a:cs typeface="Typo Round"/>
              </a:rPr>
              <a:t> 2023 – vos interlocutrices</a:t>
            </a:r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712BB39-5B34-0741-9CF6-36E87D733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5" y="985653"/>
            <a:ext cx="9359074" cy="52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44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2929FB8-2ED1-BE41-9C1E-ED8FCED4E54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92" y="3028208"/>
            <a:ext cx="3052786" cy="3510704"/>
          </a:xfrm>
          <a:prstGeom prst="rect">
            <a:avLst/>
          </a:prstGeom>
        </p:spPr>
      </p:pic>
      <p:sp>
        <p:nvSpPr>
          <p:cNvPr id="13" name="AutoShape 2" descr="Résultat de recherche d'images pour &quot;les petites mari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" name="Image 13" descr="LogoNom-o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301" y="0"/>
            <a:ext cx="1523699" cy="1523699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600" dirty="0" err="1">
                <a:latin typeface="Typo Round"/>
                <a:cs typeface="Typo Round"/>
              </a:rPr>
              <a:t>www.apehdia.org</a:t>
            </a:r>
            <a:endParaRPr lang="fr-FR" sz="1600" dirty="0">
              <a:latin typeface="Typo Round"/>
              <a:cs typeface="Typo Round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35734" y="413474"/>
            <a:ext cx="9499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33CCFF"/>
                </a:solidFill>
                <a:latin typeface="Typo Round"/>
                <a:cs typeface="Typo Round"/>
              </a:rPr>
              <a:t>APEHDia</a:t>
            </a:r>
            <a:r>
              <a:rPr lang="fr-FR" sz="2400" b="1" dirty="0">
                <a:solidFill>
                  <a:srgbClr val="33CCFF"/>
                </a:solidFill>
                <a:latin typeface="Typo Round"/>
                <a:cs typeface="Typo Round"/>
              </a:rPr>
              <a:t> lauréate de l’appel à projets FIMATHO 2023!</a:t>
            </a:r>
            <a:endParaRPr lang="fr-FR" sz="2400" dirty="0"/>
          </a:p>
        </p:txBody>
      </p:sp>
      <p:pic>
        <p:nvPicPr>
          <p:cNvPr id="11" name="Graphique 10" descr="Pellicule contour">
            <a:extLst>
              <a:ext uri="{FF2B5EF4-FFF2-40B4-BE49-F238E27FC236}">
                <a16:creationId xmlns:a16="http://schemas.microsoft.com/office/drawing/2014/main" id="{0C5C3AE3-4561-5943-8816-8B4E117513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7975" y="1312606"/>
            <a:ext cx="914400" cy="9144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A257D589-2C0D-8A46-A7AE-D798A0097A3D}"/>
              </a:ext>
            </a:extLst>
          </p:cNvPr>
          <p:cNvSpPr txBox="1"/>
          <p:nvPr/>
        </p:nvSpPr>
        <p:spPr>
          <a:xfrm>
            <a:off x="1258918" y="1202600"/>
            <a:ext cx="6198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chemeClr val="tx2"/>
                </a:solidFill>
                <a:latin typeface="Typo Round" panose="02000500000000000000" pitchFamily="2" charset="77"/>
              </a:rPr>
              <a:t>Réalisation d'un court métrage animé (motion design) expliquant de manière simple et ludique la hernie de coupole diaphragmatique</a:t>
            </a:r>
          </a:p>
        </p:txBody>
      </p:sp>
      <p:pic>
        <p:nvPicPr>
          <p:cNvPr id="20" name="Picture 2" descr="Drapeau de la France — Wikipédia">
            <a:extLst>
              <a:ext uri="{FF2B5EF4-FFF2-40B4-BE49-F238E27FC236}">
                <a16:creationId xmlns:a16="http://schemas.microsoft.com/office/drawing/2014/main" id="{7150E949-C739-A64E-8149-E110F9AC9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404" y="1514056"/>
            <a:ext cx="692497" cy="461665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cheter Drapeau britannique - Acheterdrapeaux.com">
            <a:extLst>
              <a:ext uri="{FF2B5EF4-FFF2-40B4-BE49-F238E27FC236}">
                <a16:creationId xmlns:a16="http://schemas.microsoft.com/office/drawing/2014/main" id="{33EAFB05-C485-BB4B-B446-DA36722DD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817" y="1514056"/>
            <a:ext cx="692497" cy="46278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664096B-D2F4-524D-9008-F4E83B9D9E81}"/>
              </a:ext>
            </a:extLst>
          </p:cNvPr>
          <p:cNvSpPr txBox="1"/>
          <p:nvPr/>
        </p:nvSpPr>
        <p:spPr>
          <a:xfrm>
            <a:off x="4038600" y="2588821"/>
            <a:ext cx="761109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FC75F3"/>
                </a:solidFill>
                <a:latin typeface="Typo Round" panose="02000500000000000000" pitchFamily="2" charset="77"/>
              </a:rPr>
              <a:t>Objectifs: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2"/>
                </a:solidFill>
                <a:latin typeface="Typo Round" panose="02000500000000000000" pitchFamily="2" charset="77"/>
              </a:rPr>
              <a:t>Expliquer de manière accessible et légère la HDC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2"/>
                </a:solidFill>
                <a:latin typeface="Typo Round" panose="02000500000000000000" pitchFamily="2" charset="77"/>
              </a:rPr>
              <a:t>Aider les parents à expliquer la pathologie à leur entourage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2"/>
                </a:solidFill>
                <a:latin typeface="Typo Round" panose="02000500000000000000" pitchFamily="2" charset="77"/>
              </a:rPr>
              <a:t>Mettre à disposition des enfants un outil pour leur expliquer la maladie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2"/>
                </a:solidFill>
                <a:latin typeface="Typo Round" panose="02000500000000000000" pitchFamily="2" charset="77"/>
              </a:rPr>
              <a:t>Que la vidéo puisse servir de modèle pour d'autres pathologies de la filière FIMATHO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8593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933AB8A0-3037-9143-B6DC-26270586505E}"/>
              </a:ext>
            </a:extLst>
          </p:cNvPr>
          <p:cNvSpPr txBox="1"/>
          <p:nvPr/>
        </p:nvSpPr>
        <p:spPr>
          <a:xfrm>
            <a:off x="535734" y="413474"/>
            <a:ext cx="9499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33CCFF"/>
                </a:solidFill>
                <a:latin typeface="Typo Round"/>
                <a:cs typeface="Typo Round"/>
              </a:rPr>
              <a:t>APEHDia</a:t>
            </a:r>
            <a:r>
              <a:rPr lang="fr-FR" sz="2400" b="1" dirty="0">
                <a:solidFill>
                  <a:srgbClr val="33CCFF"/>
                </a:solidFill>
                <a:latin typeface="Typo Round"/>
                <a:cs typeface="Typo Round"/>
              </a:rPr>
              <a:t> lauréate de l’appel à projets FIMATHO 2023!</a:t>
            </a:r>
            <a:endParaRPr lang="fr-FR" sz="2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B6997AD-F626-4E49-8CF8-23198F04A4B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92" y="3028208"/>
            <a:ext cx="3052786" cy="3510704"/>
          </a:xfrm>
          <a:prstGeom prst="rect">
            <a:avLst/>
          </a:prstGeom>
        </p:spPr>
      </p:pic>
      <p:pic>
        <p:nvPicPr>
          <p:cNvPr id="1026" name="Picture 2" descr="Agenda photo Quo Vadis 2022, un agenda personnalisé avec vos photos">
            <a:extLst>
              <a:ext uri="{FF2B5EF4-FFF2-40B4-BE49-F238E27FC236}">
                <a16:creationId xmlns:a16="http://schemas.microsoft.com/office/drawing/2014/main" id="{8018CB85-CAF7-884C-A11D-A5234E5B3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4" t="26854" r="19613" b="7838"/>
          <a:stretch/>
        </p:blipFill>
        <p:spPr bwMode="auto">
          <a:xfrm>
            <a:off x="702834" y="1403130"/>
            <a:ext cx="1162933" cy="9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A2F9ECE-2979-A448-9303-0FB6C4C951CB}"/>
              </a:ext>
            </a:extLst>
          </p:cNvPr>
          <p:cNvSpPr txBox="1"/>
          <p:nvPr/>
        </p:nvSpPr>
        <p:spPr>
          <a:xfrm>
            <a:off x="1983179" y="1243787"/>
            <a:ext cx="9673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2"/>
                </a:solidFill>
                <a:latin typeface="Typo Round" panose="02000500000000000000" pitchFamily="2" charset="77"/>
              </a:rPr>
              <a:t>Début des travaux en juillet 2023 avec l’agence de </a:t>
            </a:r>
          </a:p>
          <a:p>
            <a:r>
              <a:rPr lang="fr-FR" sz="2400" dirty="0">
                <a:solidFill>
                  <a:schemeClr val="tx2"/>
                </a:solidFill>
                <a:latin typeface="Typo Round" panose="02000500000000000000" pitchFamily="2" charset="77"/>
              </a:rPr>
              <a:t>communication UNIK STUDIO </a:t>
            </a:r>
          </a:p>
          <a:p>
            <a:r>
              <a:rPr lang="fr-FR" sz="2400" dirty="0">
                <a:solidFill>
                  <a:schemeClr val="tx2"/>
                </a:solidFill>
                <a:latin typeface="Typo Round" panose="02000500000000000000" pitchFamily="2" charset="77"/>
              </a:rPr>
              <a:t>Finalisation et livraison mars 2024</a:t>
            </a:r>
            <a:endParaRPr lang="fr-FR" sz="2400" dirty="0"/>
          </a:p>
        </p:txBody>
      </p:sp>
      <p:pic>
        <p:nvPicPr>
          <p:cNvPr id="1028" name="Picture 4" descr="picto Captation Diffusion - Vecteur Productions">
            <a:extLst>
              <a:ext uri="{FF2B5EF4-FFF2-40B4-BE49-F238E27FC236}">
                <a16:creationId xmlns:a16="http://schemas.microsoft.com/office/drawing/2014/main" id="{CEAE1821-0671-5144-88A8-1BA582083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453" y="4783560"/>
            <a:ext cx="154305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324BFAF-3840-2243-9B20-DCF2F532EC9B}"/>
              </a:ext>
            </a:extLst>
          </p:cNvPr>
          <p:cNvSpPr txBox="1"/>
          <p:nvPr/>
        </p:nvSpPr>
        <p:spPr>
          <a:xfrm>
            <a:off x="4045172" y="3028890"/>
            <a:ext cx="761109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C75F3"/>
                </a:solidFill>
                <a:latin typeface="Typo Round" panose="02000500000000000000" pitchFamily="2" charset="77"/>
              </a:rPr>
              <a:t>Diffusion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  <a:latin typeface="Typo Round" panose="02000500000000000000" pitchFamily="2" charset="77"/>
              </a:rPr>
              <a:t>Sites internet : </a:t>
            </a:r>
            <a:r>
              <a:rPr lang="fr-FR" sz="2400" dirty="0" err="1">
                <a:solidFill>
                  <a:schemeClr val="tx2"/>
                </a:solidFill>
                <a:latin typeface="Typo Round" panose="02000500000000000000" pitchFamily="2" charset="77"/>
              </a:rPr>
              <a:t>APEHDia</a:t>
            </a:r>
            <a:r>
              <a:rPr lang="fr-FR" sz="2400" dirty="0">
                <a:solidFill>
                  <a:schemeClr val="tx2"/>
                </a:solidFill>
                <a:latin typeface="Typo Round" panose="02000500000000000000" pitchFamily="2" charset="77"/>
              </a:rPr>
              <a:t>, FIMATHO, CRMR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  <a:latin typeface="Typo Round" panose="02000500000000000000" pitchFamily="2" charset="77"/>
              </a:rPr>
              <a:t>Symposium Lille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  <a:latin typeface="Typo Round" panose="02000500000000000000" pitchFamily="2" charset="77"/>
              </a:rPr>
              <a:t>QR code pour insertion sur flyers et guide pratique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  <a:latin typeface="Typo Round" panose="02000500000000000000" pitchFamily="2" charset="77"/>
              </a:rPr>
              <a:t>Réseaux sociaux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4" name="Image 13" descr="LogoNom-ok.pdf">
            <a:extLst>
              <a:ext uri="{FF2B5EF4-FFF2-40B4-BE49-F238E27FC236}">
                <a16:creationId xmlns:a16="http://schemas.microsoft.com/office/drawing/2014/main" id="{E4D50122-1EB8-2248-8225-4D4A4A4661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301" y="0"/>
            <a:ext cx="1523699" cy="15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96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" descr="Résultat de recherche d'images pour &quot;les petites mari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" name="Image 13" descr="LogoNom-o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301" y="0"/>
            <a:ext cx="1523699" cy="1523699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600" dirty="0" err="1">
                <a:latin typeface="Typo Round"/>
                <a:cs typeface="Typo Round"/>
              </a:rPr>
              <a:t>www.apehdia.org</a:t>
            </a:r>
            <a:endParaRPr lang="fr-FR" sz="1600" dirty="0">
              <a:latin typeface="Typo Round"/>
              <a:cs typeface="Typo Round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35733" y="413474"/>
            <a:ext cx="10045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33CCFF"/>
                </a:solidFill>
                <a:latin typeface="Typo Round"/>
                <a:cs typeface="Typo Round"/>
              </a:rPr>
              <a:t>APEHDia</a:t>
            </a:r>
            <a:r>
              <a:rPr lang="fr-FR" sz="2400" b="1" dirty="0">
                <a:solidFill>
                  <a:srgbClr val="33CCFF"/>
                </a:solidFill>
                <a:latin typeface="Typo Round"/>
                <a:cs typeface="Typo Round"/>
              </a:rPr>
              <a:t> lauréate du challenge ACCENTURE « </a:t>
            </a:r>
            <a:r>
              <a:rPr lang="fr-FR" sz="2400" b="1" dirty="0" err="1">
                <a:solidFill>
                  <a:srgbClr val="33CCFF"/>
                </a:solidFill>
                <a:latin typeface="Typo Round"/>
                <a:cs typeface="Typo Round"/>
              </a:rPr>
              <a:t>Boost</a:t>
            </a:r>
            <a:r>
              <a:rPr lang="fr-FR" sz="2400" b="1" dirty="0">
                <a:solidFill>
                  <a:srgbClr val="33CCFF"/>
                </a:solidFill>
                <a:latin typeface="Typo Round"/>
                <a:cs typeface="Typo Round"/>
              </a:rPr>
              <a:t> ton </a:t>
            </a:r>
            <a:r>
              <a:rPr lang="fr-FR" sz="2400" b="1" dirty="0" err="1">
                <a:solidFill>
                  <a:srgbClr val="33CCFF"/>
                </a:solidFill>
                <a:latin typeface="Typo Round"/>
                <a:cs typeface="Typo Round"/>
              </a:rPr>
              <a:t>asso</a:t>
            </a:r>
            <a:r>
              <a:rPr lang="fr-FR" sz="2400" b="1" dirty="0">
                <a:solidFill>
                  <a:srgbClr val="33CCFF"/>
                </a:solidFill>
                <a:latin typeface="Typo Round"/>
                <a:cs typeface="Typo Round"/>
              </a:rPr>
              <a:t> » 2023!</a:t>
            </a:r>
            <a:endParaRPr lang="fr-FR" sz="24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257D589-2C0D-8A46-A7AE-D798A0097A3D}"/>
              </a:ext>
            </a:extLst>
          </p:cNvPr>
          <p:cNvSpPr txBox="1"/>
          <p:nvPr/>
        </p:nvSpPr>
        <p:spPr>
          <a:xfrm>
            <a:off x="4288254" y="1569364"/>
            <a:ext cx="7028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chemeClr val="tx2"/>
                </a:solidFill>
                <a:latin typeface="Typo Round" panose="02000500000000000000" pitchFamily="2" charset="77"/>
              </a:rPr>
              <a:t>Obtention d’un mécénat de compétences pour réaliser la </a:t>
            </a:r>
            <a:r>
              <a:rPr lang="fr-FR" sz="2200" b="1" dirty="0">
                <a:solidFill>
                  <a:schemeClr val="tx2"/>
                </a:solidFill>
                <a:latin typeface="Typo Round" panose="02000500000000000000" pitchFamily="2" charset="77"/>
              </a:rPr>
              <a:t>refonte du site internet </a:t>
            </a:r>
            <a:r>
              <a:rPr lang="fr-FR" sz="2200" dirty="0" err="1">
                <a:solidFill>
                  <a:schemeClr val="tx2"/>
                </a:solidFill>
                <a:latin typeface="Typo Round" panose="02000500000000000000" pitchFamily="2" charset="77"/>
              </a:rPr>
              <a:t>www.apehdia.org</a:t>
            </a:r>
            <a:endParaRPr lang="fr-FR" sz="2200" dirty="0">
              <a:solidFill>
                <a:schemeClr val="tx2"/>
              </a:solidFill>
              <a:latin typeface="Typo Round" panose="02000500000000000000" pitchFamily="2" charset="77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664096B-D2F4-524D-9008-F4E83B9D9E81}"/>
              </a:ext>
            </a:extLst>
          </p:cNvPr>
          <p:cNvSpPr txBox="1"/>
          <p:nvPr/>
        </p:nvSpPr>
        <p:spPr>
          <a:xfrm>
            <a:off x="742340" y="3429000"/>
            <a:ext cx="638003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FC75F3"/>
                </a:solidFill>
                <a:latin typeface="Typo Round" panose="02000500000000000000" pitchFamily="2" charset="77"/>
              </a:rPr>
              <a:t>Objectifs: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2"/>
                </a:solidFill>
                <a:latin typeface="Typo Round" panose="02000500000000000000" pitchFamily="2" charset="77"/>
              </a:rPr>
              <a:t>Créer un véritable site institutionnel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2"/>
                </a:solidFill>
                <a:latin typeface="Typo Round" panose="02000500000000000000" pitchFamily="2" charset="77"/>
              </a:rPr>
              <a:t>Améliorer la visibilité, la mise à jour et la maintenance du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2"/>
                </a:solidFill>
                <a:latin typeface="Typo Round" panose="02000500000000000000" pitchFamily="2" charset="77"/>
              </a:rPr>
              <a:t>Ajout d’indicateurs (mesure du </a:t>
            </a:r>
            <a:r>
              <a:rPr lang="fr-FR" sz="2200" dirty="0" err="1">
                <a:solidFill>
                  <a:schemeClr val="tx2"/>
                </a:solidFill>
                <a:latin typeface="Typo Round" panose="02000500000000000000" pitchFamily="2" charset="77"/>
              </a:rPr>
              <a:t>traffic</a:t>
            </a:r>
            <a:r>
              <a:rPr lang="fr-FR" sz="2200" dirty="0">
                <a:solidFill>
                  <a:schemeClr val="tx2"/>
                </a:solidFill>
                <a:latin typeface="Typo Round" panose="02000500000000000000" pitchFamily="2" charset="77"/>
              </a:rPr>
              <a:t> </a:t>
            </a:r>
            <a:r>
              <a:rPr lang="fr-FR" sz="2200" dirty="0" err="1">
                <a:solidFill>
                  <a:schemeClr val="tx2"/>
                </a:solidFill>
                <a:latin typeface="Typo Round" panose="02000500000000000000" pitchFamily="2" charset="77"/>
              </a:rPr>
              <a:t>etc</a:t>
            </a:r>
            <a:r>
              <a:rPr lang="fr-FR" sz="2200" dirty="0">
                <a:solidFill>
                  <a:schemeClr val="tx2"/>
                </a:solidFill>
                <a:latin typeface="Typo Round" panose="02000500000000000000" pitchFamily="2" charset="77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2"/>
                </a:solidFill>
                <a:latin typeface="Typo Round" panose="02000500000000000000" pitchFamily="2" charset="77"/>
              </a:rPr>
              <a:t>Site responsive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>
              <a:solidFill>
                <a:schemeClr val="tx2"/>
              </a:solidFill>
              <a:latin typeface="Typo Round" panose="02000500000000000000" pitchFamily="2" charset="77"/>
            </a:endParaRPr>
          </a:p>
          <a:p>
            <a:r>
              <a:rPr lang="fr-FR" sz="2200" dirty="0">
                <a:solidFill>
                  <a:srgbClr val="FC75F3"/>
                </a:solidFill>
                <a:latin typeface="Typo Round" panose="02000500000000000000" pitchFamily="2" charset="77"/>
              </a:rPr>
              <a:t>Livraison</a:t>
            </a:r>
            <a:r>
              <a:rPr lang="fr-FR" sz="2200" dirty="0">
                <a:solidFill>
                  <a:schemeClr val="tx2"/>
                </a:solidFill>
                <a:latin typeface="Typo Round" panose="02000500000000000000" pitchFamily="2" charset="77"/>
              </a:rPr>
              <a:t> début 2024 au plus tard.</a:t>
            </a:r>
            <a:endParaRPr lang="fr-FR" sz="18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2052" name="Picture 4" descr="Définition : Site web - Qu'est ce qu'un Site Internet ? - Noiise">
            <a:extLst>
              <a:ext uri="{FF2B5EF4-FFF2-40B4-BE49-F238E27FC236}">
                <a16:creationId xmlns:a16="http://schemas.microsoft.com/office/drawing/2014/main" id="{09E2E830-C3A4-8D49-9464-34C2AFE74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177982"/>
            <a:ext cx="39370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 - Acces - Acces Inclusive Tech">
            <a:extLst>
              <a:ext uri="{FF2B5EF4-FFF2-40B4-BE49-F238E27FC236}">
                <a16:creationId xmlns:a16="http://schemas.microsoft.com/office/drawing/2014/main" id="{3D669B71-D78D-C142-816D-C9D491B1A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378" y="3395830"/>
            <a:ext cx="5064674" cy="237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266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" descr="Résultat de recherche d'images pour &quot;les petites mari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" name="Image 13" descr="LogoNom-o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301" y="0"/>
            <a:ext cx="1523699" cy="1523699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600" dirty="0" err="1">
                <a:latin typeface="Typo Round"/>
                <a:cs typeface="Typo Round"/>
              </a:rPr>
              <a:t>www.apehdia.org</a:t>
            </a:r>
            <a:endParaRPr lang="fr-FR" sz="1600" dirty="0">
              <a:latin typeface="Typo Round"/>
              <a:cs typeface="Typo Round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35734" y="413474"/>
            <a:ext cx="9499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3CCFF"/>
                </a:solidFill>
                <a:latin typeface="Typo Round"/>
                <a:cs typeface="Typo Round"/>
              </a:rPr>
              <a:t>Lancement le 9 juin du 3e appel à projets de l’</a:t>
            </a:r>
            <a:r>
              <a:rPr lang="fr-FR" sz="2400" b="1" dirty="0" err="1">
                <a:solidFill>
                  <a:srgbClr val="33CCFF"/>
                </a:solidFill>
                <a:latin typeface="Typo Round"/>
                <a:cs typeface="Typo Round"/>
              </a:rPr>
              <a:t>APEHDia</a:t>
            </a:r>
            <a:r>
              <a:rPr lang="fr-FR" sz="2400" b="1" dirty="0">
                <a:solidFill>
                  <a:srgbClr val="33CCFF"/>
                </a:solidFill>
                <a:latin typeface="Typo Round"/>
                <a:cs typeface="Typo Round"/>
              </a:rPr>
              <a:t>!</a:t>
            </a:r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57" y="4084647"/>
            <a:ext cx="2501900" cy="176530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921327" y="1331808"/>
            <a:ext cx="97876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400" dirty="0">
                <a:solidFill>
                  <a:schemeClr val="tx2"/>
                </a:solidFill>
                <a:latin typeface="Typo Round"/>
                <a:cs typeface="Typo Round"/>
              </a:rPr>
              <a:t>Un partenariat précieux avec la </a:t>
            </a:r>
            <a:r>
              <a:rPr lang="fr-FR" sz="2400" dirty="0">
                <a:solidFill>
                  <a:srgbClr val="FD61C5"/>
                </a:solidFill>
                <a:latin typeface="Typo Round"/>
                <a:cs typeface="Typo Round"/>
              </a:rPr>
              <a:t>Fondation Maladies Rares</a:t>
            </a:r>
          </a:p>
          <a:p>
            <a:pPr marL="285750" indent="-285750">
              <a:buFont typeface="Arial"/>
              <a:buChar char="•"/>
            </a:pPr>
            <a:r>
              <a:rPr lang="fr-FR" sz="2400" dirty="0">
                <a:solidFill>
                  <a:schemeClr val="tx2"/>
                </a:solidFill>
                <a:latin typeface="Typo Round"/>
                <a:cs typeface="Typo Round"/>
              </a:rPr>
              <a:t>Un financement de 10 000€ sur 2 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  <a:latin typeface="Typo Round"/>
                <a:cs typeface="Typo Round"/>
              </a:rPr>
              <a:t>Soutenir et stimuler la recherche fondamentale, </a:t>
            </a:r>
            <a:r>
              <a:rPr lang="fr-FR" sz="2400" dirty="0" err="1">
                <a:solidFill>
                  <a:schemeClr val="tx2"/>
                </a:solidFill>
                <a:latin typeface="Typo Round"/>
                <a:cs typeface="Typo Round"/>
              </a:rPr>
              <a:t>translationnelle</a:t>
            </a:r>
            <a:r>
              <a:rPr lang="fr-FR" sz="2400" dirty="0">
                <a:solidFill>
                  <a:schemeClr val="tx2"/>
                </a:solidFill>
                <a:latin typeface="Typo Round"/>
                <a:cs typeface="Typo Round"/>
              </a:rPr>
              <a:t> et clinique sur la Hernie de Coupole Diaphragmatique.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  <a:latin typeface="Typo Round"/>
                <a:cs typeface="Typo Round"/>
              </a:rPr>
              <a:t>Toutes les disciplines biomédicales, paramédicales et sciences humaines et sociales sont éligibles à cet appel à projets</a:t>
            </a:r>
            <a:r>
              <a:rPr lang="fr-FR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612524" y="4375397"/>
            <a:ext cx="4917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tx2"/>
                </a:solidFill>
                <a:latin typeface="Typo Round"/>
                <a:cs typeface="Typo Round"/>
              </a:rPr>
              <a:t>Deadline : </a:t>
            </a:r>
          </a:p>
          <a:p>
            <a:pPr algn="ctr"/>
            <a:r>
              <a:rPr lang="fr-FR" sz="2800" dirty="0">
                <a:solidFill>
                  <a:schemeClr val="tx2"/>
                </a:solidFill>
                <a:latin typeface="Typo Round"/>
                <a:cs typeface="Typo Round"/>
              </a:rPr>
              <a:t>14 septembre 2023 à 17h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3211" y="4445404"/>
            <a:ext cx="1028617" cy="8841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699" y="4460831"/>
            <a:ext cx="1028617" cy="88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www.apehdia.org</a:t>
            </a:r>
            <a:endParaRPr lang="fr-FR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4015338" cy="1055830"/>
          </a:xfrm>
        </p:spPr>
        <p:txBody>
          <a:bodyPr/>
          <a:lstStyle/>
          <a:p>
            <a:r>
              <a:rPr lang="fr-FR" sz="3200" b="1" dirty="0">
                <a:solidFill>
                  <a:srgbClr val="33CCFF"/>
                </a:solidFill>
                <a:latin typeface="Typo Round"/>
                <a:cs typeface="Typo Round"/>
              </a:rPr>
              <a:t>La voix des familles</a:t>
            </a:r>
            <a:endParaRPr lang="fr-FR" dirty="0">
              <a:latin typeface="Typo Round"/>
              <a:cs typeface="Typo Round"/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891231235"/>
              </p:ext>
            </p:extLst>
          </p:nvPr>
        </p:nvGraphicFramePr>
        <p:xfrm>
          <a:off x="1241265" y="1641487"/>
          <a:ext cx="10092607" cy="4349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 6" descr="LogoNom-ok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744" y="0"/>
            <a:ext cx="1471256" cy="147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99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8559</TotalTime>
  <Words>370</Words>
  <Application>Microsoft Macintosh PowerPoint</Application>
  <PresentationFormat>Grand écran</PresentationFormat>
  <Paragraphs>53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Typo Round</vt:lpstr>
      <vt:lpstr>Typo Round Light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voix des familles</vt:lpstr>
    </vt:vector>
  </TitlesOfParts>
  <Company>Accenture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Legal ACN</dc:creator>
  <cp:lastModifiedBy>Microsoft Office User</cp:lastModifiedBy>
  <cp:revision>97</cp:revision>
  <dcterms:created xsi:type="dcterms:W3CDTF">2016-03-01T10:55:17Z</dcterms:created>
  <dcterms:modified xsi:type="dcterms:W3CDTF">2023-06-11T10:32:06Z</dcterms:modified>
</cp:coreProperties>
</file>