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5" r:id="rId2"/>
    <p:sldId id="266" r:id="rId3"/>
    <p:sldId id="267" r:id="rId4"/>
    <p:sldId id="268" r:id="rId5"/>
    <p:sldId id="3427" r:id="rId6"/>
    <p:sldId id="269" r:id="rId7"/>
    <p:sldId id="3429" r:id="rId8"/>
    <p:sldId id="3428" r:id="rId9"/>
    <p:sldId id="3430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BENAMOUZIG" initials="DB" lastIdx="1" clrIdx="0">
    <p:extLst>
      <p:ext uri="{19B8F6BF-5375-455C-9EA6-DF929625EA0E}">
        <p15:presenceInfo xmlns:p15="http://schemas.microsoft.com/office/powerpoint/2012/main" userId="S::daniel.benamouzig@sciencespo.fr::692ab4bd-777f-4dc1-81c4-6ad5e80d22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0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89"/>
    <p:restoredTop sz="96205" autoAdjust="0"/>
  </p:normalViewPr>
  <p:slideViewPr>
    <p:cSldViewPr snapToGrid="0" snapToObjects="1">
      <p:cViewPr varScale="1">
        <p:scale>
          <a:sx n="91" d="100"/>
          <a:sy n="91" d="100"/>
        </p:scale>
        <p:origin x="192" y="9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43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93C2BD-81D4-8343-AA45-774F531B19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AB9B586-B213-E845-A193-449190A153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70ADE-1946-4D4F-B084-8381F739F7AE}" type="datetimeFigureOut">
              <a:rPr lang="fr-FR" smtClean="0"/>
              <a:t>21/05/2023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6839E5-6DC7-EA41-9758-2D3CD833F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3A5DCF-F6F0-134D-BE93-2965CD598A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33C6C-4A60-1E4F-8CA1-393381BE19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9969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27A04-4EA7-F44C-8B75-329894D9DC19}" type="datetimeFigureOut">
              <a:rPr lang="fr-FR" smtClean="0"/>
              <a:t>21/05/2023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CCE62-8558-C643-94C8-1E6A3C6B0A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894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06314B-2D53-FC49-89AF-D2DF92DB6CB1}" type="slidenum">
              <a:rPr lang="fr-FR"/>
              <a:pPr>
                <a:defRPr/>
              </a:pPr>
              <a:t>1</a:t>
            </a:fld>
            <a:endParaRPr lang="fr-FR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CF27DD-8794-4F42-A326-DA2A7C756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98AE80-91B5-EF45-9B90-FCB45DB41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14C234-B82B-164C-B4A0-051E0427C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8380D-3643-0A42-BF8C-D7A878A9E4F4}" type="datetime1">
              <a:rPr lang="fr-FR" smtClean="0"/>
              <a:t>21/05/2023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636C1C-938E-BC43-9D3E-D2417D41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EF295E-C2B8-C54E-9965-6161B96A2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6073-7B6E-0043-8E8C-59E5548488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677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6AD772-A9E5-4F4C-9C26-B53BAB8E6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06B281A-4266-B241-A640-7FCCC7B70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BDBA9F-9952-D24F-A711-21367B1C7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499D9-9C3E-BD4B-9179-36933529AB84}" type="datetime1">
              <a:rPr lang="fr-FR" smtClean="0"/>
              <a:t>21/05/2023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6DB30C-754C-544C-9405-B4B4F16F9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BCDB21-9F79-5F42-9168-C1698D832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6073-7B6E-0043-8E8C-59E5548488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998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A216573-7E1F-AE48-8327-5937CB75F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DF4800-E54E-8B49-AF57-FA46FA6C8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8902CE-BF3F-8641-AADA-9545F17D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5DFD6-C55B-7E44-842A-BF2A106BE710}" type="datetime1">
              <a:rPr lang="fr-FR" smtClean="0"/>
              <a:t>21/05/2023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FBB3B2-89E9-314B-A573-4CAC84A6A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F9A4D9-D512-324A-B375-9E777A2C6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6073-7B6E-0043-8E8C-59E5548488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7975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A27F72-E653-DE44-897D-B64B983EE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B59230-98F7-2B40-808C-489BFB03D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125DEB-E3A4-4049-ABC6-B92E91429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CC6C-F02F-7B4D-A08B-8A6660CFD7B0}" type="datetime1">
              <a:rPr lang="fr-FR" smtClean="0"/>
              <a:t>21/05/2023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BE0976-02CF-6241-9819-998F6E47B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A4B65D-D75F-CB47-822F-544DD665F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6073-7B6E-0043-8E8C-59E5548488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529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3C952B-7A23-FB4B-9613-CBFBA3F3D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034C31-FA10-874E-9B08-F59B70841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DC30C5-7590-244D-B0C2-498C253D9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CE77-BC07-A54F-A5E3-423A38804E26}" type="datetime1">
              <a:rPr lang="fr-FR" smtClean="0"/>
              <a:t>21/05/2023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57D512-8C80-F741-AB34-4B72A5BA0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AAB971-C350-B04E-998D-369CE4462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6073-7B6E-0043-8E8C-59E5548488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752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8BA6A4-6B5C-2A40-9F3A-56C78DEE7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8823D1-9A38-A641-9FAA-924AF5B3C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7D5CAE9-C9AE-2444-B3BA-5F016982C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C9C2BB-8B6C-6C4F-BA76-CED32C8E9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9C76-6B82-2D4A-B07C-70D9DED9EF1E}" type="datetime1">
              <a:rPr lang="fr-FR" smtClean="0"/>
              <a:t>21/05/2023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B822265-3D68-1443-9DFE-8DD55945B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4A714AD-6B28-444B-BB7F-A66B8B2D3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6073-7B6E-0043-8E8C-59E5548488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1865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DD24FB-9A41-5C47-8C71-953EB6C08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EBB714-C13F-C741-BFBD-47706365E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C57D8DF-8444-BA41-A090-10E0AB3AF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F5BB80E-7451-C546-9209-41EB764542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3B5D59B-C23C-344C-AB0F-64F47E606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35DC182-B5EF-D941-A25B-E7512BFFF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567EE-79C7-C343-AFC2-0766691B99BD}" type="datetime1">
              <a:rPr lang="fr-FR" smtClean="0"/>
              <a:t>21/05/2023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E1ED1E3-9351-C24F-8C9B-484D46A1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633F68B-2B79-4848-B291-F676E285E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6073-7B6E-0043-8E8C-59E5548488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799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58B0D1-B084-5040-A370-4962B8DB0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FB62566-8003-9947-AFAD-A74114AA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248D2-36EE-564A-81D5-BC405FF08160}" type="datetime1">
              <a:rPr lang="fr-FR" smtClean="0"/>
              <a:t>21/05/2023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63380-AE3C-0743-9F60-DE0823736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2F7212-75D6-A64C-99EB-ED17F26B7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6073-7B6E-0043-8E8C-59E5548488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1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7EC1A1C-F776-3744-858B-1A290829E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C581-4ECB-5D46-838F-CF9D2A931C6A}" type="datetime1">
              <a:rPr lang="fr-FR" smtClean="0"/>
              <a:t>21/05/2023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EEF0BB-1447-5246-B8D7-7AF285C8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494CFF-79DC-8F4A-8A84-01CD18498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6073-7B6E-0043-8E8C-59E5548488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802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86126F-9078-4348-AEA3-DE10E92A0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76B5F3-B1D9-3641-A17C-0F94C2813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562F54-0996-6C4F-AD7E-18ABECBA1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09C94AC-222D-574E-8A6A-3BBD3A60F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36CBE-E978-AE4C-92C3-B21C3C518326}" type="datetime1">
              <a:rPr lang="fr-FR" smtClean="0"/>
              <a:t>21/05/2023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EC63C36-F682-F04A-BEC1-F0A05987A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31FC72-9EF4-2F44-AD3E-5662A1B71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6073-7B6E-0043-8E8C-59E5548488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985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2CD31-C7F7-5C49-BCDA-5D11046A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427DD38-BF79-BE48-8708-E85184406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C55CE3-7DF7-6D4D-80E8-5F960AE65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DC21C6-645D-B443-A46E-79F316AF7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933C2-8B57-334E-8318-1A569E916D2B}" type="datetime1">
              <a:rPr lang="fr-FR" smtClean="0"/>
              <a:t>21/05/2023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D2F77BC-E86B-D347-9ACA-13F67ADF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717193-36B5-2C45-8361-D0ECF1A7D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76073-7B6E-0043-8E8C-59E5548488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894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4AA91A0-ADEE-9045-8FCE-451EF0488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507573-4F7B-6649-9B04-0CCEB8FEB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1D814D-3030-CF47-82B0-903247747A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22FD-F6B1-DD4A-8724-2CEC3B087C5F}" type="datetime1">
              <a:rPr lang="fr-FR" smtClean="0"/>
              <a:t>21/05/2023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34ED4C-CAF4-8C4C-BA99-A8845AD5D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88AFC1-7202-B54B-AF28-686658D05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76073-7B6E-0043-8E8C-59E5548488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6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ern08-ernica.png">
            <a:extLst>
              <a:ext uri="{FF2B5EF4-FFF2-40B4-BE49-F238E27FC236}">
                <a16:creationId xmlns:a16="http://schemas.microsoft.com/office/drawing/2014/main" id="{93B12FA6-51C0-6449-A5F2-B12A67B3F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10494" r="8814" b="37523"/>
          <a:stretch/>
        </p:blipFill>
        <p:spPr>
          <a:xfrm>
            <a:off x="6373395" y="5106895"/>
            <a:ext cx="2148365" cy="1600200"/>
          </a:xfrm>
          <a:prstGeom prst="rect">
            <a:avLst/>
          </a:prstGeom>
        </p:spPr>
      </p:pic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5775" y="3408831"/>
            <a:ext cx="8680450" cy="16002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  <a:spcAft>
                <a:spcPct val="30000"/>
              </a:spcAft>
            </a:pPr>
            <a:r>
              <a:rPr lang="fr-FR" sz="3400" dirty="0" err="1">
                <a:solidFill>
                  <a:srgbClr val="004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A.Benachi</a:t>
            </a:r>
            <a:endParaRPr lang="fr-FR" dirty="0">
              <a:solidFill>
                <a:srgbClr val="004080"/>
              </a:solidFill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</a:pPr>
            <a:r>
              <a:rPr lang="fr-FR" sz="2900" dirty="0">
                <a:solidFill>
                  <a:srgbClr val="40008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Centre Maladie Rare: Hernie de Coupole Diaphragmatique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</a:pPr>
            <a:r>
              <a:rPr lang="fr-FR" sz="2000" dirty="0">
                <a:solidFill>
                  <a:srgbClr val="6666FF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Centre Pluridisciplinaire de Diagnostic Prénatal - Paris Saclay. France</a:t>
            </a:r>
          </a:p>
          <a:p>
            <a:pPr eaLnBrk="1" hangingPunct="1"/>
            <a:endParaRPr lang="fr-FR" dirty="0"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</p:txBody>
      </p:sp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178805" y="1646788"/>
            <a:ext cx="10080434" cy="1586463"/>
          </a:xfrm>
          <a:prstGeom prst="rect">
            <a:avLst/>
          </a:prstGeom>
          <a:noFill/>
          <a:ln w="2857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lnSpc>
                <a:spcPct val="125000"/>
              </a:lnSpc>
            </a:pPr>
            <a:r>
              <a:rPr lang="en-US" sz="3600" dirty="0">
                <a:solidFill>
                  <a:srgbClr val="0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HCD 2023-Quoi de </a:t>
            </a:r>
            <a:r>
              <a:rPr lang="en-US" sz="3600" dirty="0" err="1">
                <a:solidFill>
                  <a:srgbClr val="0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neuf</a:t>
            </a:r>
            <a:r>
              <a:rPr lang="en-US" sz="3600" dirty="0">
                <a:solidFill>
                  <a:srgbClr val="0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600" dirty="0" err="1">
                <a:solidFill>
                  <a:srgbClr val="0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3600" dirty="0">
                <a:solidFill>
                  <a:srgbClr val="00008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prenatal?</a:t>
            </a:r>
          </a:p>
        </p:txBody>
      </p:sp>
      <p:pic>
        <p:nvPicPr>
          <p:cNvPr id="8" name="Image 1" descr="8InstitutsInsermSeu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12" y="5834012"/>
            <a:ext cx="2223244" cy="56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C58F8AE-3C1A-F547-A549-0C161301E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553" y="4731575"/>
            <a:ext cx="3120173" cy="220487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359F4AF-DDA2-EB4A-A49B-DB08EB1F0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4608" y="5754371"/>
            <a:ext cx="2322379" cy="85896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9906385-65E8-E141-8E51-EA9E3C635B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309"/>
            <a:ext cx="2772837" cy="1212849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7C46A14F-1660-4245-A43C-936E158B0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8" r="5740"/>
          <a:stretch>
            <a:fillRect/>
          </a:stretch>
        </p:blipFill>
        <p:spPr bwMode="auto">
          <a:xfrm>
            <a:off x="10631277" y="44068"/>
            <a:ext cx="1465243" cy="113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482BE37-1972-E644-A489-A9B65FF185BA}"/>
              </a:ext>
            </a:extLst>
          </p:cNvPr>
          <p:cNvCxnSpPr/>
          <p:nvPr/>
        </p:nvCxnSpPr>
        <p:spPr>
          <a:xfrm>
            <a:off x="0" y="1199143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182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B4B4A7F-1616-B34D-A6D6-42CBD8B04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11" y="311856"/>
            <a:ext cx="7159978" cy="15164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E7286CD-3151-5741-A4B2-265CA24EE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011" y="481189"/>
            <a:ext cx="2311400" cy="4318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5A057A-BE4D-FB44-8E83-2D04F5DD1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34" y="1964973"/>
            <a:ext cx="7159978" cy="6477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1E3ACD4-40C9-204C-923C-6B1B489D9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" y="2794000"/>
            <a:ext cx="10439400" cy="127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512CE91-C992-B54B-9661-79329107C5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" y="4064000"/>
            <a:ext cx="10439400" cy="10922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634468F-373E-0E41-ADB6-0BDE5ABF00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000" y="5156200"/>
            <a:ext cx="10426700" cy="8382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081554B-45B4-6D4D-8135-6997DDBCA2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000" y="5994400"/>
            <a:ext cx="10426700" cy="6477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BCF0D1A-716C-2940-A16F-913DCE46C1E5}"/>
              </a:ext>
            </a:extLst>
          </p:cNvPr>
          <p:cNvSpPr/>
          <p:nvPr/>
        </p:nvSpPr>
        <p:spPr>
          <a:xfrm>
            <a:off x="9584267" y="2794000"/>
            <a:ext cx="1731433" cy="384810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913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8C83B1-99BF-A948-97E7-3AA735CE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22" y="-126470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dirty="0"/>
              <a:t>Registre des malformations congénitales de Paris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B192B6-067A-A946-84B7-8FFD41E2B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3822" y="6357056"/>
            <a:ext cx="2743200" cy="365125"/>
          </a:xfrm>
        </p:spPr>
        <p:txBody>
          <a:bodyPr/>
          <a:lstStyle/>
          <a:p>
            <a:r>
              <a:rPr lang="fr-FR" sz="1600" i="1" dirty="0">
                <a:solidFill>
                  <a:schemeClr val="tx1"/>
                </a:solidFill>
              </a:rPr>
              <a:t>I Monier, 2022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0B4017C-DCD9-2F47-8E73-3ECF3124E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174" y="1199093"/>
            <a:ext cx="3592887" cy="27849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1C47C67-A349-C14E-BE08-2EA6FA281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83" y="4291706"/>
            <a:ext cx="7424561" cy="2596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483E8AD-7536-9549-A4C6-F4DD816F8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83" y="4551363"/>
            <a:ext cx="7594892" cy="132556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2AFBBAC-312E-034D-87F2-DC5802562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83" y="5909734"/>
            <a:ext cx="7594892" cy="22926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9FA277E-9F6E-924C-B4BB-DFD82AF29A1E}"/>
              </a:ext>
            </a:extLst>
          </p:cNvPr>
          <p:cNvSpPr txBox="1"/>
          <p:nvPr/>
        </p:nvSpPr>
        <p:spPr>
          <a:xfrm>
            <a:off x="353483" y="6356350"/>
            <a:ext cx="5308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j-lt"/>
              </a:rPr>
              <a:t>b: prévalence pour 10.000 naissances. MI: mortalité infantile 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3D1261FA-3748-DB43-B648-33BD002FC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5448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kumimoji="0" lang="fr-FR" altLang="fr-FR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 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56FFC11-C565-A840-BCFB-800E6AEAB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461" y="1059924"/>
            <a:ext cx="6329539" cy="304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79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59A2EA-6C32-0F44-B922-F1C560EAD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178" y="136525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dirty="0" err="1"/>
              <a:t>Khalaj</a:t>
            </a:r>
            <a:r>
              <a:rPr lang="fr-FR" sz="4000" dirty="0"/>
              <a:t> K et al.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73508B-9343-A246-A4AA-B01FC80AD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269" y="6146420"/>
            <a:ext cx="4047066" cy="711580"/>
          </a:xfrm>
        </p:spPr>
        <p:txBody>
          <a:bodyPr/>
          <a:lstStyle/>
          <a:p>
            <a:pPr algn="l"/>
            <a:r>
              <a:rPr lang="fr-FR" sz="1600" dirty="0">
                <a:solidFill>
                  <a:schemeClr val="tx1"/>
                </a:solidFill>
                <a:latin typeface="+mj-lt"/>
              </a:rPr>
              <a:t>Equipe d’Augusto Zani</a:t>
            </a:r>
          </a:p>
          <a:p>
            <a:pPr algn="l"/>
            <a:r>
              <a:rPr lang="fr-FR" sz="1600" dirty="0">
                <a:solidFill>
                  <a:schemeClr val="tx1"/>
                </a:solidFill>
                <a:effectLst/>
                <a:latin typeface="+mj-lt"/>
              </a:rPr>
              <a:t>Stem </a:t>
            </a:r>
            <a:r>
              <a:rPr lang="fr-FR" sz="1600" dirty="0" err="1">
                <a:solidFill>
                  <a:schemeClr val="tx1"/>
                </a:solidFill>
                <a:effectLst/>
                <a:latin typeface="+mj-lt"/>
              </a:rPr>
              <a:t>Cells</a:t>
            </a:r>
            <a:r>
              <a:rPr lang="fr-FR" sz="160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fr-FR" sz="1600" dirty="0" err="1">
                <a:solidFill>
                  <a:schemeClr val="tx1"/>
                </a:solidFill>
                <a:effectLst/>
                <a:latin typeface="+mj-lt"/>
              </a:rPr>
              <a:t>Translational</a:t>
            </a:r>
            <a:r>
              <a:rPr lang="fr-FR" sz="160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fr-FR" sz="1600" dirty="0" err="1">
                <a:solidFill>
                  <a:schemeClr val="tx1"/>
                </a:solidFill>
                <a:effectLst/>
                <a:latin typeface="+mj-lt"/>
              </a:rPr>
              <a:t>Medicine</a:t>
            </a:r>
            <a:endParaRPr lang="fr-FR" sz="2400" dirty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fr-FR" sz="1600" dirty="0">
                <a:solidFill>
                  <a:schemeClr val="tx1"/>
                </a:solidFill>
                <a:effectLst/>
                <a:latin typeface="+mj-lt"/>
              </a:rPr>
              <a:t>American Journal of </a:t>
            </a:r>
            <a:r>
              <a:rPr lang="fr-FR" sz="1600" dirty="0" err="1">
                <a:solidFill>
                  <a:schemeClr val="tx1"/>
                </a:solidFill>
                <a:effectLst/>
                <a:latin typeface="+mj-lt"/>
              </a:rPr>
              <a:t>Respiratory</a:t>
            </a:r>
            <a:r>
              <a:rPr lang="fr-FR" sz="1600" dirty="0">
                <a:solidFill>
                  <a:schemeClr val="tx1"/>
                </a:solidFill>
                <a:effectLst/>
                <a:latin typeface="+mj-lt"/>
              </a:rPr>
              <a:t> and Critical Care </a:t>
            </a:r>
            <a:r>
              <a:rPr lang="fr-FR" sz="1600" dirty="0" err="1">
                <a:solidFill>
                  <a:schemeClr val="tx1"/>
                </a:solidFill>
                <a:effectLst/>
                <a:latin typeface="+mj-lt"/>
              </a:rPr>
              <a:t>Medicine</a:t>
            </a:r>
            <a:endParaRPr lang="fr-FR" sz="1600" dirty="0">
              <a:solidFill>
                <a:schemeClr val="tx1"/>
              </a:solidFill>
              <a:effectLst/>
              <a:latin typeface="+mj-lt"/>
            </a:endParaRPr>
          </a:p>
          <a:p>
            <a:pPr algn="l"/>
            <a:endParaRPr lang="fr-FR" sz="2400" dirty="0">
              <a:effectLst/>
              <a:latin typeface="+mj-lt"/>
            </a:endParaRPr>
          </a:p>
          <a:p>
            <a:pPr algn="l"/>
            <a:endParaRPr lang="fr-FR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920C706-BD8B-F14A-8BA8-F1677D065508}"/>
              </a:ext>
            </a:extLst>
          </p:cNvPr>
          <p:cNvSpPr txBox="1"/>
          <p:nvPr/>
        </p:nvSpPr>
        <p:spPr>
          <a:xfrm>
            <a:off x="3172179" y="331595"/>
            <a:ext cx="87686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dirty="0" err="1">
                <a:effectLst/>
                <a:latin typeface="Helvetica" pitchFamily="2" charset="0"/>
              </a:rPr>
              <a:t>Amniotic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Fluid</a:t>
            </a:r>
            <a:r>
              <a:rPr lang="fr-FR" dirty="0">
                <a:effectLst/>
                <a:latin typeface="Helvetica" pitchFamily="2" charset="0"/>
              </a:rPr>
              <a:t> Stem </a:t>
            </a:r>
            <a:r>
              <a:rPr lang="fr-FR" dirty="0" err="1">
                <a:effectLst/>
                <a:latin typeface="Helvetica" pitchFamily="2" charset="0"/>
              </a:rPr>
              <a:t>Cell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Extracellular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Vesicles</a:t>
            </a:r>
            <a:r>
              <a:rPr lang="fr-FR" dirty="0">
                <a:effectLst/>
                <a:latin typeface="Helvetica" pitchFamily="2" charset="0"/>
              </a:rPr>
              <a:t> (</a:t>
            </a:r>
            <a:r>
              <a:rPr lang="fr-FR" dirty="0" err="1">
                <a:effectLst/>
                <a:latin typeface="Times"/>
              </a:rPr>
              <a:t>small</a:t>
            </a:r>
            <a:r>
              <a:rPr lang="fr-FR" dirty="0">
                <a:effectLst/>
                <a:latin typeface="Times"/>
              </a:rPr>
              <a:t>, </a:t>
            </a:r>
            <a:r>
              <a:rPr lang="fr-FR" dirty="0" err="1">
                <a:effectLst/>
                <a:latin typeface="Times"/>
              </a:rPr>
              <a:t>lipid-surrounded,cargo-carrying</a:t>
            </a:r>
            <a:r>
              <a:rPr lang="fr-FR" dirty="0">
                <a:effectLst/>
                <a:latin typeface="Times"/>
              </a:rPr>
              <a:t> </a:t>
            </a:r>
            <a:r>
              <a:rPr lang="fr-FR" dirty="0" err="1">
                <a:effectLst/>
                <a:latin typeface="Times"/>
              </a:rPr>
              <a:t>vesicles</a:t>
            </a:r>
            <a:r>
              <a:rPr lang="fr-FR" dirty="0">
                <a:effectLst/>
                <a:latin typeface="Times"/>
              </a:rPr>
              <a:t> </a:t>
            </a:r>
            <a:r>
              <a:rPr lang="fr-FR" dirty="0" err="1">
                <a:effectLst/>
                <a:latin typeface="Times"/>
              </a:rPr>
              <a:t>which</a:t>
            </a:r>
            <a:r>
              <a:rPr lang="fr-FR" dirty="0">
                <a:effectLst/>
                <a:latin typeface="Times"/>
              </a:rPr>
              <a:t> </a:t>
            </a:r>
            <a:r>
              <a:rPr lang="fr-FR" dirty="0" err="1">
                <a:effectLst/>
                <a:latin typeface="Times"/>
              </a:rPr>
              <a:t>can</a:t>
            </a:r>
            <a:r>
              <a:rPr lang="fr-FR" dirty="0">
                <a:effectLst/>
                <a:latin typeface="Times"/>
              </a:rPr>
              <a:t> </a:t>
            </a:r>
            <a:r>
              <a:rPr lang="fr-FR" dirty="0" err="1">
                <a:effectLst/>
                <a:latin typeface="Times"/>
              </a:rPr>
              <a:t>deliver</a:t>
            </a:r>
            <a:r>
              <a:rPr lang="fr-FR" dirty="0">
                <a:effectLst/>
                <a:latin typeface="Times"/>
              </a:rPr>
              <a:t> </a:t>
            </a:r>
            <a:r>
              <a:rPr lang="fr-FR" dirty="0" err="1">
                <a:effectLst/>
                <a:latin typeface="Times"/>
              </a:rPr>
              <a:t>critical</a:t>
            </a:r>
            <a:r>
              <a:rPr lang="fr-FR" dirty="0">
                <a:effectLst/>
                <a:latin typeface="Times"/>
              </a:rPr>
              <a:t> information to </a:t>
            </a:r>
            <a:r>
              <a:rPr lang="fr-FR" dirty="0" err="1">
                <a:effectLst/>
                <a:latin typeface="Times"/>
              </a:rPr>
              <a:t>other</a:t>
            </a:r>
            <a:r>
              <a:rPr lang="fr-FR" dirty="0">
                <a:latin typeface="Times"/>
              </a:rPr>
              <a:t> </a:t>
            </a:r>
            <a:r>
              <a:rPr lang="fr-FR" dirty="0" err="1">
                <a:effectLst/>
                <a:latin typeface="Times"/>
              </a:rPr>
              <a:t>cells</a:t>
            </a:r>
            <a:r>
              <a:rPr lang="fr-FR" dirty="0">
                <a:effectLst/>
                <a:latin typeface="Times"/>
              </a:rPr>
              <a:t> in an auto, para, or endocrine </a:t>
            </a:r>
            <a:r>
              <a:rPr lang="fr-FR" dirty="0" err="1">
                <a:effectLst/>
                <a:latin typeface="Times"/>
              </a:rPr>
              <a:t>fashion</a:t>
            </a:r>
            <a:r>
              <a:rPr lang="fr-FR" dirty="0">
                <a:effectLst/>
                <a:latin typeface="Times"/>
              </a:rPr>
              <a:t>, </a:t>
            </a:r>
            <a:r>
              <a:rPr lang="fr-FR" dirty="0" err="1">
                <a:effectLst/>
                <a:latin typeface="Times"/>
              </a:rPr>
              <a:t>in</a:t>
            </a:r>
            <a:r>
              <a:rPr lang="fr-FR" dirty="0" err="1">
                <a:effectLst/>
                <a:latin typeface="Helvetica" pitchFamily="2" charset="0"/>
              </a:rPr>
              <a:t>fl</a:t>
            </a:r>
            <a:r>
              <a:rPr lang="fr-FR" dirty="0" err="1">
                <a:effectLst/>
                <a:latin typeface="Times"/>
              </a:rPr>
              <a:t>uencing</a:t>
            </a:r>
            <a:r>
              <a:rPr lang="fr-FR" dirty="0">
                <a:effectLst/>
                <a:latin typeface="Times"/>
              </a:rPr>
              <a:t> cellular change)</a:t>
            </a:r>
          </a:p>
          <a:p>
            <a:endParaRPr lang="fr-FR" dirty="0">
              <a:effectLst/>
              <a:latin typeface="Helvetica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3FAEB95-95A7-D048-A8A7-EA455A0F0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6"/>
          <a:stretch/>
        </p:blipFill>
        <p:spPr>
          <a:xfrm>
            <a:off x="5359399" y="1324303"/>
            <a:ext cx="6536267" cy="25849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B9E567E-17C4-1548-A245-1B36F872A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78" y="4447288"/>
            <a:ext cx="7835462" cy="71158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70004DD-D4BC-B340-9270-94335261A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78" y="1830443"/>
            <a:ext cx="4841159" cy="116818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D0FB258-97EC-8B45-86F9-7853EF4AD950}"/>
              </a:ext>
            </a:extLst>
          </p:cNvPr>
          <p:cNvSpPr txBox="1"/>
          <p:nvPr/>
        </p:nvSpPr>
        <p:spPr>
          <a:xfrm>
            <a:off x="251177" y="5236724"/>
            <a:ext cx="78354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effectLst/>
                <a:latin typeface="Times"/>
              </a:rPr>
              <a:t>Autophagy</a:t>
            </a:r>
            <a:r>
              <a:rPr lang="fr-FR" dirty="0">
                <a:effectLst/>
                <a:latin typeface="Times"/>
              </a:rPr>
              <a:t> </a:t>
            </a:r>
            <a:r>
              <a:rPr lang="fr-FR" dirty="0" err="1">
                <a:effectLst/>
                <a:latin typeface="Times"/>
              </a:rPr>
              <a:t>is</a:t>
            </a:r>
            <a:r>
              <a:rPr lang="fr-FR" dirty="0">
                <a:effectLst/>
                <a:latin typeface="Times"/>
              </a:rPr>
              <a:t> a self-</a:t>
            </a:r>
            <a:r>
              <a:rPr lang="fr-FR" dirty="0" err="1">
                <a:effectLst/>
                <a:latin typeface="Times"/>
              </a:rPr>
              <a:t>degradative</a:t>
            </a:r>
            <a:r>
              <a:rPr lang="fr-FR" dirty="0">
                <a:effectLst/>
                <a:latin typeface="Times"/>
              </a:rPr>
              <a:t> </a:t>
            </a:r>
            <a:r>
              <a:rPr lang="fr-FR" dirty="0" err="1">
                <a:effectLst/>
                <a:latin typeface="Times"/>
              </a:rPr>
              <a:t>housekeeping</a:t>
            </a:r>
            <a:r>
              <a:rPr lang="fr-FR" dirty="0">
                <a:effectLst/>
                <a:latin typeface="Times"/>
              </a:rPr>
              <a:t> </a:t>
            </a:r>
            <a:r>
              <a:rPr lang="fr-FR" dirty="0" err="1">
                <a:effectLst/>
                <a:latin typeface="Times"/>
              </a:rPr>
              <a:t>process</a:t>
            </a:r>
            <a:r>
              <a:rPr lang="fr-FR" dirty="0">
                <a:latin typeface="Times"/>
              </a:rPr>
              <a:t> </a:t>
            </a:r>
            <a:r>
              <a:rPr lang="fr-FR" dirty="0" err="1">
                <a:effectLst/>
                <a:latin typeface="Times"/>
              </a:rPr>
              <a:t>wherein</a:t>
            </a:r>
            <a:r>
              <a:rPr lang="fr-FR" dirty="0">
                <a:effectLst/>
                <a:latin typeface="Times"/>
              </a:rPr>
              <a:t> </a:t>
            </a:r>
            <a:r>
              <a:rPr lang="fr-FR" dirty="0" err="1">
                <a:effectLst/>
                <a:latin typeface="Times"/>
              </a:rPr>
              <a:t>abnormal</a:t>
            </a:r>
            <a:r>
              <a:rPr lang="fr-FR" dirty="0">
                <a:effectLst/>
                <a:latin typeface="Times"/>
              </a:rPr>
              <a:t>, </a:t>
            </a:r>
            <a:r>
              <a:rPr lang="fr-FR" dirty="0" err="1">
                <a:effectLst/>
                <a:latin typeface="Times"/>
              </a:rPr>
              <a:t>damaged</a:t>
            </a:r>
            <a:r>
              <a:rPr lang="fr-FR" dirty="0">
                <a:effectLst/>
                <a:latin typeface="Times"/>
              </a:rPr>
              <a:t> or </a:t>
            </a:r>
            <a:r>
              <a:rPr lang="fr-FR" dirty="0" err="1">
                <a:effectLst/>
                <a:latin typeface="Times"/>
              </a:rPr>
              <a:t>pathologic</a:t>
            </a:r>
            <a:r>
              <a:rPr lang="fr-FR" dirty="0">
                <a:effectLst/>
                <a:latin typeface="Times"/>
              </a:rPr>
              <a:t> </a:t>
            </a:r>
            <a:r>
              <a:rPr lang="fr-FR" dirty="0" err="1">
                <a:effectLst/>
                <a:latin typeface="Times"/>
              </a:rPr>
              <a:t>proteins</a:t>
            </a:r>
            <a:r>
              <a:rPr lang="fr-FR" dirty="0">
                <a:effectLst/>
                <a:latin typeface="Times"/>
              </a:rPr>
              <a:t>, organelles, or </a:t>
            </a:r>
            <a:r>
              <a:rPr lang="fr-FR" dirty="0" err="1">
                <a:effectLst/>
                <a:latin typeface="Times"/>
              </a:rPr>
              <a:t>cells</a:t>
            </a:r>
            <a:r>
              <a:rPr lang="fr-FR" dirty="0">
                <a:effectLst/>
                <a:latin typeface="Times"/>
              </a:rPr>
              <a:t> are </a:t>
            </a:r>
            <a:r>
              <a:rPr lang="fr-FR" dirty="0" err="1">
                <a:effectLst/>
                <a:latin typeface="Times"/>
              </a:rPr>
              <a:t>removed</a:t>
            </a:r>
            <a:r>
              <a:rPr lang="fr-FR" dirty="0">
                <a:effectLst/>
                <a:latin typeface="Times"/>
              </a:rPr>
              <a:t> or </a:t>
            </a:r>
            <a:r>
              <a:rPr lang="fr-FR" dirty="0" err="1">
                <a:effectLst/>
                <a:latin typeface="Times"/>
              </a:rPr>
              <a:t>eliminated</a:t>
            </a:r>
            <a:r>
              <a:rPr lang="fr-FR" dirty="0">
                <a:effectLst/>
                <a:latin typeface="Times"/>
              </a:rPr>
              <a:t> to </a:t>
            </a:r>
            <a:r>
              <a:rPr lang="fr-FR" dirty="0" err="1">
                <a:effectLst/>
                <a:latin typeface="Times"/>
              </a:rPr>
              <a:t>maintain</a:t>
            </a:r>
            <a:r>
              <a:rPr lang="fr-FR" dirty="0">
                <a:effectLst/>
                <a:latin typeface="Times"/>
              </a:rPr>
              <a:t> </a:t>
            </a:r>
            <a:r>
              <a:rPr lang="fr-FR" dirty="0" err="1">
                <a:effectLst/>
                <a:latin typeface="Times"/>
              </a:rPr>
              <a:t>physiologic</a:t>
            </a:r>
            <a:r>
              <a:rPr lang="fr-FR" dirty="0">
                <a:latin typeface="Times"/>
              </a:rPr>
              <a:t> </a:t>
            </a:r>
            <a:r>
              <a:rPr lang="fr-FR" dirty="0" err="1">
                <a:effectLst/>
                <a:latin typeface="Times"/>
              </a:rPr>
              <a:t>functioning</a:t>
            </a:r>
            <a:endParaRPr lang="fr-FR" dirty="0">
              <a:effectLst/>
              <a:latin typeface="Times"/>
            </a:endParaRPr>
          </a:p>
          <a:p>
            <a:r>
              <a:rPr lang="fr-FR" dirty="0">
                <a:effectLst/>
                <a:latin typeface="Times"/>
              </a:rPr>
              <a:t>Key cellular </a:t>
            </a:r>
            <a:r>
              <a:rPr lang="fr-FR" dirty="0" err="1">
                <a:effectLst/>
                <a:latin typeface="Times"/>
              </a:rPr>
              <a:t>survival</a:t>
            </a:r>
            <a:r>
              <a:rPr lang="fr-FR" dirty="0">
                <a:effectLst/>
                <a:latin typeface="Times"/>
              </a:rPr>
              <a:t> </a:t>
            </a:r>
            <a:r>
              <a:rPr lang="fr-FR" dirty="0" err="1">
                <a:effectLst/>
                <a:latin typeface="Times"/>
              </a:rPr>
              <a:t>mechanism</a:t>
            </a:r>
            <a:r>
              <a:rPr lang="fr-FR" dirty="0">
                <a:effectLst/>
                <a:latin typeface="Times"/>
              </a:rPr>
              <a:t>, </a:t>
            </a:r>
            <a:r>
              <a:rPr lang="fr-FR" dirty="0" err="1">
                <a:effectLst/>
                <a:latin typeface="Times"/>
              </a:rPr>
              <a:t>that</a:t>
            </a:r>
            <a:r>
              <a:rPr lang="fr-FR" dirty="0">
                <a:effectLst/>
                <a:latin typeface="Times"/>
              </a:rPr>
              <a:t> has </a:t>
            </a:r>
            <a:r>
              <a:rPr lang="fr-FR" dirty="0" err="1">
                <a:effectLst/>
                <a:latin typeface="Times"/>
              </a:rPr>
              <a:t>recently</a:t>
            </a:r>
            <a:r>
              <a:rPr lang="fr-FR" dirty="0">
                <a:effectLst/>
                <a:latin typeface="Times"/>
              </a:rPr>
              <a:t> been </a:t>
            </a:r>
            <a:r>
              <a:rPr lang="fr-FR" dirty="0" err="1">
                <a:effectLst/>
                <a:latin typeface="Times"/>
              </a:rPr>
              <a:t>reported</a:t>
            </a:r>
            <a:r>
              <a:rPr lang="fr-FR" dirty="0">
                <a:effectLst/>
                <a:latin typeface="Times"/>
              </a:rPr>
              <a:t> to </a:t>
            </a:r>
            <a:r>
              <a:rPr lang="fr-FR" dirty="0" err="1">
                <a:effectLst/>
                <a:latin typeface="Times"/>
              </a:rPr>
              <a:t>be</a:t>
            </a:r>
            <a:r>
              <a:rPr lang="fr-FR" dirty="0">
                <a:effectLst/>
                <a:latin typeface="Times"/>
              </a:rPr>
              <a:t> </a:t>
            </a:r>
            <a:r>
              <a:rPr lang="fr-FR" dirty="0" err="1">
                <a:effectLst/>
                <a:latin typeface="Times"/>
              </a:rPr>
              <a:t>critical</a:t>
            </a:r>
            <a:r>
              <a:rPr lang="fr-FR" dirty="0">
                <a:latin typeface="Times"/>
              </a:rPr>
              <a:t> </a:t>
            </a:r>
            <a:r>
              <a:rPr lang="fr-FR" dirty="0">
                <a:effectLst/>
                <a:latin typeface="Times"/>
              </a:rPr>
              <a:t>for </a:t>
            </a:r>
            <a:r>
              <a:rPr lang="fr-FR" dirty="0" err="1">
                <a:effectLst/>
                <a:latin typeface="Times"/>
              </a:rPr>
              <a:t>branching</a:t>
            </a:r>
            <a:r>
              <a:rPr lang="fr-FR" dirty="0">
                <a:effectLst/>
                <a:latin typeface="Times"/>
              </a:rPr>
              <a:t> </a:t>
            </a:r>
            <a:r>
              <a:rPr lang="fr-FR" dirty="0" err="1">
                <a:effectLst/>
                <a:latin typeface="Times"/>
              </a:rPr>
              <a:t>morphogenesis</a:t>
            </a:r>
            <a:endParaRPr lang="fr-FR" dirty="0"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86973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>
            <a:extLst>
              <a:ext uri="{FF2B5EF4-FFF2-40B4-BE49-F238E27FC236}">
                <a16:creationId xmlns:a16="http://schemas.microsoft.com/office/drawing/2014/main" id="{3811BA30-96E9-44CF-BEDC-FAFFB576F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3"/>
          <a:stretch/>
        </p:blipFill>
        <p:spPr>
          <a:xfrm>
            <a:off x="6538765" y="1711839"/>
            <a:ext cx="4921008" cy="466154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AE822E9E-ED14-42C2-B4E9-4731D6367E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1"/>
          <a:stretch/>
        </p:blipFill>
        <p:spPr>
          <a:xfrm>
            <a:off x="865574" y="1683968"/>
            <a:ext cx="4569037" cy="43860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0FEEDB1-5840-4776-84B7-E03DD3B0D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894" y="60271"/>
            <a:ext cx="10515600" cy="1325563"/>
          </a:xfrm>
        </p:spPr>
        <p:txBody>
          <a:bodyPr/>
          <a:lstStyle/>
          <a:p>
            <a:r>
              <a:rPr lang="nl-BE" dirty="0"/>
              <a:t>Analysis pooled data from TOTALs trials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2F1F6784-CB13-4834-B3E6-BBBEF7F9DE55}"/>
              </a:ext>
            </a:extLst>
          </p:cNvPr>
          <p:cNvCxnSpPr>
            <a:cxnSpLocks/>
          </p:cNvCxnSpPr>
          <p:nvPr/>
        </p:nvCxnSpPr>
        <p:spPr>
          <a:xfrm flipV="1">
            <a:off x="10016520" y="3461085"/>
            <a:ext cx="0" cy="55292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EE8A3430-D64C-49E5-9679-89357760B70C}"/>
              </a:ext>
            </a:extLst>
          </p:cNvPr>
          <p:cNvCxnSpPr>
            <a:cxnSpLocks/>
          </p:cNvCxnSpPr>
          <p:nvPr/>
        </p:nvCxnSpPr>
        <p:spPr>
          <a:xfrm flipV="1">
            <a:off x="10416570" y="2921692"/>
            <a:ext cx="0" cy="8406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FBCD94B7-2F62-48D8-A0E6-0A251296627E}"/>
              </a:ext>
            </a:extLst>
          </p:cNvPr>
          <p:cNvCxnSpPr>
            <a:cxnSpLocks/>
          </p:cNvCxnSpPr>
          <p:nvPr/>
        </p:nvCxnSpPr>
        <p:spPr>
          <a:xfrm flipV="1">
            <a:off x="8235045" y="4014014"/>
            <a:ext cx="0" cy="7731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9D1AA95E-4783-40DA-BC5C-3676DD172706}"/>
              </a:ext>
            </a:extLst>
          </p:cNvPr>
          <p:cNvCxnSpPr>
            <a:cxnSpLocks/>
          </p:cNvCxnSpPr>
          <p:nvPr/>
        </p:nvCxnSpPr>
        <p:spPr>
          <a:xfrm flipV="1">
            <a:off x="7892145" y="4512720"/>
            <a:ext cx="0" cy="381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ep 12">
            <a:extLst>
              <a:ext uri="{FF2B5EF4-FFF2-40B4-BE49-F238E27FC236}">
                <a16:creationId xmlns:a16="http://schemas.microsoft.com/office/drawing/2014/main" id="{6572DFE4-2918-4396-ADB9-C5FFCD0F1848}"/>
              </a:ext>
            </a:extLst>
          </p:cNvPr>
          <p:cNvGrpSpPr/>
          <p:nvPr/>
        </p:nvGrpSpPr>
        <p:grpSpPr>
          <a:xfrm>
            <a:off x="3458855" y="3230669"/>
            <a:ext cx="1427921" cy="688304"/>
            <a:chOff x="2819400" y="2131096"/>
            <a:chExt cx="1427921" cy="688304"/>
          </a:xfrm>
        </p:grpSpPr>
        <p:sp>
          <p:nvSpPr>
            <p:cNvPr id="14" name="Pijl: omlaag 13">
              <a:extLst>
                <a:ext uri="{FF2B5EF4-FFF2-40B4-BE49-F238E27FC236}">
                  <a16:creationId xmlns:a16="http://schemas.microsoft.com/office/drawing/2014/main" id="{F7363DD2-1D9E-4AD9-99E2-52E4D958EB94}"/>
                </a:ext>
              </a:extLst>
            </p:cNvPr>
            <p:cNvSpPr/>
            <p:nvPr/>
          </p:nvSpPr>
          <p:spPr>
            <a:xfrm>
              <a:off x="2819400" y="2133600"/>
              <a:ext cx="152400" cy="685800"/>
            </a:xfrm>
            <a:prstGeom prst="downArrow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nl-BE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AFA848DA-216F-45A1-85CD-B8D13465CDC3}"/>
                </a:ext>
              </a:extLst>
            </p:cNvPr>
            <p:cNvSpPr txBox="1"/>
            <p:nvPr/>
          </p:nvSpPr>
          <p:spPr>
            <a:xfrm>
              <a:off x="3104320" y="2131096"/>
              <a:ext cx="1143001" cy="646331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BE" b="1" dirty="0">
                  <a:solidFill>
                    <a:srgbClr val="0000FF"/>
                  </a:solidFill>
                  <a:latin typeface="+mj-lt"/>
                  <a:ea typeface="ＭＳ Ｐゴシック" pitchFamily="-1" charset="-128"/>
                </a:rPr>
                <a:t>-1.7 </a:t>
              </a:r>
              <a:r>
                <a:rPr lang="nl-BE" b="1" dirty="0" err="1">
                  <a:solidFill>
                    <a:srgbClr val="0000FF"/>
                  </a:solidFill>
                  <a:latin typeface="+mj-lt"/>
                  <a:ea typeface="ＭＳ Ｐゴシック" pitchFamily="-1" charset="-128"/>
                </a:rPr>
                <a:t>wks</a:t>
              </a:r>
              <a:r>
                <a:rPr lang="nl-BE" b="1" dirty="0">
                  <a:solidFill>
                    <a:srgbClr val="0000FF"/>
                  </a:solidFill>
                  <a:latin typeface="+mj-lt"/>
                  <a:ea typeface="ＭＳ Ｐゴシック" pitchFamily="-1" charset="-128"/>
                </a:rPr>
                <a:t> [1.2-2.3]</a:t>
              </a:r>
            </a:p>
          </p:txBody>
        </p:sp>
      </p:grpSp>
      <p:grpSp>
        <p:nvGrpSpPr>
          <p:cNvPr id="16" name="Groep 15">
            <a:extLst>
              <a:ext uri="{FF2B5EF4-FFF2-40B4-BE49-F238E27FC236}">
                <a16:creationId xmlns:a16="http://schemas.microsoft.com/office/drawing/2014/main" id="{F2995A71-E5AF-4036-B256-DB7B5F00365C}"/>
              </a:ext>
            </a:extLst>
          </p:cNvPr>
          <p:cNvGrpSpPr/>
          <p:nvPr/>
        </p:nvGrpSpPr>
        <p:grpSpPr>
          <a:xfrm>
            <a:off x="2000668" y="3251069"/>
            <a:ext cx="1400424" cy="1283167"/>
            <a:chOff x="1190376" y="2145832"/>
            <a:chExt cx="1400424" cy="1283167"/>
          </a:xfrm>
        </p:grpSpPr>
        <p:sp>
          <p:nvSpPr>
            <p:cNvPr id="17" name="Pijl: omlaag 16">
              <a:extLst>
                <a:ext uri="{FF2B5EF4-FFF2-40B4-BE49-F238E27FC236}">
                  <a16:creationId xmlns:a16="http://schemas.microsoft.com/office/drawing/2014/main" id="{6F32372E-5645-4B67-A705-9C09FBBA4AA0}"/>
                </a:ext>
              </a:extLst>
            </p:cNvPr>
            <p:cNvSpPr/>
            <p:nvPr/>
          </p:nvSpPr>
          <p:spPr>
            <a:xfrm>
              <a:off x="1190376" y="2145832"/>
              <a:ext cx="152400" cy="128316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nl-BE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47540900-8B80-4BE9-832B-AE067548B058}"/>
                </a:ext>
              </a:extLst>
            </p:cNvPr>
            <p:cNvSpPr txBox="1"/>
            <p:nvPr/>
          </p:nvSpPr>
          <p:spPr>
            <a:xfrm>
              <a:off x="1447799" y="2562443"/>
              <a:ext cx="1143001" cy="646331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BE" b="1" dirty="0">
                  <a:solidFill>
                    <a:srgbClr val="FF0000"/>
                  </a:solidFill>
                  <a:latin typeface="+mj-lt"/>
                  <a:ea typeface="ＭＳ Ｐゴシック" pitchFamily="-1" charset="-128"/>
                </a:rPr>
                <a:t>-3.2 </a:t>
              </a:r>
              <a:r>
                <a:rPr lang="nl-BE" b="1" dirty="0" err="1">
                  <a:solidFill>
                    <a:srgbClr val="FF0000"/>
                  </a:solidFill>
                  <a:latin typeface="+mj-lt"/>
                  <a:ea typeface="ＭＳ Ｐゴシック" pitchFamily="-1" charset="-128"/>
                </a:rPr>
                <a:t>wks</a:t>
              </a:r>
              <a:r>
                <a:rPr lang="nl-BE" b="1" dirty="0">
                  <a:solidFill>
                    <a:srgbClr val="FF0000"/>
                  </a:solidFill>
                  <a:latin typeface="+mj-lt"/>
                  <a:ea typeface="ＭＳ Ｐゴシック" pitchFamily="-1" charset="-128"/>
                </a:rPr>
                <a:t> [2.3-4.1]</a:t>
              </a:r>
            </a:p>
          </p:txBody>
        </p:sp>
      </p:grpSp>
      <p:graphicFrame>
        <p:nvGraphicFramePr>
          <p:cNvPr id="19" name="Tabel 17">
            <a:extLst>
              <a:ext uri="{FF2B5EF4-FFF2-40B4-BE49-F238E27FC236}">
                <a16:creationId xmlns:a16="http://schemas.microsoft.com/office/drawing/2014/main" id="{3B2E6DB7-5B5F-4FBE-88AF-A1A5A2745DB2}"/>
              </a:ext>
            </a:extLst>
          </p:cNvPr>
          <p:cNvGraphicFramePr>
            <a:graphicFrameLocks noGrp="1"/>
          </p:cNvGraphicFramePr>
          <p:nvPr/>
        </p:nvGraphicFramePr>
        <p:xfrm>
          <a:off x="236894" y="5360415"/>
          <a:ext cx="7147760" cy="1208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05">
                  <a:extLst>
                    <a:ext uri="{9D8B030D-6E8A-4147-A177-3AD203B41FA5}">
                      <a16:colId xmlns:a16="http://schemas.microsoft.com/office/drawing/2014/main" val="608368327"/>
                    </a:ext>
                  </a:extLst>
                </a:gridCol>
                <a:gridCol w="1557855">
                  <a:extLst>
                    <a:ext uri="{9D8B030D-6E8A-4147-A177-3AD203B41FA5}">
                      <a16:colId xmlns:a16="http://schemas.microsoft.com/office/drawing/2014/main" val="1699034885"/>
                    </a:ext>
                  </a:extLst>
                </a:gridCol>
                <a:gridCol w="1337182">
                  <a:extLst>
                    <a:ext uri="{9D8B030D-6E8A-4147-A177-3AD203B41FA5}">
                      <a16:colId xmlns:a16="http://schemas.microsoft.com/office/drawing/2014/main" val="2126841290"/>
                    </a:ext>
                  </a:extLst>
                </a:gridCol>
                <a:gridCol w="796418">
                  <a:extLst>
                    <a:ext uri="{9D8B030D-6E8A-4147-A177-3AD203B41FA5}">
                      <a16:colId xmlns:a16="http://schemas.microsoft.com/office/drawing/2014/main" val="3217556406"/>
                    </a:ext>
                  </a:extLst>
                </a:gridCol>
              </a:tblGrid>
              <a:tr h="405465">
                <a:tc>
                  <a:txBody>
                    <a:bodyPr/>
                    <a:lstStyle/>
                    <a:p>
                      <a:r>
                        <a:rPr lang="nl-BE" sz="2000" b="1" dirty="0">
                          <a:solidFill>
                            <a:schemeClr val="tx1"/>
                          </a:solidFill>
                          <a:latin typeface="+mj-lt"/>
                        </a:rPr>
                        <a:t>Survival </a:t>
                      </a:r>
                      <a:r>
                        <a:rPr lang="nl-BE" sz="20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to</a:t>
                      </a:r>
                      <a:r>
                        <a:rPr lang="nl-BE" sz="2000" b="1" dirty="0">
                          <a:solidFill>
                            <a:schemeClr val="tx1"/>
                          </a:solidFill>
                          <a:latin typeface="+mj-lt"/>
                        </a:rPr>
                        <a:t> discharge </a:t>
                      </a:r>
                      <a:r>
                        <a:rPr lang="nl-BE" sz="20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from</a:t>
                      </a:r>
                      <a:r>
                        <a:rPr lang="nl-BE" sz="2000" b="1" dirty="0">
                          <a:solidFill>
                            <a:schemeClr val="tx1"/>
                          </a:solidFill>
                          <a:latin typeface="+mj-lt"/>
                        </a:rPr>
                        <a:t> NICU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Adjusted</a:t>
                      </a:r>
                      <a:r>
                        <a:rPr lang="nl-BE" sz="2000" b="1" dirty="0">
                          <a:solidFill>
                            <a:schemeClr val="tx1"/>
                          </a:solidFill>
                          <a:latin typeface="+mj-lt"/>
                        </a:rPr>
                        <a:t> 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b="1" dirty="0">
                          <a:solidFill>
                            <a:schemeClr val="tx1"/>
                          </a:solidFill>
                          <a:latin typeface="+mj-lt"/>
                        </a:rPr>
                        <a:t>95%- C.I.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b="1" dirty="0">
                          <a:solidFill>
                            <a:schemeClr val="tx1"/>
                          </a:solidFill>
                          <a:latin typeface="+mj-lt"/>
                        </a:rPr>
                        <a:t>P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575771"/>
                  </a:ext>
                </a:extLst>
              </a:tr>
              <a:tr h="406320">
                <a:tc>
                  <a:txBody>
                    <a:bodyPr/>
                    <a:lstStyle/>
                    <a:p>
                      <a:r>
                        <a:rPr lang="nl-BE" sz="2000" b="1" dirty="0">
                          <a:solidFill>
                            <a:schemeClr val="tx1"/>
                          </a:solidFill>
                          <a:latin typeface="+mj-lt"/>
                        </a:rPr>
                        <a:t>Late </a:t>
                      </a:r>
                      <a:r>
                        <a:rPr lang="nl-BE" sz="20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insertion</a:t>
                      </a:r>
                      <a:r>
                        <a:rPr lang="nl-BE" sz="2000" b="1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nl-BE" sz="20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vs.expectant</a:t>
                      </a:r>
                      <a:endParaRPr lang="nl-BE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b="1" dirty="0">
                          <a:solidFill>
                            <a:schemeClr val="tx1"/>
                          </a:solidFill>
                          <a:latin typeface="+mj-lt"/>
                        </a:rPr>
                        <a:t>1.78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b="1" dirty="0">
                          <a:solidFill>
                            <a:schemeClr val="tx1"/>
                          </a:solidFill>
                          <a:latin typeface="+mj-lt"/>
                        </a:rPr>
                        <a:t>1.05 -3.01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b="1" dirty="0">
                          <a:solidFill>
                            <a:schemeClr val="tx1"/>
                          </a:solidFill>
                          <a:latin typeface="+mj-lt"/>
                        </a:rPr>
                        <a:t>0.031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81124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r>
                        <a:rPr lang="nl-BE" sz="20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Early</a:t>
                      </a:r>
                      <a:r>
                        <a:rPr lang="nl-BE" sz="2000" b="1" dirty="0">
                          <a:solidFill>
                            <a:schemeClr val="tx1"/>
                          </a:solidFill>
                          <a:latin typeface="+mj-lt"/>
                        </a:rPr>
                        <a:t> FETO versus </a:t>
                      </a:r>
                      <a:r>
                        <a:rPr lang="nl-BE" sz="20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expectant</a:t>
                      </a:r>
                      <a:endParaRPr lang="nl-BE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b="1" dirty="0">
                          <a:solidFill>
                            <a:schemeClr val="tx1"/>
                          </a:solidFill>
                          <a:latin typeface="+mj-lt"/>
                        </a:rPr>
                        <a:t>2.73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b="1" dirty="0">
                          <a:solidFill>
                            <a:schemeClr val="tx1"/>
                          </a:solidFill>
                          <a:latin typeface="+mj-lt"/>
                        </a:rPr>
                        <a:t>1.15 - 6.49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2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2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47061"/>
                  </a:ext>
                </a:extLst>
              </a:tr>
            </a:tbl>
          </a:graphicData>
        </a:graphic>
      </p:graphicFrame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0EEEF0BB-A5CD-4E02-B0C4-E3B6CB853EC3}"/>
              </a:ext>
            </a:extLst>
          </p:cNvPr>
          <p:cNvSpPr txBox="1">
            <a:spLocks/>
          </p:cNvSpPr>
          <p:nvPr/>
        </p:nvSpPr>
        <p:spPr>
          <a:xfrm>
            <a:off x="972474" y="2599059"/>
            <a:ext cx="4706418" cy="153082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1800" dirty="0"/>
              <a:t>FETO </a:t>
            </a:r>
            <a:r>
              <a:rPr lang="nl-BE" sz="1800" dirty="0" err="1"/>
              <a:t>increases</a:t>
            </a:r>
            <a:r>
              <a:rPr lang="nl-BE" sz="1800" dirty="0"/>
              <a:t> risk for premature delivery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BE" sz="18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1800" dirty="0"/>
              <a:t>For </a:t>
            </a:r>
            <a:r>
              <a:rPr lang="nl-BE" sz="1800" dirty="0" err="1"/>
              <a:t>every</a:t>
            </a:r>
            <a:r>
              <a:rPr lang="nl-BE" sz="1800" dirty="0"/>
              <a:t> week </a:t>
            </a:r>
            <a:r>
              <a:rPr lang="nl-BE" sz="1800" dirty="0" err="1"/>
              <a:t>earlier</a:t>
            </a:r>
            <a:r>
              <a:rPr lang="nl-BE" sz="1800" dirty="0"/>
              <a:t> </a:t>
            </a:r>
            <a:r>
              <a:rPr lang="nl-BE" sz="1800" dirty="0" err="1"/>
              <a:t>insertion</a:t>
            </a:r>
            <a:r>
              <a:rPr lang="nl-BE" sz="1800" dirty="0"/>
              <a:t>,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1800" dirty="0"/>
              <a:t>4 </a:t>
            </a:r>
            <a:r>
              <a:rPr lang="nl-BE" sz="1800" dirty="0" err="1"/>
              <a:t>days</a:t>
            </a:r>
            <a:r>
              <a:rPr lang="nl-BE" sz="1800" dirty="0"/>
              <a:t> </a:t>
            </a:r>
            <a:r>
              <a:rPr lang="nl-BE" sz="1800" dirty="0" err="1"/>
              <a:t>earlier</a:t>
            </a:r>
            <a:r>
              <a:rPr lang="nl-BE" sz="1800" dirty="0"/>
              <a:t> delivery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0C1E2FC0-7450-49F0-81D2-4EE31AB6B624}"/>
              </a:ext>
            </a:extLst>
          </p:cNvPr>
          <p:cNvSpPr/>
          <p:nvPr/>
        </p:nvSpPr>
        <p:spPr>
          <a:xfrm>
            <a:off x="102015" y="6167432"/>
            <a:ext cx="7420014" cy="411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BE">
              <a:solidFill>
                <a:prstClr val="white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C5BCC12-7183-5B48-9EE8-25888E51EA60}"/>
              </a:ext>
            </a:extLst>
          </p:cNvPr>
          <p:cNvSpPr txBox="1"/>
          <p:nvPr/>
        </p:nvSpPr>
        <p:spPr>
          <a:xfrm>
            <a:off x="9237118" y="6373379"/>
            <a:ext cx="2717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latin typeface="+mj-lt"/>
              </a:rPr>
              <a:t>Van </a:t>
            </a:r>
            <a:r>
              <a:rPr lang="fr-FR" sz="1600" i="1" dirty="0" err="1">
                <a:latin typeface="+mj-lt"/>
              </a:rPr>
              <a:t>Calster</a:t>
            </a:r>
            <a:r>
              <a:rPr lang="fr-FR" sz="1600" i="1" dirty="0">
                <a:latin typeface="+mj-lt"/>
              </a:rPr>
              <a:t> B et al. AJOG 2021</a:t>
            </a:r>
          </a:p>
        </p:txBody>
      </p:sp>
    </p:spTree>
    <p:extLst>
      <p:ext uri="{BB962C8B-B14F-4D97-AF65-F5344CB8AC3E}">
        <p14:creationId xmlns:p14="http://schemas.microsoft.com/office/powerpoint/2010/main" val="171195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74CCF6E7-FF62-9349-9369-F9DF100A6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016" y="309404"/>
            <a:ext cx="7289215" cy="2125166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DD4569B-74A4-4A4D-B322-57E7EC504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085" y="309404"/>
            <a:ext cx="1447800" cy="5588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845EFF1-5FD6-DD41-928E-11652D93B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16" y="2804181"/>
            <a:ext cx="4470400" cy="3238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CC6C8C-B0AD-7640-951E-B67D677C4748}"/>
              </a:ext>
            </a:extLst>
          </p:cNvPr>
          <p:cNvSpPr/>
          <p:nvPr/>
        </p:nvSpPr>
        <p:spPr>
          <a:xfrm>
            <a:off x="448016" y="2804181"/>
            <a:ext cx="367910" cy="332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84C6E19-3C90-C444-95BA-0FF1A38DE976}"/>
              </a:ext>
            </a:extLst>
          </p:cNvPr>
          <p:cNvSpPr txBox="1"/>
          <p:nvPr/>
        </p:nvSpPr>
        <p:spPr>
          <a:xfrm>
            <a:off x="5646229" y="2636580"/>
            <a:ext cx="60983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effectLst/>
                <a:latin typeface="+mj-lt"/>
              </a:rPr>
              <a:t>In CDH </a:t>
            </a:r>
            <a:r>
              <a:rPr lang="fr-FR" sz="2000" dirty="0" err="1">
                <a:effectLst/>
                <a:latin typeface="+mj-lt"/>
              </a:rPr>
              <a:t>fetuses</a:t>
            </a:r>
            <a:r>
              <a:rPr lang="fr-FR" sz="2000" dirty="0">
                <a:effectLst/>
                <a:latin typeface="+mj-lt"/>
              </a:rPr>
              <a:t>, </a:t>
            </a:r>
            <a:r>
              <a:rPr lang="fr-FR" sz="2000" dirty="0" err="1">
                <a:effectLst/>
                <a:latin typeface="+mj-lt"/>
              </a:rPr>
              <a:t>head</a:t>
            </a:r>
            <a:r>
              <a:rPr lang="fr-FR" sz="2000" dirty="0">
                <a:effectLst/>
                <a:latin typeface="+mj-lt"/>
              </a:rPr>
              <a:t> size </a:t>
            </a:r>
            <a:r>
              <a:rPr lang="fr-FR" sz="2000" dirty="0" err="1">
                <a:effectLst/>
                <a:latin typeface="+mj-lt"/>
              </a:rPr>
              <a:t>was</a:t>
            </a:r>
            <a:r>
              <a:rPr lang="fr-FR" sz="2000" dirty="0">
                <a:effectLst/>
                <a:latin typeface="+mj-lt"/>
              </a:rPr>
              <a:t> </a:t>
            </a:r>
            <a:r>
              <a:rPr lang="fr-FR" sz="2000" dirty="0" err="1">
                <a:effectLst/>
                <a:latin typeface="+mj-lt"/>
              </a:rPr>
              <a:t>within</a:t>
            </a:r>
            <a:r>
              <a:rPr lang="fr-FR" sz="2000" dirty="0">
                <a:effectLst/>
                <a:latin typeface="+mj-lt"/>
              </a:rPr>
              <a:t> normal range but the </a:t>
            </a:r>
            <a:r>
              <a:rPr lang="fr-FR" sz="2000" dirty="0" err="1">
                <a:effectLst/>
                <a:latin typeface="+mj-lt"/>
              </a:rPr>
              <a:t>cerebellar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effectLst/>
                <a:latin typeface="+mj-lt"/>
              </a:rPr>
              <a:t>diameter</a:t>
            </a:r>
            <a:r>
              <a:rPr lang="fr-FR" sz="2000" dirty="0">
                <a:effectLst/>
                <a:latin typeface="+mj-lt"/>
              </a:rPr>
              <a:t> </a:t>
            </a:r>
            <a:r>
              <a:rPr lang="fr-FR" sz="2000" dirty="0" err="1">
                <a:effectLst/>
                <a:latin typeface="+mj-lt"/>
              </a:rPr>
              <a:t>trajectory</a:t>
            </a:r>
            <a:r>
              <a:rPr lang="fr-FR" sz="2000" dirty="0">
                <a:effectLst/>
                <a:latin typeface="+mj-lt"/>
              </a:rPr>
              <a:t> </a:t>
            </a:r>
            <a:r>
              <a:rPr lang="fr-FR" sz="2000" dirty="0" err="1">
                <a:effectLst/>
                <a:latin typeface="+mj-lt"/>
              </a:rPr>
              <a:t>dropped</a:t>
            </a:r>
            <a:r>
              <a:rPr lang="fr-FR" sz="2000" dirty="0">
                <a:effectLst/>
                <a:latin typeface="+mj-lt"/>
              </a:rPr>
              <a:t> </a:t>
            </a:r>
            <a:r>
              <a:rPr lang="fr-FR" sz="2000" dirty="0" err="1">
                <a:effectLst/>
                <a:latin typeface="+mj-lt"/>
              </a:rPr>
              <a:t>below</a:t>
            </a:r>
            <a:r>
              <a:rPr lang="fr-FR" sz="2000" dirty="0">
                <a:effectLst/>
                <a:latin typeface="+mj-lt"/>
              </a:rPr>
              <a:t> the </a:t>
            </a:r>
            <a:r>
              <a:rPr lang="fr-FR" sz="2000" dirty="0" err="1">
                <a:effectLst/>
                <a:latin typeface="+mj-lt"/>
              </a:rPr>
              <a:t>fifth</a:t>
            </a:r>
            <a:r>
              <a:rPr lang="fr-FR" sz="2000" dirty="0">
                <a:effectLst/>
                <a:latin typeface="+mj-lt"/>
              </a:rPr>
              <a:t> percentile </a:t>
            </a:r>
            <a:r>
              <a:rPr lang="fr-FR" sz="2000" dirty="0" err="1">
                <a:effectLst/>
                <a:latin typeface="+mj-lt"/>
              </a:rPr>
              <a:t>after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>
                <a:effectLst/>
                <a:latin typeface="+mj-lt"/>
              </a:rPr>
              <a:t>32 </a:t>
            </a:r>
            <a:r>
              <a:rPr lang="fr-FR" sz="2000" dirty="0" err="1">
                <a:effectLst/>
                <a:latin typeface="+mj-lt"/>
              </a:rPr>
              <a:t>weeks</a:t>
            </a:r>
            <a:r>
              <a:rPr lang="fr-FR" sz="2000" dirty="0">
                <a:effectLst/>
                <a:latin typeface="+mj-lt"/>
              </a:rPr>
              <a:t> of gestation. The MCA PSV values </a:t>
            </a:r>
            <a:r>
              <a:rPr lang="fr-FR" sz="2000" dirty="0" err="1">
                <a:effectLst/>
                <a:latin typeface="+mj-lt"/>
              </a:rPr>
              <a:t>were</a:t>
            </a:r>
            <a:r>
              <a:rPr lang="fr-FR" sz="2000" dirty="0">
                <a:effectLst/>
                <a:latin typeface="+mj-lt"/>
              </a:rPr>
              <a:t> </a:t>
            </a:r>
            <a:r>
              <a:rPr lang="fr-FR" sz="2000" dirty="0" err="1">
                <a:effectLst/>
                <a:latin typeface="+mj-lt"/>
              </a:rPr>
              <a:t>consistently</a:t>
            </a:r>
            <a:r>
              <a:rPr lang="fr-FR" sz="2000" dirty="0">
                <a:effectLst/>
                <a:latin typeface="+mj-lt"/>
              </a:rPr>
              <a:t> </a:t>
            </a:r>
            <a:r>
              <a:rPr lang="fr-FR" sz="2000" dirty="0" err="1">
                <a:effectLst/>
                <a:latin typeface="+mj-lt"/>
              </a:rPr>
              <a:t>lower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effectLst/>
                <a:latin typeface="+mj-lt"/>
              </a:rPr>
              <a:t>than</a:t>
            </a:r>
            <a:r>
              <a:rPr lang="fr-FR" sz="2000" dirty="0">
                <a:effectLst/>
                <a:latin typeface="+mj-lt"/>
              </a:rPr>
              <a:t> in normal </a:t>
            </a:r>
            <a:r>
              <a:rPr lang="fr-FR" sz="2000" dirty="0" err="1">
                <a:effectLst/>
                <a:latin typeface="+mj-lt"/>
              </a:rPr>
              <a:t>fetuses</a:t>
            </a:r>
            <a:r>
              <a:rPr lang="fr-FR" sz="2000" dirty="0">
                <a:effectLst/>
                <a:latin typeface="+mj-lt"/>
              </a:rPr>
              <a:t>. </a:t>
            </a:r>
            <a:r>
              <a:rPr lang="fr-FR" sz="2000" dirty="0" err="1">
                <a:effectLst/>
                <a:latin typeface="+mj-lt"/>
              </a:rPr>
              <a:t>These</a:t>
            </a:r>
            <a:r>
              <a:rPr lang="fr-FR" sz="2000" dirty="0">
                <a:effectLst/>
                <a:latin typeface="+mj-lt"/>
              </a:rPr>
              <a:t> observations </a:t>
            </a:r>
            <a:r>
              <a:rPr lang="fr-FR" sz="2000" dirty="0" err="1">
                <a:effectLst/>
                <a:latin typeface="+mj-lt"/>
              </a:rPr>
              <a:t>were</a:t>
            </a:r>
            <a:r>
              <a:rPr lang="fr-FR" sz="2000" dirty="0">
                <a:effectLst/>
                <a:latin typeface="+mj-lt"/>
              </a:rPr>
              <a:t> </a:t>
            </a:r>
            <a:r>
              <a:rPr lang="fr-FR" sz="2000" dirty="0" err="1">
                <a:effectLst/>
                <a:latin typeface="+mj-lt"/>
              </a:rPr>
              <a:t>correlated</a:t>
            </a:r>
            <a:r>
              <a:rPr lang="fr-FR" sz="2000" dirty="0">
                <a:effectLst/>
                <a:latin typeface="+mj-lt"/>
              </a:rPr>
              <a:t> </a:t>
            </a:r>
            <a:r>
              <a:rPr lang="fr-FR" sz="2000" dirty="0" err="1">
                <a:effectLst/>
                <a:latin typeface="+mj-lt"/>
              </a:rPr>
              <a:t>with</a:t>
            </a:r>
            <a:r>
              <a:rPr lang="fr-FR" sz="2000" dirty="0">
                <a:effectLst/>
                <a:latin typeface="+mj-lt"/>
              </a:rPr>
              <a:t> </a:t>
            </a:r>
            <a:r>
              <a:rPr lang="fr-FR" sz="2000" dirty="0" err="1">
                <a:effectLst/>
                <a:latin typeface="+mj-lt"/>
              </a:rPr>
              <a:t>liver</a:t>
            </a:r>
            <a:endParaRPr lang="fr-FR" sz="2000" dirty="0">
              <a:effectLst/>
              <a:latin typeface="+mj-lt"/>
            </a:endParaRPr>
          </a:p>
          <a:p>
            <a:r>
              <a:rPr lang="fr-FR" sz="2000" dirty="0" err="1">
                <a:effectLst/>
                <a:latin typeface="+mj-lt"/>
              </a:rPr>
              <a:t>herniation</a:t>
            </a:r>
            <a:r>
              <a:rPr lang="fr-FR" sz="2000" dirty="0">
                <a:effectLst/>
                <a:latin typeface="+mj-lt"/>
              </a:rPr>
              <a:t> and </a:t>
            </a:r>
            <a:r>
              <a:rPr lang="fr-FR" sz="2000" dirty="0" err="1">
                <a:effectLst/>
                <a:latin typeface="+mj-lt"/>
              </a:rPr>
              <a:t>lung</a:t>
            </a:r>
            <a:r>
              <a:rPr lang="fr-FR" sz="2000" dirty="0">
                <a:effectLst/>
                <a:latin typeface="+mj-lt"/>
              </a:rPr>
              <a:t> size. Our future </a:t>
            </a:r>
            <a:r>
              <a:rPr lang="fr-FR" sz="2000" dirty="0" err="1">
                <a:effectLst/>
                <a:latin typeface="+mj-lt"/>
              </a:rPr>
              <a:t>studies</a:t>
            </a:r>
            <a:r>
              <a:rPr lang="fr-FR" sz="2000" dirty="0">
                <a:effectLst/>
                <a:latin typeface="+mj-lt"/>
              </a:rPr>
              <a:t> </a:t>
            </a:r>
            <a:r>
              <a:rPr lang="fr-FR" sz="2000" dirty="0" err="1">
                <a:effectLst/>
                <a:latin typeface="+mj-lt"/>
              </a:rPr>
              <a:t>will</a:t>
            </a:r>
            <a:r>
              <a:rPr lang="fr-FR" sz="2000" dirty="0">
                <a:effectLst/>
                <a:latin typeface="+mj-lt"/>
              </a:rPr>
              <a:t> focus on </a:t>
            </a:r>
            <a:r>
              <a:rPr lang="fr-FR" sz="2000" dirty="0" err="1">
                <a:effectLst/>
                <a:latin typeface="+mj-lt"/>
              </a:rPr>
              <a:t>brain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effectLst/>
                <a:latin typeface="+mj-lt"/>
              </a:rPr>
              <a:t>development</a:t>
            </a:r>
            <a:r>
              <a:rPr lang="fr-FR" sz="2000" dirty="0">
                <a:effectLst/>
                <a:latin typeface="+mj-lt"/>
              </a:rPr>
              <a:t> and </a:t>
            </a:r>
            <a:r>
              <a:rPr lang="fr-FR" sz="2000" dirty="0" err="1">
                <a:effectLst/>
                <a:latin typeface="+mj-lt"/>
              </a:rPr>
              <a:t>link</a:t>
            </a:r>
            <a:r>
              <a:rPr lang="fr-FR" sz="2000" dirty="0">
                <a:effectLst/>
                <a:latin typeface="+mj-lt"/>
              </a:rPr>
              <a:t> </a:t>
            </a:r>
            <a:r>
              <a:rPr lang="fr-FR" sz="2000" dirty="0" err="1">
                <a:effectLst/>
                <a:latin typeface="+mj-lt"/>
              </a:rPr>
              <a:t>imaging</a:t>
            </a:r>
            <a:r>
              <a:rPr lang="fr-FR" sz="2000" dirty="0">
                <a:effectLst/>
                <a:latin typeface="+mj-lt"/>
              </a:rPr>
              <a:t> </a:t>
            </a:r>
            <a:r>
              <a:rPr lang="fr-FR" sz="2000" dirty="0" err="1">
                <a:effectLst/>
                <a:latin typeface="+mj-lt"/>
              </a:rPr>
              <a:t>findings</a:t>
            </a:r>
            <a:r>
              <a:rPr lang="fr-FR" sz="2000" dirty="0">
                <a:effectLst/>
                <a:latin typeface="+mj-lt"/>
              </a:rPr>
              <a:t> to </a:t>
            </a:r>
            <a:r>
              <a:rPr lang="fr-FR" sz="2000" dirty="0" err="1">
                <a:effectLst/>
                <a:latin typeface="+mj-lt"/>
              </a:rPr>
              <a:t>functional</a:t>
            </a:r>
            <a:r>
              <a:rPr lang="fr-FR" sz="2000" dirty="0">
                <a:effectLst/>
                <a:latin typeface="+mj-lt"/>
              </a:rPr>
              <a:t> </a:t>
            </a:r>
            <a:r>
              <a:rPr lang="fr-FR" sz="2000" dirty="0" err="1">
                <a:effectLst/>
                <a:latin typeface="+mj-lt"/>
              </a:rPr>
              <a:t>outcomes</a:t>
            </a:r>
            <a:endParaRPr lang="fr-FR" sz="2000" dirty="0">
              <a:effectLst/>
              <a:latin typeface="+mj-l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AD1F126-81A9-1B4D-B847-A76A15DBC7DC}"/>
              </a:ext>
            </a:extLst>
          </p:cNvPr>
          <p:cNvSpPr txBox="1"/>
          <p:nvPr/>
        </p:nvSpPr>
        <p:spPr>
          <a:xfrm>
            <a:off x="5645640" y="5393135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effectLst/>
                <a:latin typeface="Helvetica" pitchFamily="2" charset="0"/>
              </a:rPr>
              <a:t>It </a:t>
            </a:r>
            <a:r>
              <a:rPr lang="fr-FR" dirty="0" err="1">
                <a:effectLst/>
                <a:latin typeface="Helvetica" pitchFamily="2" charset="0"/>
              </a:rPr>
              <a:t>is</a:t>
            </a:r>
            <a:r>
              <a:rPr lang="fr-FR" dirty="0"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unlikely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that</a:t>
            </a:r>
            <a:r>
              <a:rPr lang="fr-FR" dirty="0">
                <a:effectLst/>
                <a:latin typeface="Helvetica" pitchFamily="2" charset="0"/>
              </a:rPr>
              <a:t> the 10% </a:t>
            </a:r>
            <a:r>
              <a:rPr lang="fr-FR" dirty="0" err="1">
                <a:effectLst/>
                <a:latin typeface="Helvetica" pitchFamily="2" charset="0"/>
              </a:rPr>
              <a:t>reduction</a:t>
            </a:r>
            <a:r>
              <a:rPr lang="fr-FR" dirty="0">
                <a:effectLst/>
                <a:latin typeface="Helvetica" pitchFamily="2" charset="0"/>
              </a:rPr>
              <a:t> in MCA PSV </a:t>
            </a:r>
            <a:r>
              <a:rPr lang="fr-FR" dirty="0" err="1">
                <a:effectLst/>
                <a:latin typeface="Helvetica" pitchFamily="2" charset="0"/>
              </a:rPr>
              <a:t>would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be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sufficient</a:t>
            </a:r>
            <a:r>
              <a:rPr lang="fr-FR" dirty="0">
                <a:effectLst/>
                <a:latin typeface="Helvetica" pitchFamily="2" charset="0"/>
              </a:rPr>
              <a:t> to </a:t>
            </a:r>
            <a:r>
              <a:rPr lang="fr-FR" dirty="0" err="1">
                <a:effectLst/>
                <a:latin typeface="Helvetica" pitchFamily="2" charset="0"/>
              </a:rPr>
              <a:t>explain</a:t>
            </a:r>
            <a:r>
              <a:rPr lang="fr-FR" dirty="0">
                <a:effectLst/>
                <a:latin typeface="Helvetica" pitchFamily="2" charset="0"/>
              </a:rPr>
              <a:t> the </a:t>
            </a:r>
            <a:r>
              <a:rPr lang="fr-FR" dirty="0" err="1">
                <a:effectLst/>
                <a:latin typeface="Helvetica" pitchFamily="2" charset="0"/>
              </a:rPr>
              <a:t>lower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cerebellar</a:t>
            </a:r>
            <a:r>
              <a:rPr lang="fr-FR" dirty="0">
                <a:effectLst/>
                <a:latin typeface="Helvetica" pitchFamily="2" charset="0"/>
              </a:rPr>
              <a:t> dimensions</a:t>
            </a:r>
          </a:p>
        </p:txBody>
      </p:sp>
    </p:spTree>
    <p:extLst>
      <p:ext uri="{BB962C8B-B14F-4D97-AF65-F5344CB8AC3E}">
        <p14:creationId xmlns:p14="http://schemas.microsoft.com/office/powerpoint/2010/main" val="3497739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5DE2858-5A53-5644-A0F2-92DC5287D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77" y="445330"/>
            <a:ext cx="9234986" cy="19299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13606D9-C914-0348-A940-AB8E460D4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269" y="405325"/>
            <a:ext cx="990600" cy="12319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93A7E0E-3A01-0642-9918-2A2B842646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06"/>
          <a:stretch/>
        </p:blipFill>
        <p:spPr>
          <a:xfrm>
            <a:off x="460521" y="3629464"/>
            <a:ext cx="11516147" cy="92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80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8DA4D60-2BB2-1F41-8A7C-ABA8064C9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49" y="265723"/>
            <a:ext cx="7454411" cy="19878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FB8A39-81C6-5744-8D09-FB469B324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252" y="265723"/>
            <a:ext cx="1447800" cy="5588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F84D3FC-02CC-B444-9E1D-892EFD7D7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825" y="3429000"/>
            <a:ext cx="7775529" cy="214540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8F78BF3-855B-F448-B2BC-7C2A41C1E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0963" y="1338423"/>
            <a:ext cx="390448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04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DAAC268-0F1A-C047-959D-620BF09FB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788475"/>
            <a:ext cx="10020300" cy="41275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9BB7222-B661-9A44-A59D-661DE7DE3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3301" y="6173177"/>
            <a:ext cx="29972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1195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9410</TotalTime>
  <Words>307</Words>
  <Application>Microsoft Macintosh PowerPoint</Application>
  <PresentationFormat>Grand écran</PresentationFormat>
  <Paragraphs>38</Paragraphs>
  <Slides>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6" baseType="lpstr">
      <vt:lpstr>Arial</vt:lpstr>
      <vt:lpstr>Baskerville Old Face</vt:lpstr>
      <vt:lpstr>Calibri</vt:lpstr>
      <vt:lpstr>Calibri Light</vt:lpstr>
      <vt:lpstr>Helvetica</vt:lpstr>
      <vt:lpstr>Times</vt:lpstr>
      <vt:lpstr>Thème Office</vt:lpstr>
      <vt:lpstr>Présentation PowerPoint</vt:lpstr>
      <vt:lpstr>Présentation PowerPoint</vt:lpstr>
      <vt:lpstr>Registre des malformations congénitales de Paris</vt:lpstr>
      <vt:lpstr>Khalaj K et al. </vt:lpstr>
      <vt:lpstr>Analysis pooled data from TOTALs trials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Rapport sur les Agénésies Transverses du Membre Supérieur</dc:title>
  <dc:creator>Microsoft Office User</dc:creator>
  <cp:lastModifiedBy>alexandra benachi</cp:lastModifiedBy>
  <cp:revision>565</cp:revision>
  <cp:lastPrinted>2019-07-11T06:16:58Z</cp:lastPrinted>
  <dcterms:created xsi:type="dcterms:W3CDTF">2019-07-03T11:31:33Z</dcterms:created>
  <dcterms:modified xsi:type="dcterms:W3CDTF">2023-05-21T20:50:04Z</dcterms:modified>
</cp:coreProperties>
</file>