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5" r:id="rId3"/>
    <p:sldId id="296" r:id="rId4"/>
    <p:sldId id="311" r:id="rId5"/>
    <p:sldId id="299" r:id="rId6"/>
    <p:sldId id="308" r:id="rId7"/>
    <p:sldId id="315" r:id="rId8"/>
    <p:sldId id="292" r:id="rId9"/>
    <p:sldId id="316" r:id="rId10"/>
    <p:sldId id="317" r:id="rId11"/>
    <p:sldId id="318" r:id="rId12"/>
    <p:sldId id="289" r:id="rId13"/>
    <p:sldId id="280" r:id="rId14"/>
    <p:sldId id="30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3B"/>
    <a:srgbClr val="FFC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9"/>
    <p:restoredTop sz="95666"/>
  </p:normalViewPr>
  <p:slideViewPr>
    <p:cSldViewPr snapToGrid="0">
      <p:cViewPr varScale="1">
        <p:scale>
          <a:sx n="112" d="100"/>
          <a:sy n="112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inique\Desktop\Stat%20Hernie\CDH-data-all-03avril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inique\Desktop\Stat%20Hernie\CDH-data-all-12-02-202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Number of procedures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Sheet1!$E$2:$E$8</c:f>
              <c:strCache>
                <c:ptCount val="7"/>
                <c:pt idx="0">
                  <c:v>[0-5[</c:v>
                </c:pt>
                <c:pt idx="1">
                  <c:v>[5-10[</c:v>
                </c:pt>
                <c:pt idx="2">
                  <c:v>[10-15[</c:v>
                </c:pt>
                <c:pt idx="3">
                  <c:v>[15-20[</c:v>
                </c:pt>
                <c:pt idx="4">
                  <c:v>[20-25[</c:v>
                </c:pt>
                <c:pt idx="5">
                  <c:v>[25-30[</c:v>
                </c:pt>
                <c:pt idx="6">
                  <c:v>[30-95[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13</c:v>
                </c:pt>
                <c:pt idx="1">
                  <c:v>103</c:v>
                </c:pt>
                <c:pt idx="2">
                  <c:v>60</c:v>
                </c:pt>
                <c:pt idx="3">
                  <c:v>28</c:v>
                </c:pt>
                <c:pt idx="4">
                  <c:v>20</c:v>
                </c:pt>
                <c:pt idx="5">
                  <c:v>7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98-BD44-B7B2-D3FDBB758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54912432"/>
        <c:axId val="1754912016"/>
      </c:barChart>
      <c:lineChart>
        <c:grouping val="standard"/>
        <c:varyColors val="0"/>
        <c:ser>
          <c:idx val="1"/>
          <c:order val="1"/>
          <c:tx>
            <c:strRef>
              <c:f>Sheet1!$H$1</c:f>
              <c:strCache>
                <c:ptCount val="1"/>
                <c:pt idx="0">
                  <c:v>Rate of ROM before removal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Sheet1!$E$2:$E$8</c:f>
              <c:strCache>
                <c:ptCount val="7"/>
                <c:pt idx="0">
                  <c:v>[0-5[</c:v>
                </c:pt>
                <c:pt idx="1">
                  <c:v>[5-10[</c:v>
                </c:pt>
                <c:pt idx="2">
                  <c:v>[10-15[</c:v>
                </c:pt>
                <c:pt idx="3">
                  <c:v>[15-20[</c:v>
                </c:pt>
                <c:pt idx="4">
                  <c:v>[20-25[</c:v>
                </c:pt>
                <c:pt idx="5">
                  <c:v>[25-30[</c:v>
                </c:pt>
                <c:pt idx="6">
                  <c:v>[30-95[</c:v>
                </c:pt>
              </c:strCache>
            </c:strRef>
          </c:cat>
          <c:val>
            <c:numRef>
              <c:f>Sheet1!$H$2:$H$8</c:f>
              <c:numCache>
                <c:formatCode>0.00%</c:formatCode>
                <c:ptCount val="7"/>
                <c:pt idx="0">
                  <c:v>7.6923076923076927E-2</c:v>
                </c:pt>
                <c:pt idx="1">
                  <c:v>0.21359223300970873</c:v>
                </c:pt>
                <c:pt idx="2">
                  <c:v>0.3</c:v>
                </c:pt>
                <c:pt idx="3">
                  <c:v>0.42857142857142855</c:v>
                </c:pt>
                <c:pt idx="4">
                  <c:v>0.3</c:v>
                </c:pt>
                <c:pt idx="5">
                  <c:v>0.42857142857142855</c:v>
                </c:pt>
                <c:pt idx="6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98-BD44-B7B2-D3FDBB758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912848"/>
        <c:axId val="1754914512"/>
      </c:lineChart>
      <c:catAx>
        <c:axId val="1754912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Duration, min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54912016"/>
        <c:crosses val="autoZero"/>
        <c:auto val="1"/>
        <c:lblAlgn val="ctr"/>
        <c:lblOffset val="100"/>
        <c:noMultiLvlLbl val="0"/>
      </c:catAx>
      <c:valAx>
        <c:axId val="175491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procedures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54912432"/>
        <c:crosses val="autoZero"/>
        <c:crossBetween val="between"/>
      </c:valAx>
      <c:valAx>
        <c:axId val="175491451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Rate,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54912848"/>
        <c:crosses val="max"/>
        <c:crossBetween val="between"/>
      </c:valAx>
      <c:catAx>
        <c:axId val="1754912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54914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0070C0"/>
      </a:solidFill>
      <a:round/>
    </a:ln>
    <a:effectLst/>
  </c:spPr>
  <c:txPr>
    <a:bodyPr/>
    <a:lstStyle/>
    <a:p>
      <a:pPr>
        <a:defRPr>
          <a:solidFill>
            <a:srgbClr val="0070C0"/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SMD!$B$1</c:f>
              <c:strCache>
                <c:ptCount val="1"/>
                <c:pt idx="0">
                  <c:v>SMD before matching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cat>
            <c:strRef>
              <c:f>SMD!$A$2:$A$13</c:f>
              <c:strCache>
                <c:ptCount val="12"/>
                <c:pt idx="0">
                  <c:v>Age</c:v>
                </c:pt>
                <c:pt idx="1">
                  <c:v>BMI</c:v>
                </c:pt>
                <c:pt idx="2">
                  <c:v>Primiparous</c:v>
                </c:pt>
                <c:pt idx="3">
                  <c:v>Disease predisposing to PROM</c:v>
                </c:pt>
                <c:pt idx="4">
                  <c:v>Right-sided CDH</c:v>
                </c:pt>
                <c:pt idx="5">
                  <c:v>LHR</c:v>
                </c:pt>
                <c:pt idx="6">
                  <c:v>Liver down</c:v>
                </c:pt>
                <c:pt idx="7">
                  <c:v>Anterior placenta</c:v>
                </c:pt>
                <c:pt idx="8">
                  <c:v>GA at FETO</c:v>
                </c:pt>
                <c:pt idx="9">
                  <c:v>Polyhydramnios at FETO</c:v>
                </c:pt>
                <c:pt idx="10">
                  <c:v>log of the duration of the procedure</c:v>
                </c:pt>
                <c:pt idx="11">
                  <c:v>Drainage of amniotic fluid after FETO</c:v>
                </c:pt>
              </c:strCache>
            </c:strRef>
          </c:cat>
          <c:val>
            <c:numRef>
              <c:f>SMD!$B$2:$B$13</c:f>
              <c:numCache>
                <c:formatCode>General</c:formatCode>
                <c:ptCount val="12"/>
                <c:pt idx="0">
                  <c:v>0.115</c:v>
                </c:pt>
                <c:pt idx="1">
                  <c:v>0.16900000000000001</c:v>
                </c:pt>
                <c:pt idx="2">
                  <c:v>0.111</c:v>
                </c:pt>
                <c:pt idx="3">
                  <c:v>0.10100000000000001</c:v>
                </c:pt>
                <c:pt idx="4">
                  <c:v>7.4999999999999997E-2</c:v>
                </c:pt>
                <c:pt idx="5">
                  <c:v>3.6999999999999998E-2</c:v>
                </c:pt>
                <c:pt idx="6">
                  <c:v>5.2999999999999999E-2</c:v>
                </c:pt>
                <c:pt idx="7">
                  <c:v>6.0999999999999999E-2</c:v>
                </c:pt>
                <c:pt idx="8">
                  <c:v>0.438</c:v>
                </c:pt>
                <c:pt idx="9">
                  <c:v>5.8000000000000003E-2</c:v>
                </c:pt>
                <c:pt idx="10">
                  <c:v>0.47299999999999998</c:v>
                </c:pt>
                <c:pt idx="11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1-9844-9321-6F92219B4164}"/>
            </c:ext>
          </c:extLst>
        </c:ser>
        <c:ser>
          <c:idx val="1"/>
          <c:order val="1"/>
          <c:tx>
            <c:strRef>
              <c:f>SMD!$C$1</c:f>
              <c:strCache>
                <c:ptCount val="1"/>
                <c:pt idx="0">
                  <c:v>SMD after matching</c:v>
                </c:pt>
              </c:strCache>
            </c:strRef>
          </c:tx>
          <c:spPr>
            <a:solidFill>
              <a:srgbClr val="FF0000"/>
            </a:solidFill>
            <a:ln w="25400" cap="flat" cmpd="sng" algn="ctr">
              <a:solidFill>
                <a:srgbClr val="FF0000"/>
              </a:solidFill>
              <a:miter lim="800000"/>
            </a:ln>
            <a:effectLst/>
          </c:spPr>
          <c:invertIfNegative val="0"/>
          <c:cat>
            <c:strRef>
              <c:f>SMD!$A$2:$A$13</c:f>
              <c:strCache>
                <c:ptCount val="12"/>
                <c:pt idx="0">
                  <c:v>Age</c:v>
                </c:pt>
                <c:pt idx="1">
                  <c:v>BMI</c:v>
                </c:pt>
                <c:pt idx="2">
                  <c:v>Primiparous</c:v>
                </c:pt>
                <c:pt idx="3">
                  <c:v>Disease predisposing to PROM</c:v>
                </c:pt>
                <c:pt idx="4">
                  <c:v>Right-sided CDH</c:v>
                </c:pt>
                <c:pt idx="5">
                  <c:v>LHR</c:v>
                </c:pt>
                <c:pt idx="6">
                  <c:v>Liver down</c:v>
                </c:pt>
                <c:pt idx="7">
                  <c:v>Anterior placenta</c:v>
                </c:pt>
                <c:pt idx="8">
                  <c:v>GA at FETO</c:v>
                </c:pt>
                <c:pt idx="9">
                  <c:v>Polyhydramnios at FETO</c:v>
                </c:pt>
                <c:pt idx="10">
                  <c:v>log of the duration of the procedure</c:v>
                </c:pt>
                <c:pt idx="11">
                  <c:v>Drainage of amniotic fluid after FETO</c:v>
                </c:pt>
              </c:strCache>
            </c:strRef>
          </c:cat>
          <c:val>
            <c:numRef>
              <c:f>SMD!$C$2:$C$13</c:f>
              <c:numCache>
                <c:formatCode>General</c:formatCode>
                <c:ptCount val="12"/>
                <c:pt idx="0">
                  <c:v>1.9E-2</c:v>
                </c:pt>
                <c:pt idx="1">
                  <c:v>3.7999999999999999E-2</c:v>
                </c:pt>
                <c:pt idx="2">
                  <c:v>2.4E-2</c:v>
                </c:pt>
                <c:pt idx="3">
                  <c:v>9.7000000000000003E-2</c:v>
                </c:pt>
                <c:pt idx="4">
                  <c:v>8.0000000000000002E-3</c:v>
                </c:pt>
                <c:pt idx="5">
                  <c:v>2.4E-2</c:v>
                </c:pt>
                <c:pt idx="6">
                  <c:v>6.2E-2</c:v>
                </c:pt>
                <c:pt idx="7">
                  <c:v>2.8000000000000001E-2</c:v>
                </c:pt>
                <c:pt idx="8">
                  <c:v>0.16500000000000001</c:v>
                </c:pt>
                <c:pt idx="9">
                  <c:v>0.02</c:v>
                </c:pt>
                <c:pt idx="10">
                  <c:v>0.14899999999999999</c:v>
                </c:pt>
                <c:pt idx="11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11-9844-9321-6F92219B4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581028495"/>
        <c:axId val="581030159"/>
      </c:barChart>
      <c:catAx>
        <c:axId val="58102849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1030159"/>
        <c:crosses val="autoZero"/>
        <c:auto val="1"/>
        <c:lblAlgn val="ctr"/>
        <c:lblOffset val="100"/>
        <c:noMultiLvlLbl val="0"/>
      </c:catAx>
      <c:valAx>
        <c:axId val="581030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1028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0.50776</cdr:x>
      <cdr:y>0.07953</cdr:y>
    </cdr:from>
    <cdr:to>
      <cdr:x>0.50776</cdr:x>
      <cdr:y>0.94035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4BF4AC3-885E-E323-4C7B-420A52A3BF1F}"/>
            </a:ext>
          </a:extLst>
        </cdr:cNvPr>
        <cdr:cNvCxnSpPr/>
      </cdr:nvCxnSpPr>
      <cdr:spPr>
        <a:xfrm xmlns:a="http://schemas.openxmlformats.org/drawingml/2006/main">
          <a:off x="4752166" y="341244"/>
          <a:ext cx="0" cy="3693568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C367C-0A66-0244-9544-E38B1A64FA6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86B67-ABA6-8143-8630-239F7D7E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50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D429CF-3EB8-16EC-7010-BEFB95260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39524E-DDD5-816E-FE4C-A44A719CF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BF4096-A94F-C97E-F11E-5B8756D2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6584-F6B6-FB42-9810-68C2BDC44CAE}" type="datetime1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756DAE-258E-B328-40C5-A4AC278E2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1CE813-35F9-D230-40D2-91B11322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7451-8F1D-A84F-8595-DAA00D073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66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675238-085E-5EFB-BB59-85E4DFBF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5F7F15-6BF3-5A88-01B4-7C8598CBD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54A0D3-1077-0FB5-5105-BD3B6517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D94-6826-7442-A77F-366486E00F25}" type="datetime1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E8A7B5-7ECE-6451-3370-96C90555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8E4485-0B8A-E717-6A26-64469403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7451-8F1D-A84F-8595-DAA00D073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63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B1D3FF6-0169-8BE9-CACA-5FB6BDE0F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F92086-5341-53A6-C88F-12E280C4C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BAE8B0-B268-5376-E84D-6B04DC2F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CEE1-1738-3942-BF1D-31DD2F41FD8A}" type="datetime1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302B72-E684-148F-2AC5-6CD4FE5F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65BE4B-2773-3DC4-8BEF-539CB59E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7451-8F1D-A84F-8595-DAA00D073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14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36FA4-DCF6-FB9C-E556-7BDE0C8A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23D0DE-468C-27B1-6A62-D36AF0429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E7E9D5-5442-C8C1-F074-7F79BC86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88D9-2A99-AD4D-9F8A-540577E8E51F}" type="datetime1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282F15-03D2-CBF8-86A6-53EE322B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1C0DB9-1722-5652-FDB9-1490D151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7451-8F1D-A84F-8595-DAA00D073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58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AA9F5F-2ED3-FAC9-6343-C6A579E75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74E471-C1DD-4E78-176F-33F5E9CBA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09BC3A-9F56-D5B9-705E-C6522135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215-8551-544F-B7F4-76A01F61B73D}" type="datetime1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34B6DF-EE43-3956-BE79-5CE22887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5C00CB-79EC-14B3-97C3-EC736E17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7451-8F1D-A84F-8595-DAA00D073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05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8374AD-5501-D7FE-47F1-5FBD123F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AB06DD-E1B0-0DCE-20F2-4E360B6B4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77AD38-7C9B-42B8-B161-743B01599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95A394-65C4-1370-00B9-7C45C02F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0917-B350-5740-85C6-93AFFCA03063}" type="datetime1">
              <a:rPr lang="fr-FR" smtClean="0"/>
              <a:t>12/06/2023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419EDB-1E1A-52B7-0ACF-18F1F490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8E8EFD-49BA-76B3-7649-8BBF84A7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7451-8F1D-A84F-8595-DAA00D073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6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13871-7D5D-DCFA-7CE9-44FE0DAC8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6B34D4-08BD-590A-721F-F39CAD745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A1C1A3-6C55-6490-FDA3-13EB14624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742C6E-47EE-F7BE-1BFD-2776A7C78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8B9534-2440-1F2B-50C9-79DAF983E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FE8ED92-4C53-3E51-8CB5-A7861E84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FE2D-13D5-7E4A-B403-BD18A541F412}" type="datetime1">
              <a:rPr lang="fr-FR" smtClean="0"/>
              <a:t>12/06/2023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269192F-FD2F-8F2B-E1F5-24296E977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853102C-B6AA-548F-34A4-61412A6D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7451-8F1D-A84F-8595-DAA00D073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52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02DF1-AABD-78DA-6EEA-F61BEF5A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08B8EF-371A-0BC8-211F-CD971A78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6FC8-095B-4F4C-8B56-055296966E54}" type="datetime1">
              <a:rPr lang="fr-FR" smtClean="0"/>
              <a:t>12/06/2023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3D2185-DA90-5009-E397-FD278312B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BD606A-A4CA-87D4-74A3-D719BCC1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7451-8F1D-A84F-8595-DAA00D073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B2FD5EF-F478-57F2-C555-09A64A40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8EB0-AFC3-9E4F-A207-13878513BD78}" type="datetime1">
              <a:rPr lang="fr-FR" smtClean="0"/>
              <a:t>12/06/2023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7DD37BE-F8B1-20DF-5C53-444E278B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C5B66E-A835-E735-5802-2751614D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7451-8F1D-A84F-8595-DAA00D073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03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BCC7B-8C7A-34C7-D489-6D458375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791275-E55C-AAA1-BBEC-4CA8F550D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12A9CE-A1B5-4BB1-306B-60F1253A8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D3608B-CCC7-14F8-AD8E-B0E930AF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35C1-1544-3C4C-AE5C-4BDC15493A1C}" type="datetime1">
              <a:rPr lang="fr-FR" smtClean="0"/>
              <a:t>12/06/2023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9E455B-C075-3961-366E-130683FB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2C4E11-7B42-FCAF-4B68-8BBEE81F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7451-8F1D-A84F-8595-DAA00D073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69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55C38D-808A-B7D3-C747-A1BCEFDB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91A9E1-90EF-0F2A-99A2-25AB00FB6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EBBDD6-BEBA-CC2B-FF87-C80DFBD43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9985D7-4653-A546-8EAC-47BAB22C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A511-619E-714E-A314-04DA304E943D}" type="datetime1">
              <a:rPr lang="fr-FR" smtClean="0"/>
              <a:t>12/06/2023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C98FA9-8160-DE98-6FF5-1D4D7BFF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52F370-5EBE-3007-E26A-09D8569A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7451-8F1D-A84F-8595-DAA00D073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77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6AEDBF-C1D6-7972-8A9C-BCA43B93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682B06-DEEA-FFCB-96D8-653F9563E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EDA543-4211-0DC3-4BA7-615A831DF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56C93-D8BD-F649-8EBF-63064E853D05}" type="datetime1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88004D-FAEB-3221-E9ED-0A588BDAB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59E86A-F955-E5D6-5FFD-B4CBA6BBE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67451-8F1D-A84F-8595-DAA00D073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46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62DC9A-D0BE-2FA3-80CF-554DF0798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383" y="1710186"/>
            <a:ext cx="6387881" cy="3847990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Facteurs prédictifs de RPM dans la technique FETO</a:t>
            </a:r>
            <a:b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2000" i="0" u="sng" dirty="0">
                <a:solidFill>
                  <a:srgbClr val="0065AA"/>
                </a:solidFill>
                <a:latin typeface="+mn-lt"/>
              </a:rPr>
              <a:t>Anne </a:t>
            </a:r>
            <a:r>
              <a:rPr lang="en-US" altLang="fr-FR" sz="2000" i="0" u="sng" dirty="0" err="1">
                <a:solidFill>
                  <a:srgbClr val="0065AA"/>
                </a:solidFill>
                <a:latin typeface="+mn-lt"/>
              </a:rPr>
              <a:t>Gaël</a:t>
            </a:r>
            <a:r>
              <a:rPr lang="en-US" altLang="fr-FR" sz="2000" i="0" u="sng" dirty="0">
                <a:solidFill>
                  <a:srgbClr val="0065AA"/>
                </a:solidFill>
                <a:latin typeface="+mn-lt"/>
              </a:rPr>
              <a:t> Cordier</a:t>
            </a:r>
            <a:r>
              <a:rPr lang="en-US" altLang="fr-FR" sz="2000" i="0" dirty="0">
                <a:solidFill>
                  <a:srgbClr val="0065AA"/>
                </a:solidFill>
                <a:latin typeface="+mn-lt"/>
              </a:rPr>
              <a:t>, </a:t>
            </a:r>
            <a:r>
              <a:rPr lang="fr-FR" sz="2000" i="0" dirty="0">
                <a:solidFill>
                  <a:srgbClr val="0070C0"/>
                </a:solidFill>
                <a:latin typeface="+mn-lt"/>
              </a:rPr>
              <a:t>E </a:t>
            </a:r>
            <a:r>
              <a:rPr lang="fr-FR" sz="2000" i="0" dirty="0" err="1">
                <a:solidFill>
                  <a:srgbClr val="0070C0"/>
                </a:solidFill>
                <a:latin typeface="+mn-lt"/>
              </a:rPr>
              <a:t>Orain</a:t>
            </a:r>
            <a:r>
              <a:rPr lang="fr-FR" sz="2000" i="0" dirty="0">
                <a:solidFill>
                  <a:srgbClr val="0070C0"/>
                </a:solidFill>
                <a:latin typeface="+mn-lt"/>
              </a:rPr>
              <a:t>, A Letourneau, A </a:t>
            </a:r>
            <a:r>
              <a:rPr lang="fr-FR" sz="2000" i="0" dirty="0" err="1">
                <a:solidFill>
                  <a:srgbClr val="0070C0"/>
                </a:solidFill>
                <a:latin typeface="+mn-lt"/>
              </a:rPr>
              <a:t>Vivanti</a:t>
            </a:r>
            <a:r>
              <a:rPr lang="fr-FR" sz="2000" dirty="0">
                <a:solidFill>
                  <a:srgbClr val="0070C0"/>
                </a:solidFill>
                <a:latin typeface="+mn-lt"/>
              </a:rPr>
              <a:t>,</a:t>
            </a:r>
            <a:r>
              <a:rPr lang="fr-FR" sz="2000" i="0" dirty="0">
                <a:solidFill>
                  <a:srgbClr val="0070C0"/>
                </a:solidFill>
                <a:latin typeface="+mn-lt"/>
              </a:rPr>
              <a:t>	Alexandra </a:t>
            </a:r>
            <a:r>
              <a:rPr lang="fr-FR" sz="2000" i="0" dirty="0" err="1">
                <a:solidFill>
                  <a:srgbClr val="0070C0"/>
                </a:solidFill>
                <a:latin typeface="+mn-lt"/>
              </a:rPr>
              <a:t>Benachi</a:t>
            </a:r>
            <a:r>
              <a:rPr lang="fr-FR" sz="2000" i="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2000" b="0" i="0" dirty="0">
                <a:solidFill>
                  <a:srgbClr val="0070C0"/>
                </a:solidFill>
                <a:latin typeface="+mn-lt"/>
              </a:rPr>
              <a:t>Paris Saclay</a:t>
            </a:r>
            <a:br>
              <a:rPr lang="fr-FR" sz="2000" b="0" i="0" dirty="0">
                <a:solidFill>
                  <a:srgbClr val="0070C0"/>
                </a:solidFill>
                <a:latin typeface="+mn-lt"/>
              </a:rPr>
            </a:br>
            <a:r>
              <a:rPr lang="fr-FR" sz="2000" i="0" dirty="0">
                <a:solidFill>
                  <a:srgbClr val="0070C0"/>
                </a:solidFill>
                <a:latin typeface="+mn-lt"/>
              </a:rPr>
              <a:t>D Badr, J </a:t>
            </a:r>
            <a:r>
              <a:rPr lang="fr-FR" sz="2000" i="0" dirty="0" err="1">
                <a:solidFill>
                  <a:srgbClr val="0070C0"/>
                </a:solidFill>
                <a:latin typeface="+mn-lt"/>
              </a:rPr>
              <a:t>Jani</a:t>
            </a:r>
            <a:r>
              <a:rPr lang="fr-FR" sz="20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2000" b="0" i="0" dirty="0">
                <a:solidFill>
                  <a:srgbClr val="0070C0"/>
                </a:solidFill>
                <a:latin typeface="+mn-lt"/>
              </a:rPr>
              <a:t>Brugmann Hospital, BELGIUM</a:t>
            </a:r>
            <a:br>
              <a:rPr lang="fr-FR" sz="2000" b="0" i="0" dirty="0">
                <a:solidFill>
                  <a:srgbClr val="0070C0"/>
                </a:solidFill>
                <a:latin typeface="+mn-lt"/>
              </a:rPr>
            </a:br>
            <a:r>
              <a:rPr lang="fr-FR" sz="2000" i="0" dirty="0">
                <a:solidFill>
                  <a:srgbClr val="0070C0"/>
                </a:solidFill>
                <a:latin typeface="+mn-lt"/>
              </a:rPr>
              <a:t>D </a:t>
            </a:r>
            <a:r>
              <a:rPr lang="fr-FR" sz="2000" i="0" dirty="0" err="1">
                <a:solidFill>
                  <a:srgbClr val="0070C0"/>
                </a:solidFill>
                <a:latin typeface="+mn-lt"/>
              </a:rPr>
              <a:t>Basurto</a:t>
            </a:r>
            <a:r>
              <a:rPr lang="fr-FR" sz="2000" i="0" dirty="0">
                <a:solidFill>
                  <a:srgbClr val="0070C0"/>
                </a:solidFill>
                <a:latin typeface="+mn-lt"/>
              </a:rPr>
              <a:t>, F Russo, J </a:t>
            </a:r>
            <a:r>
              <a:rPr lang="fr-FR" sz="2000" i="0" dirty="0" err="1">
                <a:solidFill>
                  <a:srgbClr val="0070C0"/>
                </a:solidFill>
                <a:latin typeface="+mn-lt"/>
              </a:rPr>
              <a:t>Deprest</a:t>
            </a:r>
            <a:r>
              <a:rPr lang="fr-FR" sz="2000" i="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2000" b="0" i="0" dirty="0">
                <a:solidFill>
                  <a:srgbClr val="0070C0"/>
                </a:solidFill>
                <a:latin typeface="+mn-lt"/>
              </a:rPr>
              <a:t>Leuven Hospital, BELGIUM</a:t>
            </a:r>
            <a:br>
              <a:rPr lang="fr-FR" sz="2000" b="0" i="0" dirty="0">
                <a:solidFill>
                  <a:srgbClr val="0070C0"/>
                </a:solidFill>
                <a:latin typeface="+mn-lt"/>
              </a:rPr>
            </a:br>
            <a:r>
              <a:rPr lang="fr-FR" sz="2000" i="0" dirty="0">
                <a:solidFill>
                  <a:srgbClr val="0070C0"/>
                </a:solidFill>
                <a:latin typeface="+mn-lt"/>
              </a:rPr>
              <a:t>E </a:t>
            </a:r>
            <a:r>
              <a:rPr lang="fr-FR" sz="2000" i="0" dirty="0" err="1">
                <a:solidFill>
                  <a:srgbClr val="0070C0"/>
                </a:solidFill>
                <a:latin typeface="+mn-lt"/>
              </a:rPr>
              <a:t>Eixarch</a:t>
            </a:r>
            <a:r>
              <a:rPr lang="fr-FR" sz="2000" i="0" dirty="0">
                <a:solidFill>
                  <a:srgbClr val="0070C0"/>
                </a:solidFill>
                <a:latin typeface="+mn-lt"/>
              </a:rPr>
              <a:t>, J </a:t>
            </a:r>
            <a:r>
              <a:rPr lang="fr-FR" sz="2000" i="0" dirty="0" err="1">
                <a:solidFill>
                  <a:srgbClr val="0070C0"/>
                </a:solidFill>
                <a:latin typeface="+mn-lt"/>
              </a:rPr>
              <a:t>Otano</a:t>
            </a:r>
            <a:r>
              <a:rPr lang="fr-FR" sz="2000" i="0" dirty="0">
                <a:solidFill>
                  <a:srgbClr val="0070C0"/>
                </a:solidFill>
                <a:latin typeface="+mn-lt"/>
              </a:rPr>
              <a:t>, O Gomez </a:t>
            </a:r>
            <a:r>
              <a:rPr lang="fr-FR" sz="2000" b="0" i="0" dirty="0">
                <a:solidFill>
                  <a:srgbClr val="0070C0"/>
                </a:solidFill>
                <a:latin typeface="+mn-lt"/>
              </a:rPr>
              <a:t>Barcelona Hospital, SPAIN</a:t>
            </a:r>
            <a:br>
              <a:rPr lang="fr-FR" sz="2000" b="0" i="0" dirty="0">
                <a:solidFill>
                  <a:srgbClr val="0070C0"/>
                </a:solidFill>
                <a:latin typeface="+mn-lt"/>
              </a:rPr>
            </a:br>
            <a:r>
              <a:rPr lang="fr-FR" sz="2000" b="0" i="0" dirty="0">
                <a:solidFill>
                  <a:srgbClr val="0070C0"/>
                </a:solidFill>
                <a:latin typeface="+mn-lt"/>
              </a:rPr>
              <a:t>CF </a:t>
            </a:r>
            <a:r>
              <a:rPr lang="fr-FR" sz="2000" b="0" i="0" dirty="0" err="1">
                <a:solidFill>
                  <a:srgbClr val="0070C0"/>
                </a:solidFill>
                <a:latin typeface="+mn-lt"/>
              </a:rPr>
              <a:t>Peralta</a:t>
            </a:r>
            <a:r>
              <a:rPr lang="fr-FR" sz="2000" b="0" i="0" dirty="0">
                <a:solidFill>
                  <a:srgbClr val="0070C0"/>
                </a:solidFill>
                <a:latin typeface="+mn-lt"/>
              </a:rPr>
              <a:t>, Sao Paulo, BRAZIL</a:t>
            </a:r>
            <a:endParaRPr lang="fr-FR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0" descr="aphp">
            <a:extLst>
              <a:ext uri="{FF2B5EF4-FFF2-40B4-BE49-F238E27FC236}">
                <a16:creationId xmlns:a16="http://schemas.microsoft.com/office/drawing/2014/main" id="{B487C02F-03E7-54E4-1798-CD613B413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07" y="341592"/>
            <a:ext cx="2610676" cy="60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7042D20-0388-B7D5-6DB3-D164071B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93" y="5724877"/>
            <a:ext cx="2252870" cy="91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B2A0FD3-374A-9EC8-E14C-9F79D4E911E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>
            <a:off x="1054530" y="5627207"/>
            <a:ext cx="1742954" cy="108766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370E7A6-BD48-CE5C-D301-9FA4D1C19D07}"/>
              </a:ext>
            </a:extLst>
          </p:cNvPr>
          <p:cNvSpPr txBox="1"/>
          <p:nvPr/>
        </p:nvSpPr>
        <p:spPr>
          <a:xfrm>
            <a:off x="9858873" y="6099393"/>
            <a:ext cx="203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PSF 26 Janvier 2023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060B3581-2F51-1556-034E-3600D847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7451-8F1D-A84F-8595-DAA00D07380F}" type="slidenum">
              <a:rPr lang="fr-FR" smtClean="0"/>
              <a:t>1</a:t>
            </a:fld>
            <a:endParaRPr lang="fr-FR"/>
          </a:p>
        </p:txBody>
      </p:sp>
      <p:pic>
        <p:nvPicPr>
          <p:cNvPr id="17" name="Image 81">
            <a:extLst>
              <a:ext uri="{FF2B5EF4-FFF2-40B4-BE49-F238E27FC236}">
                <a16:creationId xmlns:a16="http://schemas.microsoft.com/office/drawing/2014/main" id="{7BD3093C-6BC3-D32B-2499-87EADEED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07" y="341592"/>
            <a:ext cx="11144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4" descr="Capture d’écran 2012-05-16 à 23.04.23.png">
            <a:extLst>
              <a:ext uri="{FF2B5EF4-FFF2-40B4-BE49-F238E27FC236}">
                <a16:creationId xmlns:a16="http://schemas.microsoft.com/office/drawing/2014/main" id="{9723AE75-C86A-0AAA-DB4B-D5ACC6AAA6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5"/>
          <a:stretch>
            <a:fillRect/>
          </a:stretch>
        </p:blipFill>
        <p:spPr bwMode="auto">
          <a:xfrm>
            <a:off x="7976177" y="321940"/>
            <a:ext cx="1375518" cy="87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5" descr="Capture d’écran 2012-05-16 à 23.04.31.png">
            <a:extLst>
              <a:ext uri="{FF2B5EF4-FFF2-40B4-BE49-F238E27FC236}">
                <a16:creationId xmlns:a16="http://schemas.microsoft.com/office/drawing/2014/main" id="{A9F0DF18-78F5-3F06-77E3-605F78D091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120" y="236730"/>
            <a:ext cx="1447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70D0ED8-E496-DCC2-616E-3B55CAB3B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9783" y="2078982"/>
            <a:ext cx="4148889" cy="4148889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8628A1C-B3E2-872D-A390-3700E27242B4}"/>
              </a:ext>
            </a:extLst>
          </p:cNvPr>
          <p:cNvCxnSpPr/>
          <p:nvPr/>
        </p:nvCxnSpPr>
        <p:spPr>
          <a:xfrm>
            <a:off x="481029" y="1574674"/>
            <a:ext cx="1113289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00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660D70-1115-236E-4B3C-E83EA7EC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767451-8F1D-A84F-8595-DAA00D07380F}" type="slidenum">
              <a:rPr lang="fr-FR" smtClean="0"/>
              <a:pPr>
                <a:spcAft>
                  <a:spcPts val="600"/>
                </a:spcAft>
              </a:pPr>
              <a:t>10</a:t>
            </a:fld>
            <a:endParaRPr lang="fr-FR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3329B4D-F05A-0172-4502-2F68636E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Diagramme</a:t>
            </a: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des standardized mean difference (SMD) pour les covariables </a:t>
            </a:r>
            <a:r>
              <a:rPr lang="en-US" sz="3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inclues</a:t>
            </a: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dans le score de propension</a:t>
            </a:r>
            <a:br>
              <a:rPr lang="fr-FR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3200" b="1" dirty="0"/>
          </a:p>
        </p:txBody>
      </p:sp>
      <p:graphicFrame>
        <p:nvGraphicFramePr>
          <p:cNvPr id="17" name="Chart 3">
            <a:extLst>
              <a:ext uri="{FF2B5EF4-FFF2-40B4-BE49-F238E27FC236}">
                <a16:creationId xmlns:a16="http://schemas.microsoft.com/office/drawing/2014/main" id="{32779631-D07E-FE6C-FE0E-E46B70CA20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789867"/>
              </p:ext>
            </p:extLst>
          </p:nvPr>
        </p:nvGraphicFramePr>
        <p:xfrm>
          <a:off x="838200" y="1892493"/>
          <a:ext cx="9359038" cy="4290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88899E38-0B33-65D9-556B-FB4488ACA1ED}"/>
              </a:ext>
            </a:extLst>
          </p:cNvPr>
          <p:cNvSpPr txBox="1"/>
          <p:nvPr/>
        </p:nvSpPr>
        <p:spPr>
          <a:xfrm>
            <a:off x="863728" y="6319257"/>
            <a:ext cx="86865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BMI: body mass index; CDH: congenital diaphragmatic hernia; FETO: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fetoscopic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endoluminal tracheal occlusion; GA: gestational age; LHR: lung-to-head ratio; Log: logarithm; PROM: premature rupture of membranes; ROM: rupture of membranes; WG: weeks of gestation.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66425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660D70-1115-236E-4B3C-E83EA7EC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767451-8F1D-A84F-8595-DAA00D07380F}" type="slidenum">
              <a:rPr lang="fr-FR" smtClean="0"/>
              <a:pPr>
                <a:spcAft>
                  <a:spcPts val="600"/>
                </a:spcAft>
              </a:pPr>
              <a:t>11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8622A1D-D63C-6B6A-2777-8F0FD2C1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Courbe</a:t>
            </a:r>
            <a:r>
              <a:rPr lang="en-US" sz="4400" b="1" dirty="0"/>
              <a:t> </a:t>
            </a:r>
            <a:r>
              <a:rPr lang="en-US" sz="4400" b="1" dirty="0" err="1"/>
              <a:t>d’incidence</a:t>
            </a:r>
            <a:r>
              <a:rPr lang="en-US" sz="4400" b="1" dirty="0"/>
              <a:t> de RPM </a:t>
            </a:r>
            <a:r>
              <a:rPr lang="en-US" sz="4400" b="1" dirty="0" err="1"/>
              <a:t>ajustée</a:t>
            </a:r>
            <a:r>
              <a:rPr lang="en-US" sz="4400" b="1" dirty="0"/>
              <a:t> </a:t>
            </a:r>
            <a:r>
              <a:rPr lang="en-US" sz="4400" b="1" dirty="0" err="1"/>
              <a:t>avant</a:t>
            </a:r>
            <a:r>
              <a:rPr lang="en-US" sz="4400" b="1" dirty="0"/>
              <a:t> </a:t>
            </a:r>
            <a:r>
              <a:rPr lang="en-US" sz="4400" b="1" dirty="0" err="1"/>
              <a:t>retrait</a:t>
            </a:r>
            <a:r>
              <a:rPr lang="en-US" sz="4400" b="1" dirty="0"/>
              <a:t> du </a:t>
            </a:r>
            <a:r>
              <a:rPr lang="en-US" sz="4400" b="1" dirty="0" err="1"/>
              <a:t>ballon</a:t>
            </a:r>
            <a:endParaRPr lang="fr-FR" b="1" dirty="0"/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C03BB956-C82D-9E97-AF52-95F4FD54E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658523"/>
              </p:ext>
            </p:extLst>
          </p:nvPr>
        </p:nvGraphicFramePr>
        <p:xfrm>
          <a:off x="1577788" y="1826881"/>
          <a:ext cx="7452095" cy="42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778240" imgH="4960402" progId="Acrobat.Document.DC">
                  <p:embed/>
                </p:oleObj>
              </mc:Choice>
              <mc:Fallback>
                <p:oleObj name="Acrobat Document" r:id="rId2" imgW="8778240" imgH="4960402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C916FA5-9242-0124-215A-DC95C16307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77788" y="1826881"/>
                        <a:ext cx="7452095" cy="42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B5D93DD2-BB33-2205-C41A-2D3762E5912F}"/>
              </a:ext>
            </a:extLst>
          </p:cNvPr>
          <p:cNvSpPr txBox="1"/>
          <p:nvPr/>
        </p:nvSpPr>
        <p:spPr>
          <a:xfrm>
            <a:off x="768133" y="6352666"/>
            <a:ext cx="1109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Adjusted hazard ratio: 1.56 (95%CI: 0.95-2.55), p=0.080.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2CB1F71-9AFF-BA9B-0CB6-A78F3DCDA5D1}"/>
              </a:ext>
            </a:extLst>
          </p:cNvPr>
          <p:cNvSpPr txBox="1"/>
          <p:nvPr/>
        </p:nvSpPr>
        <p:spPr>
          <a:xfrm>
            <a:off x="8319249" y="3589668"/>
            <a:ext cx="2672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EN DESSOUS de l’OMBILIC</a:t>
            </a:r>
          </a:p>
          <a:p>
            <a:endParaRPr lang="fr-FR" b="1" dirty="0"/>
          </a:p>
          <a:p>
            <a:r>
              <a:rPr lang="fr-FR" b="1" dirty="0"/>
              <a:t>AU DESSUS de l’OMBILIC</a:t>
            </a:r>
          </a:p>
        </p:txBody>
      </p:sp>
    </p:spTree>
    <p:extLst>
      <p:ext uri="{BB962C8B-B14F-4D97-AF65-F5344CB8AC3E}">
        <p14:creationId xmlns:p14="http://schemas.microsoft.com/office/powerpoint/2010/main" val="17436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670A57-6605-6418-FD3E-4C8997C7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767451-8F1D-A84F-8595-DAA00D07380F}" type="slidenum">
              <a:rPr lang="fr-FR" smtClean="0"/>
              <a:pPr>
                <a:spcAft>
                  <a:spcPts val="600"/>
                </a:spcAft>
              </a:pPr>
              <a:t>12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E3FA133-A6B7-44AB-0CD3-ABE795835E6C}"/>
              </a:ext>
            </a:extLst>
          </p:cNvPr>
          <p:cNvSpPr txBox="1">
            <a:spLocks/>
          </p:cNvSpPr>
          <p:nvPr/>
        </p:nvSpPr>
        <p:spPr>
          <a:xfrm>
            <a:off x="838200" y="542821"/>
            <a:ext cx="10684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Facteurs prédictifs de RPM avant le retrait du ballon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F7B3577-A048-84E5-6A5B-1F9B612899AA}"/>
              </a:ext>
            </a:extLst>
          </p:cNvPr>
          <p:cNvSpPr txBox="1"/>
          <p:nvPr/>
        </p:nvSpPr>
        <p:spPr>
          <a:xfrm>
            <a:off x="560958" y="2008186"/>
            <a:ext cx="10294938" cy="34778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i="0" dirty="0">
                <a:solidFill>
                  <a:srgbClr val="0070C0"/>
                </a:solidFill>
              </a:rPr>
              <a:t>Non </a:t>
            </a:r>
            <a:r>
              <a:rPr lang="en-GB" sz="2000" b="1" i="0" dirty="0" err="1">
                <a:solidFill>
                  <a:srgbClr val="0070C0"/>
                </a:solidFill>
              </a:rPr>
              <a:t>s</a:t>
            </a:r>
            <a:r>
              <a:rPr lang="en-GB" sz="2000" b="1" dirty="0" err="1">
                <a:solidFill>
                  <a:srgbClr val="0070C0"/>
                </a:solidFill>
              </a:rPr>
              <a:t>ignificatif</a:t>
            </a:r>
            <a:r>
              <a:rPr lang="en-GB" sz="2000" b="1" dirty="0">
                <a:solidFill>
                  <a:srgbClr val="0070C0"/>
                </a:solidFill>
              </a:rPr>
              <a:t> :</a:t>
            </a:r>
          </a:p>
          <a:p>
            <a:pPr>
              <a:defRPr/>
            </a:pPr>
            <a:endParaRPr lang="en-GB" sz="2000" b="0" i="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sz="2000" dirty="0" err="1">
                <a:solidFill>
                  <a:srgbClr val="0070C0"/>
                </a:solidFill>
              </a:rPr>
              <a:t>Nécessité</a:t>
            </a:r>
            <a:r>
              <a:rPr lang="en-GB" sz="2000" dirty="0">
                <a:solidFill>
                  <a:srgbClr val="0070C0"/>
                </a:solidFill>
              </a:rPr>
              <a:t> de VME</a:t>
            </a:r>
          </a:p>
          <a:p>
            <a:pPr>
              <a:defRPr/>
            </a:pPr>
            <a:r>
              <a:rPr lang="en-GB" sz="2000" dirty="0">
                <a:solidFill>
                  <a:srgbClr val="0070C0"/>
                </a:solidFill>
              </a:rPr>
              <a:t>Longueur du col</a:t>
            </a:r>
            <a:endParaRPr lang="en-GB" sz="2000" b="0" i="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sz="2000" b="1" i="0" dirty="0">
                <a:solidFill>
                  <a:srgbClr val="0070C0"/>
                </a:solidFill>
              </a:rPr>
              <a:t>Localisation de </a:t>
            </a:r>
            <a:r>
              <a:rPr lang="en-GB" sz="2000" b="1" i="0" dirty="0" err="1">
                <a:solidFill>
                  <a:srgbClr val="0070C0"/>
                </a:solidFill>
              </a:rPr>
              <a:t>l’insertion</a:t>
            </a:r>
            <a:r>
              <a:rPr lang="en-GB" sz="2000" b="1" i="0" dirty="0">
                <a:solidFill>
                  <a:srgbClr val="0070C0"/>
                </a:solidFill>
              </a:rPr>
              <a:t> du </a:t>
            </a:r>
            <a:r>
              <a:rPr lang="en-GB" sz="2000" b="1" i="0" dirty="0" err="1">
                <a:solidFill>
                  <a:srgbClr val="0070C0"/>
                </a:solidFill>
              </a:rPr>
              <a:t>trocard</a:t>
            </a:r>
            <a:r>
              <a:rPr lang="en-GB" sz="2000" b="1" i="0" dirty="0">
                <a:solidFill>
                  <a:srgbClr val="0070C0"/>
                </a:solidFill>
              </a:rPr>
              <a:t> </a:t>
            </a:r>
            <a:r>
              <a:rPr lang="en-GB" sz="2000" i="0" dirty="0">
                <a:solidFill>
                  <a:srgbClr val="0070C0"/>
                </a:solidFill>
              </a:rPr>
              <a:t>p=0.391</a:t>
            </a:r>
          </a:p>
          <a:p>
            <a:pPr>
              <a:defRPr/>
            </a:pPr>
            <a:r>
              <a:rPr lang="en-GB" sz="2000" dirty="0">
                <a:solidFill>
                  <a:srgbClr val="0070C0"/>
                </a:solidFill>
              </a:rPr>
              <a:t>			&gt; </a:t>
            </a:r>
            <a:r>
              <a:rPr lang="en-GB" sz="2000" dirty="0" err="1">
                <a:solidFill>
                  <a:srgbClr val="0070C0"/>
                </a:solidFill>
              </a:rPr>
              <a:t>Mais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OR </a:t>
            </a:r>
            <a:r>
              <a:rPr lang="en-GB" sz="2000" b="1" dirty="0">
                <a:solidFill>
                  <a:schemeClr val="accent1"/>
                </a:solidFill>
              </a:rPr>
              <a:t>1.56 </a:t>
            </a:r>
            <a:r>
              <a:rPr lang="en-US" sz="20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[0.89-2.74], p=0.120</a:t>
            </a:r>
            <a:r>
              <a:rPr lang="fr-FR" sz="2000" dirty="0">
                <a:solidFill>
                  <a:schemeClr val="accent1"/>
                </a:solidFill>
                <a:effectLst/>
              </a:rPr>
              <a:t> </a:t>
            </a:r>
            <a:endParaRPr lang="en-GB" sz="2000" i="0" dirty="0">
              <a:solidFill>
                <a:schemeClr val="accent1"/>
              </a:solidFill>
            </a:endParaRPr>
          </a:p>
          <a:p>
            <a:pPr>
              <a:defRPr/>
            </a:pPr>
            <a:endParaRPr lang="en-GB" sz="2000" b="0" i="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sz="2000" b="1" i="0" dirty="0" err="1">
                <a:solidFill>
                  <a:srgbClr val="0070C0"/>
                </a:solidFill>
              </a:rPr>
              <a:t>Significatif</a:t>
            </a:r>
            <a:r>
              <a:rPr lang="en-GB" sz="2000" b="1" i="0" dirty="0">
                <a:solidFill>
                  <a:srgbClr val="0070C0"/>
                </a:solidFill>
              </a:rPr>
              <a:t> :</a:t>
            </a:r>
          </a:p>
          <a:p>
            <a:pPr>
              <a:defRPr/>
            </a:pPr>
            <a:endParaRPr lang="en-GB" sz="2000" b="0" i="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sz="2000" b="0" i="0" dirty="0">
                <a:solidFill>
                  <a:srgbClr val="0070C0"/>
                </a:solidFill>
              </a:rPr>
              <a:t>Durée de </a:t>
            </a:r>
            <a:r>
              <a:rPr lang="en-GB" sz="2000" b="0" i="0" dirty="0" err="1">
                <a:solidFill>
                  <a:srgbClr val="0070C0"/>
                </a:solidFill>
              </a:rPr>
              <a:t>procédure</a:t>
            </a:r>
            <a:r>
              <a:rPr lang="en-GB" sz="2000" b="0" i="0" dirty="0">
                <a:solidFill>
                  <a:srgbClr val="0070C0"/>
                </a:solidFill>
              </a:rPr>
              <a:t> </a:t>
            </a:r>
            <a:r>
              <a:rPr lang="en-GB" sz="2000" i="0" dirty="0">
                <a:solidFill>
                  <a:srgbClr val="0070C0"/>
                </a:solidFill>
              </a:rPr>
              <a:t>OR 1.03 </a:t>
            </a:r>
            <a:r>
              <a:rPr lang="en-GB" sz="2000" i="0" dirty="0">
                <a:solidFill>
                  <a:srgbClr val="0070C0"/>
                </a:solidFill>
                <a:sym typeface="Symbol" pitchFamily="2" charset="2"/>
              </a:rPr>
              <a:t></a:t>
            </a:r>
            <a:r>
              <a:rPr lang="en-GB" sz="2000" b="0" i="0" dirty="0">
                <a:solidFill>
                  <a:srgbClr val="0070C0"/>
                </a:solidFill>
                <a:sym typeface="Symbol" pitchFamily="2" charset="2"/>
              </a:rPr>
              <a:t>1-1.05</a:t>
            </a:r>
            <a:r>
              <a:rPr lang="en-GB" sz="2000" i="0" dirty="0">
                <a:solidFill>
                  <a:srgbClr val="0070C0"/>
                </a:solidFill>
              </a:rPr>
              <a:t> </a:t>
            </a:r>
            <a:endParaRPr lang="en-GB" sz="2000" b="0" i="0" dirty="0">
              <a:solidFill>
                <a:srgbClr val="0070C0"/>
              </a:solidFill>
            </a:endParaRPr>
          </a:p>
          <a:p>
            <a:pPr>
              <a:defRPr/>
            </a:pPr>
            <a:endParaRPr lang="en-GB" sz="2000" b="0" i="0" dirty="0">
              <a:solidFill>
                <a:srgbClr val="0070C0"/>
              </a:solidFill>
            </a:endParaRPr>
          </a:p>
        </p:txBody>
      </p:sp>
      <p:sp>
        <p:nvSpPr>
          <p:cNvPr id="15" name="Rectangle 228">
            <a:extLst>
              <a:ext uri="{FF2B5EF4-FFF2-40B4-BE49-F238E27FC236}">
                <a16:creationId xmlns:a16="http://schemas.microsoft.com/office/drawing/2014/main" id="{ADC80453-3D26-5278-241B-50E3C638E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61" y="5860141"/>
            <a:ext cx="10288588" cy="325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>
            <a:lvl1pPr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GB" altLang="fr-FR" sz="1800" b="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Augmentation significative du </a:t>
            </a:r>
            <a:r>
              <a:rPr lang="en-GB" altLang="fr-FR" sz="1800" b="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risque</a:t>
            </a:r>
            <a:r>
              <a:rPr lang="en-GB" altLang="fr-FR" sz="1800" b="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de RPM avec la durée de la procedure FETO </a:t>
            </a:r>
          </a:p>
        </p:txBody>
      </p:sp>
    </p:spTree>
    <p:extLst>
      <p:ext uri="{BB962C8B-B14F-4D97-AF65-F5344CB8AC3E}">
        <p14:creationId xmlns:p14="http://schemas.microsoft.com/office/powerpoint/2010/main" val="286128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3B6E9D-9C21-F624-B8F7-4D158EF5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D767451-8F1D-A84F-8595-DAA00D07380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39A932-AE99-2672-C1CE-538973452E33}"/>
              </a:ext>
            </a:extLst>
          </p:cNvPr>
          <p:cNvSpPr txBox="1"/>
          <p:nvPr/>
        </p:nvSpPr>
        <p:spPr>
          <a:xfrm>
            <a:off x="836676" y="839920"/>
            <a:ext cx="7122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+mj-lt"/>
              </a:rPr>
              <a:t>Conclusion</a:t>
            </a:r>
          </a:p>
        </p:txBody>
      </p:sp>
      <p:sp>
        <p:nvSpPr>
          <p:cNvPr id="8" name="Rectangle 228">
            <a:extLst>
              <a:ext uri="{FF2B5EF4-FFF2-40B4-BE49-F238E27FC236}">
                <a16:creationId xmlns:a16="http://schemas.microsoft.com/office/drawing/2014/main" id="{2AF556F3-99CB-C836-19F1-02A5F0BFAF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39954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endParaRPr lang="fr-FR" altLang="fr-FR" sz="1800" b="0" i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r>
              <a:rPr lang="fr-FR" altLang="fr-FR" sz="1800" b="0" i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Age gestationnel à l’accouchement impacte la survie des nouveau nés avec HCD</a:t>
            </a:r>
          </a:p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endParaRPr lang="fr-FR" altLang="fr-FR" sz="1800" b="0" i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r>
              <a:rPr lang="fr-FR" altLang="fr-FR" sz="1800" b="0" i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Le risque spontané de RPM des HCD est augmenté par la FETO</a:t>
            </a:r>
          </a:p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endParaRPr lang="fr-FR" altLang="fr-FR" sz="1800" b="0" i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endParaRPr lang="fr-FR" altLang="fr-FR" sz="1800" b="0" i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r>
              <a:rPr lang="fr-FR" altLang="fr-FR" sz="1800" b="0" i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La localisation de l’insertion du foetoscope pendant la FETO n’impacte pas significativement le risque de RPM avant le retrait du ballon (nécessité de 800 procédures)</a:t>
            </a:r>
          </a:p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endParaRPr lang="fr-FR" altLang="fr-FR" sz="1800" b="0" i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r>
              <a:rPr lang="fr-FR" altLang="fr-FR" sz="1800" b="0" i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Un des facteurs prédictifs reste la durée de la procédure &gt;&gt; Optimiser la position du fœtus et la facilité d’insertion (VME si nécessaire)</a:t>
            </a:r>
          </a:p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endParaRPr lang="fr-FR" altLang="fr-FR" sz="1800" b="0" i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r>
              <a:rPr lang="fr-FR" altLang="fr-FR" sz="1800" b="0" i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Optimiser le terme de la FETO pour limiter la prématurité induite</a:t>
            </a:r>
          </a:p>
          <a:p>
            <a:pPr marL="0" indent="0">
              <a:lnSpc>
                <a:spcPct val="85000"/>
              </a:lnSpc>
              <a:spcBef>
                <a:spcPct val="20000"/>
              </a:spcBef>
              <a:buNone/>
              <a:defRPr/>
            </a:pPr>
            <a:endParaRPr lang="fr-FR" altLang="fr-FR" sz="1800" b="0" i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3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3B6E9D-9C21-F624-B8F7-4D158EF5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D767451-8F1D-A84F-8595-DAA00D07380F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39A932-AE99-2672-C1CE-538973452E33}"/>
              </a:ext>
            </a:extLst>
          </p:cNvPr>
          <p:cNvSpPr txBox="1"/>
          <p:nvPr/>
        </p:nvSpPr>
        <p:spPr>
          <a:xfrm>
            <a:off x="836676" y="839920"/>
            <a:ext cx="7122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+mj-lt"/>
              </a:rPr>
              <a:t>Remerciements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36760D-A0C1-1960-02CB-D96A2A531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9123"/>
            <a:ext cx="4006145" cy="3447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Hôpital Antoine Béclère</a:t>
            </a:r>
          </a:p>
          <a:p>
            <a:pPr marL="0" indent="0">
              <a:buNone/>
            </a:pPr>
            <a:r>
              <a:rPr lang="fr-FR" sz="2000" dirty="0"/>
              <a:t>Alexandra </a:t>
            </a:r>
            <a:r>
              <a:rPr lang="fr-FR" sz="2000" dirty="0" err="1"/>
              <a:t>Benachi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Alexandra Letourneau</a:t>
            </a:r>
          </a:p>
          <a:p>
            <a:pPr marL="0" indent="0">
              <a:buNone/>
            </a:pPr>
            <a:r>
              <a:rPr lang="fr-FR" sz="2000" dirty="0"/>
              <a:t>Julien Saada</a:t>
            </a:r>
          </a:p>
          <a:p>
            <a:pPr marL="0" indent="0">
              <a:buNone/>
            </a:pPr>
            <a:r>
              <a:rPr lang="fr-FR" sz="2000" dirty="0"/>
              <a:t>Alexandre </a:t>
            </a:r>
            <a:r>
              <a:rPr lang="fr-FR" sz="2000" dirty="0" err="1"/>
              <a:t>Vivanti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Grégoire </a:t>
            </a:r>
            <a:r>
              <a:rPr lang="fr-FR" sz="2000" dirty="0" err="1"/>
              <a:t>Dumery</a:t>
            </a:r>
            <a:endParaRPr lang="fr-FR" sz="2000" dirty="0"/>
          </a:p>
          <a:p>
            <a:endParaRPr lang="fr-FR" sz="2000" dirty="0"/>
          </a:p>
        </p:txBody>
      </p:sp>
      <p:pic>
        <p:nvPicPr>
          <p:cNvPr id="6" name="Image 81">
            <a:extLst>
              <a:ext uri="{FF2B5EF4-FFF2-40B4-BE49-F238E27FC236}">
                <a16:creationId xmlns:a16="http://schemas.microsoft.com/office/drawing/2014/main" id="{B71B11E8-721B-22E8-6EC6-4579F32FC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112" y="686773"/>
            <a:ext cx="11144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 descr="Capture d’écran 2012-05-16 à 23.04.23.png">
            <a:extLst>
              <a:ext uri="{FF2B5EF4-FFF2-40B4-BE49-F238E27FC236}">
                <a16:creationId xmlns:a16="http://schemas.microsoft.com/office/drawing/2014/main" id="{3446FD8D-D065-C01E-DF8B-5C03A1B59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5"/>
          <a:stretch>
            <a:fillRect/>
          </a:stretch>
        </p:blipFill>
        <p:spPr bwMode="auto">
          <a:xfrm>
            <a:off x="5829938" y="580264"/>
            <a:ext cx="1375518" cy="87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26E258D-6F4A-C1F5-D61F-62FB7164F925}"/>
              </a:ext>
            </a:extLst>
          </p:cNvPr>
          <p:cNvSpPr txBox="1"/>
          <p:nvPr/>
        </p:nvSpPr>
        <p:spPr>
          <a:xfrm>
            <a:off x="4506775" y="2741113"/>
            <a:ext cx="31733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Hôpital</a:t>
            </a:r>
            <a:r>
              <a:rPr lang="fr-FR" sz="2000" b="1" i="0" dirty="0">
                <a:latin typeface="+mn-lt"/>
              </a:rPr>
              <a:t> Brugmann, Belgique</a:t>
            </a:r>
          </a:p>
          <a:p>
            <a:r>
              <a:rPr lang="fr-FR" sz="2000" dirty="0"/>
              <a:t>Dominique Badr</a:t>
            </a:r>
          </a:p>
          <a:p>
            <a:r>
              <a:rPr lang="fr-FR" sz="2000" dirty="0"/>
              <a:t>Jacques </a:t>
            </a:r>
            <a:r>
              <a:rPr lang="fr-FR" sz="2000" dirty="0" err="1"/>
              <a:t>Jani</a:t>
            </a:r>
            <a:r>
              <a:rPr lang="fr-FR" sz="2000" dirty="0"/>
              <a:t> </a:t>
            </a:r>
          </a:p>
          <a:p>
            <a:endParaRPr lang="fr-FR" sz="2000" b="0" i="0" dirty="0">
              <a:latin typeface="+mn-lt"/>
            </a:endParaRPr>
          </a:p>
          <a:p>
            <a:r>
              <a:rPr lang="fr-FR" sz="2000" b="1" dirty="0"/>
              <a:t>Hôpital Leuven Belgique</a:t>
            </a:r>
            <a:br>
              <a:rPr lang="fr-FR" sz="2000" b="0" i="0" dirty="0">
                <a:latin typeface="+mn-lt"/>
              </a:rPr>
            </a:br>
            <a:r>
              <a:rPr lang="fr-FR" sz="2000" i="0" dirty="0">
                <a:latin typeface="+mn-lt"/>
              </a:rPr>
              <a:t>David </a:t>
            </a:r>
            <a:r>
              <a:rPr lang="fr-FR" sz="2000" i="0" dirty="0" err="1">
                <a:latin typeface="+mn-lt"/>
              </a:rPr>
              <a:t>Basurto</a:t>
            </a:r>
            <a:endParaRPr lang="fr-FR" sz="2000" i="0" dirty="0">
              <a:latin typeface="+mn-lt"/>
            </a:endParaRPr>
          </a:p>
          <a:p>
            <a:r>
              <a:rPr lang="fr-FR" sz="2000" i="0" dirty="0">
                <a:latin typeface="+mn-lt"/>
              </a:rPr>
              <a:t>Francesca Russo</a:t>
            </a:r>
          </a:p>
          <a:p>
            <a:r>
              <a:rPr lang="fr-FR" sz="2000" i="0" dirty="0">
                <a:latin typeface="+mn-lt"/>
              </a:rPr>
              <a:t>Jan </a:t>
            </a:r>
            <a:r>
              <a:rPr lang="fr-FR" sz="2000" i="0" dirty="0" err="1">
                <a:latin typeface="+mn-lt"/>
              </a:rPr>
              <a:t>Deprest</a:t>
            </a:r>
            <a:endParaRPr lang="fr-FR" sz="2000" i="0" dirty="0">
              <a:latin typeface="+mn-lt"/>
            </a:endParaRPr>
          </a:p>
          <a:p>
            <a:endParaRPr lang="fr-FR" sz="2000" i="0" dirty="0"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6C65F2-0DD0-B345-90B4-6CBFE1C83251}"/>
              </a:ext>
            </a:extLst>
          </p:cNvPr>
          <p:cNvSpPr txBox="1"/>
          <p:nvPr/>
        </p:nvSpPr>
        <p:spPr>
          <a:xfrm>
            <a:off x="8511660" y="2741113"/>
            <a:ext cx="31440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Hôpital Barcelone , Espagne</a:t>
            </a:r>
            <a:br>
              <a:rPr lang="fr-FR" sz="2000" b="0" i="0" dirty="0">
                <a:latin typeface="+mn-lt"/>
              </a:rPr>
            </a:br>
            <a:r>
              <a:rPr lang="fr-FR" sz="2000" i="0" dirty="0" err="1">
                <a:latin typeface="+mn-lt"/>
              </a:rPr>
              <a:t>Elisenda</a:t>
            </a:r>
            <a:r>
              <a:rPr lang="fr-FR" sz="2000" i="0" dirty="0">
                <a:latin typeface="+mn-lt"/>
              </a:rPr>
              <a:t> </a:t>
            </a:r>
            <a:r>
              <a:rPr lang="fr-FR" sz="2000" i="0" dirty="0" err="1">
                <a:latin typeface="+mn-lt"/>
              </a:rPr>
              <a:t>Eixarch</a:t>
            </a:r>
            <a:r>
              <a:rPr lang="fr-FR" sz="2000" i="0" dirty="0">
                <a:latin typeface="+mn-lt"/>
              </a:rPr>
              <a:t> </a:t>
            </a:r>
          </a:p>
          <a:p>
            <a:r>
              <a:rPr lang="fr-FR" sz="2000" i="0" dirty="0">
                <a:latin typeface="+mn-lt"/>
              </a:rPr>
              <a:t>Juan </a:t>
            </a:r>
            <a:r>
              <a:rPr lang="fr-FR" sz="2000" i="0" dirty="0" err="1">
                <a:latin typeface="+mn-lt"/>
              </a:rPr>
              <a:t>Otano</a:t>
            </a:r>
            <a:r>
              <a:rPr lang="fr-FR" sz="2000" i="0" dirty="0">
                <a:latin typeface="+mn-lt"/>
              </a:rPr>
              <a:t> </a:t>
            </a:r>
          </a:p>
          <a:p>
            <a:r>
              <a:rPr lang="fr-FR" sz="2000" i="0" dirty="0">
                <a:latin typeface="+mn-lt"/>
              </a:rPr>
              <a:t>Olga Gomez</a:t>
            </a: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8FA7BA-1BC3-98A1-7035-A04C7C8A5AC9}"/>
              </a:ext>
            </a:extLst>
          </p:cNvPr>
          <p:cNvSpPr txBox="1"/>
          <p:nvPr/>
        </p:nvSpPr>
        <p:spPr>
          <a:xfrm>
            <a:off x="8566484" y="4491789"/>
            <a:ext cx="2761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Hôpital Sao Paulo, Brazil</a:t>
            </a:r>
          </a:p>
          <a:p>
            <a:r>
              <a:rPr lang="fr-FR" sz="2000" dirty="0"/>
              <a:t>CF </a:t>
            </a:r>
            <a:r>
              <a:rPr lang="fr-FR" sz="2000" dirty="0" err="1"/>
              <a:t>Peralta</a:t>
            </a:r>
            <a:r>
              <a:rPr lang="fr-FR" sz="2000" dirty="0"/>
              <a:t> 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4269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F94B88-2E3D-0DF3-C69C-8440B8BE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/>
              <a:t>Complications spontanées des HCD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14660F-BC39-7605-0F2D-64AE2E5A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767451-8F1D-A84F-8595-DAA00D07380F}" type="slidenum">
              <a:rPr lang="fr-FR" smtClean="0"/>
              <a:pPr>
                <a:spcAft>
                  <a:spcPts val="600"/>
                </a:spcAft>
              </a:pPr>
              <a:t>2</a:t>
            </a:fld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3F5387B-0E8B-EF20-216B-09AC857B07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18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800" b="0" i="0" dirty="0">
              <a:solidFill>
                <a:srgbClr val="0070C0"/>
              </a:solidFill>
              <a:latin typeface="+mn-lt"/>
            </a:endParaRPr>
          </a:p>
          <a:p>
            <a:pPr algn="just"/>
            <a:r>
              <a:rPr lang="fr-FR" sz="1800" b="0" i="0" dirty="0">
                <a:solidFill>
                  <a:srgbClr val="0070C0"/>
                </a:solidFill>
                <a:latin typeface="+mn-lt"/>
              </a:rPr>
              <a:t>HCD associées à la prématurité </a:t>
            </a:r>
            <a:r>
              <a:rPr lang="fr-FR" sz="1800" b="1" i="0" dirty="0">
                <a:solidFill>
                  <a:srgbClr val="0070C0"/>
                </a:solidFill>
                <a:latin typeface="+mn-lt"/>
              </a:rPr>
              <a:t>même sans FETO </a:t>
            </a:r>
            <a:r>
              <a:rPr lang="fr-FR" sz="1800" b="0" i="0" dirty="0">
                <a:solidFill>
                  <a:srgbClr val="0070C0"/>
                </a:solidFill>
                <a:latin typeface="+mn-lt"/>
              </a:rPr>
              <a:t>: </a:t>
            </a:r>
            <a:r>
              <a:rPr lang="en-GB" altLang="fr-FR" sz="18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26 - 30%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o/e LHR </a:t>
            </a:r>
            <a:r>
              <a:rPr lang="en-GB" sz="180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facteur</a:t>
            </a:r>
            <a:r>
              <a:rPr lang="en-GB" sz="18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GB" sz="180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prédictif</a:t>
            </a:r>
            <a:r>
              <a:rPr lang="en-GB" sz="18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de </a:t>
            </a:r>
            <a:r>
              <a:rPr lang="en-GB" sz="180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prématurité</a:t>
            </a:r>
            <a:endParaRPr lang="en-GB" altLang="fr-FR" sz="1600" b="0" i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  <a:p>
            <a:pPr marL="0" indent="0" algn="just">
              <a:buNone/>
              <a:defRPr/>
            </a:pP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							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Barbosa et al, BMC 2018</a:t>
            </a:r>
          </a:p>
          <a:p>
            <a:pPr marL="0" indent="0" algn="just">
              <a:buNone/>
              <a:defRPr/>
            </a:pP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							Levison et al, J </a:t>
            </a:r>
            <a:r>
              <a:rPr lang="en-GB" altLang="fr-FR" sz="1200" b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Pediatr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GB" altLang="fr-FR" sz="1200" b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Surg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2006</a:t>
            </a:r>
          </a:p>
          <a:p>
            <a:pPr marL="0" indent="0" algn="just">
              <a:buNone/>
              <a:defRPr/>
            </a:pPr>
            <a:r>
              <a:rPr lang="fr-FR" sz="1200" b="0" dirty="0">
                <a:solidFill>
                  <a:srgbClr val="0070C0"/>
                </a:solidFill>
                <a:latin typeface="+mn-lt"/>
              </a:rPr>
              <a:t>							Ali et al, J </a:t>
            </a:r>
            <a:r>
              <a:rPr lang="fr-FR" sz="1200" b="0" dirty="0" err="1">
                <a:solidFill>
                  <a:srgbClr val="0070C0"/>
                </a:solidFill>
                <a:latin typeface="+mn-lt"/>
              </a:rPr>
              <a:t>Pediatr</a:t>
            </a:r>
            <a:r>
              <a:rPr lang="fr-FR" sz="1200" b="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200" b="0" dirty="0" err="1">
                <a:solidFill>
                  <a:srgbClr val="0070C0"/>
                </a:solidFill>
                <a:latin typeface="+mn-lt"/>
              </a:rPr>
              <a:t>surg</a:t>
            </a:r>
            <a:r>
              <a:rPr lang="fr-FR" sz="1200" b="0" dirty="0">
                <a:solidFill>
                  <a:srgbClr val="0070C0"/>
                </a:solidFill>
                <a:latin typeface="+mn-lt"/>
              </a:rPr>
              <a:t> 2013</a:t>
            </a:r>
          </a:p>
          <a:p>
            <a:pPr marL="0" indent="0" algn="just">
              <a:buNone/>
              <a:defRPr/>
            </a:pPr>
            <a:endParaRPr lang="fr-FR" sz="1800" b="0" i="0" dirty="0">
              <a:solidFill>
                <a:srgbClr val="0070C0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70C0"/>
                </a:solidFill>
                <a:latin typeface="+mn-lt"/>
              </a:rPr>
              <a:t>HCD souvent associée à hydramnios  	</a:t>
            </a:r>
            <a:r>
              <a:rPr lang="fr-FR" sz="2000" b="0" i="0" dirty="0">
                <a:solidFill>
                  <a:srgbClr val="0070C0"/>
                </a:solidFill>
                <a:latin typeface="+mn-lt"/>
              </a:rPr>
              <a:t>		</a:t>
            </a:r>
            <a:r>
              <a:rPr lang="fr-FR" sz="1200" b="0" dirty="0" err="1">
                <a:solidFill>
                  <a:srgbClr val="0070C0"/>
                </a:solidFill>
                <a:latin typeface="+mn-lt"/>
              </a:rPr>
              <a:t>Hedrick</a:t>
            </a:r>
            <a:r>
              <a:rPr lang="fr-FR" sz="1200" b="0" dirty="0">
                <a:solidFill>
                  <a:srgbClr val="0070C0"/>
                </a:solidFill>
                <a:latin typeface="+mn-lt"/>
              </a:rPr>
              <a:t> HL et al </a:t>
            </a:r>
            <a:r>
              <a:rPr lang="fr-FR" sz="1200" b="0" dirty="0" err="1">
                <a:solidFill>
                  <a:srgbClr val="0070C0"/>
                </a:solidFill>
                <a:latin typeface="+mn-lt"/>
              </a:rPr>
              <a:t>Semin</a:t>
            </a:r>
            <a:r>
              <a:rPr lang="fr-FR" sz="1200" b="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200" b="0" dirty="0" err="1">
                <a:solidFill>
                  <a:srgbClr val="0070C0"/>
                </a:solidFill>
                <a:latin typeface="+mn-lt"/>
              </a:rPr>
              <a:t>Pediatr</a:t>
            </a:r>
            <a:r>
              <a:rPr lang="fr-FR" sz="1200" b="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200" b="0" dirty="0" err="1">
                <a:solidFill>
                  <a:srgbClr val="0070C0"/>
                </a:solidFill>
                <a:latin typeface="+mn-lt"/>
              </a:rPr>
              <a:t>Surg</a:t>
            </a:r>
            <a:r>
              <a:rPr lang="fr-FR" sz="1200" b="0" dirty="0">
                <a:solidFill>
                  <a:srgbClr val="0070C0"/>
                </a:solidFill>
                <a:latin typeface="+mn-lt"/>
              </a:rPr>
              <a:t> 2013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b="0" i="0" dirty="0">
              <a:solidFill>
                <a:srgbClr val="0070C0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GB" altLang="fr-FR" sz="18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La </a:t>
            </a:r>
            <a:r>
              <a:rPr lang="en-GB" altLang="fr-FR" sz="180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survie</a:t>
            </a:r>
            <a:r>
              <a:rPr lang="en-GB" altLang="fr-FR" sz="18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des n</a:t>
            </a:r>
            <a:r>
              <a:rPr lang="en-GB" altLang="fr-FR" sz="1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ouveau </a:t>
            </a:r>
            <a:r>
              <a:rPr lang="en-GB" altLang="fr-FR" sz="18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nés</a:t>
            </a:r>
            <a:r>
              <a:rPr lang="en-GB" altLang="fr-FR" sz="1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altLang="fr-FR" sz="18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prématurés</a:t>
            </a:r>
            <a:r>
              <a:rPr lang="en-GB" altLang="fr-FR" sz="1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avec HCD </a:t>
            </a:r>
            <a:r>
              <a:rPr lang="en-GB" altLang="fr-FR" sz="180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est</a:t>
            </a:r>
            <a:r>
              <a:rPr lang="en-GB" altLang="fr-FR" sz="18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GB" altLang="fr-FR" sz="18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diminuée</a:t>
            </a:r>
            <a:r>
              <a:rPr lang="en-GB" altLang="fr-FR" sz="1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38% &lt;32SA, 54% &lt;37SA, 73% </a:t>
            </a:r>
            <a:r>
              <a:rPr lang="en-GB" altLang="fr-FR" sz="18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</a:t>
            </a:r>
            <a:r>
              <a:rPr lang="en-GB" altLang="fr-FR" sz="1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altLang="fr-FR" sz="18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terme</a:t>
            </a:r>
            <a:r>
              <a:rPr lang="en-GB" altLang="fr-FR" sz="1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GB" altLang="fr-FR" sz="1800" b="0" i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  <a:p>
            <a:pPr marL="0" indent="0" algn="just">
              <a:buNone/>
              <a:defRPr/>
            </a:pP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							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Purisch SE et al, AJOG 2008</a:t>
            </a:r>
          </a:p>
          <a:p>
            <a:pPr marL="0" indent="0" algn="just">
              <a:buNone/>
              <a:defRPr/>
            </a:pP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							</a:t>
            </a:r>
            <a:r>
              <a:rPr lang="en-GB" altLang="fr-FR" sz="1200" b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Bouchghoul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H et al, AJOG 2015</a:t>
            </a:r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BBAA52-C42F-1478-558A-B1CAC43CD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74" y="3036814"/>
            <a:ext cx="3528392" cy="982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CFB457D-7B91-185B-1700-20CEEA3D8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27" y="3991858"/>
            <a:ext cx="1962150" cy="260350"/>
          </a:xfrm>
          <a:prstGeom prst="rect">
            <a:avLst/>
          </a:prstGeom>
        </p:spPr>
      </p:pic>
      <p:pic>
        <p:nvPicPr>
          <p:cNvPr id="13" name="Image 12" descr="Sans titre 1.tiff">
            <a:extLst>
              <a:ext uri="{FF2B5EF4-FFF2-40B4-BE49-F238E27FC236}">
                <a16:creationId xmlns:a16="http://schemas.microsoft.com/office/drawing/2014/main" id="{4817AFCB-6950-3499-48F8-37E69195E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64" y="5805264"/>
            <a:ext cx="2567520" cy="892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2C6FD5F-D694-7F47-B501-68F97C28C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649" y="5830091"/>
            <a:ext cx="834315" cy="2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5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F9991B-77B0-840C-51FC-BAC04982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/>
              <a:t>Chirurgie fœtale et RPM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8C933F-8078-0875-E641-71B1C25F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767451-8F1D-A84F-8595-DAA00D07380F}" type="slidenum">
              <a:rPr lang="fr-FR" smtClean="0"/>
              <a:pPr>
                <a:spcAft>
                  <a:spcPts val="600"/>
                </a:spcAft>
              </a:pPr>
              <a:t>3</a:t>
            </a:fld>
            <a:endParaRPr lang="fr-FR"/>
          </a:p>
        </p:txBody>
      </p:sp>
      <p:sp>
        <p:nvSpPr>
          <p:cNvPr id="7" name="Rectangle 228">
            <a:extLst>
              <a:ext uri="{FF2B5EF4-FFF2-40B4-BE49-F238E27FC236}">
                <a16:creationId xmlns:a16="http://schemas.microsoft.com/office/drawing/2014/main" id="{ACBBAFAA-5108-5906-0D0A-37A7C0D73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545" y="1857442"/>
            <a:ext cx="8867991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>
            <a:lvl1pPr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FF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La </a:t>
            </a:r>
            <a:r>
              <a:rPr lang="en-GB" altLang="fr-FR" sz="1600" b="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chirurgie</a:t>
            </a: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1600" b="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foetale</a:t>
            </a: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1600" b="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augmente</a:t>
            </a: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dans le monde </a:t>
            </a:r>
          </a:p>
          <a:p>
            <a:pPr>
              <a:lnSpc>
                <a:spcPct val="85000"/>
              </a:lnSpc>
              <a:defRPr/>
            </a:pPr>
            <a:endParaRPr lang="en-GB" altLang="fr-FR" sz="1600" b="0" i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defRPr/>
            </a:pP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Complication </a:t>
            </a:r>
            <a:r>
              <a:rPr lang="en-GB" altLang="fr-FR" sz="1600" b="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principale</a:t>
            </a: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: </a:t>
            </a:r>
            <a:r>
              <a:rPr lang="en-GB" altLang="fr-FR" sz="16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RPM et travail </a:t>
            </a:r>
            <a:r>
              <a:rPr lang="en-GB" altLang="fr-FR" sz="160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prématuré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85000"/>
              </a:lnSpc>
              <a:defRPr/>
            </a:pP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						</a:t>
            </a:r>
            <a:r>
              <a:rPr lang="en-GB" altLang="fr-FR" sz="1100" b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Snowise</a:t>
            </a:r>
            <a:r>
              <a:rPr lang="en-GB" altLang="fr-FR" sz="11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S et al, Ultrasound </a:t>
            </a:r>
            <a:r>
              <a:rPr lang="en-GB" altLang="fr-FR" sz="1100" b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Obstet</a:t>
            </a:r>
            <a:r>
              <a:rPr lang="en-GB" altLang="fr-FR" sz="11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1100" b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Gynecol</a:t>
            </a:r>
            <a:r>
              <a:rPr lang="en-GB" altLang="fr-FR" sz="11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2017</a:t>
            </a:r>
            <a:endParaRPr lang="en-GB" altLang="fr-FR" sz="1200" b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DA2B57-F3FF-498E-FBAE-0ABABFEB72D9}"/>
              </a:ext>
            </a:extLst>
          </p:cNvPr>
          <p:cNvSpPr txBox="1"/>
          <p:nvPr/>
        </p:nvSpPr>
        <p:spPr>
          <a:xfrm>
            <a:off x="499873" y="2873502"/>
            <a:ext cx="108539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fr-FR" sz="1600" b="1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Facteurs</a:t>
            </a:r>
            <a:r>
              <a:rPr lang="en-GB" altLang="fr-FR" sz="1600" b="1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1600" b="1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prédictifs</a:t>
            </a:r>
            <a:r>
              <a:rPr lang="en-GB" altLang="fr-FR" sz="1600" b="1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160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fr-FR" sz="1600" b="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Séparation</a:t>
            </a: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amnio-</a:t>
            </a:r>
            <a:r>
              <a:rPr lang="en-GB" altLang="fr-FR" sz="1600" b="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choriale</a:t>
            </a:r>
            <a:endParaRPr lang="en-GB" altLang="fr-FR" sz="1600" b="0" i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fr-FR" sz="1600" b="0" i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fr-FR" sz="16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Diamètre</a:t>
            </a:r>
            <a:r>
              <a:rPr lang="en-GB" altLang="fr-FR" sz="16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i</a:t>
            </a: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nstrument, </a:t>
            </a:r>
            <a:r>
              <a:rPr lang="en-GB" altLang="fr-FR" sz="1600" b="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nombre</a:t>
            </a: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de </a:t>
            </a:r>
            <a:r>
              <a:rPr lang="en-GB" altLang="fr-FR" sz="1600" b="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trocards</a:t>
            </a:r>
            <a:endParaRPr lang="en-GB" altLang="fr-FR" sz="1200" b="0" i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en-GB" altLang="fr-FR" sz="12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									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Beck et al, </a:t>
            </a:r>
            <a:r>
              <a:rPr lang="en-GB" altLang="fr-FR" sz="1200" b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Fetal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1200" b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Diag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1200" b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Ther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2012</a:t>
            </a:r>
          </a:p>
          <a:p>
            <a:endParaRPr lang="en-GB" altLang="fr-FR" sz="1600" b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fr-FR" sz="1600" b="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Nombre</a:t>
            </a: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16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d’</a:t>
            </a:r>
            <a:r>
              <a:rPr lang="en-GB" altLang="fr-FR" sz="1600" b="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insertions</a:t>
            </a: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, hydramnios, 6-15% de RPM dans les poses de drains		</a:t>
            </a:r>
            <a:r>
              <a:rPr lang="en-GB" altLang="fr-FR" sz="1200" b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Picone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et al, AJOG 2004</a:t>
            </a:r>
            <a:endParaRPr lang="en-GB" altLang="fr-FR" sz="1600" b="0" i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  <a:p>
            <a:endParaRPr lang="en-GB" altLang="fr-FR" sz="1600" b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 Durée entre procedure et RPM </a:t>
            </a:r>
            <a:r>
              <a:rPr lang="en-GB" altLang="fr-FR" sz="1600" b="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prédit</a:t>
            </a: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1600" b="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survie</a:t>
            </a:r>
            <a:endParaRPr lang="en-GB" altLang="fr-FR" sz="1600" b="0" i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en-GB" altLang="fr-FR" sz="16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									</a:t>
            </a:r>
            <a:r>
              <a:rPr lang="en-GB" altLang="fr-FR" sz="1200" b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Ruegg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L et al, JMFNM 2020</a:t>
            </a:r>
            <a:endParaRPr lang="en-GB" altLang="fr-FR" sz="1600" b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  <a:p>
            <a:endParaRPr lang="en-GB" altLang="fr-FR" sz="1600" b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Age </a:t>
            </a:r>
            <a:r>
              <a:rPr lang="en-GB" altLang="fr-FR" sz="1600" b="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Gestationel</a:t>
            </a: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1600" b="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à</a:t>
            </a: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1600" b="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l’accouchement</a:t>
            </a: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1600" b="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prédit</a:t>
            </a: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1600" b="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survie</a:t>
            </a:r>
            <a:endParaRPr lang="en-GB" altLang="fr-FR" sz="1600" b="0" i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									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Beck V et al, </a:t>
            </a:r>
            <a:r>
              <a:rPr lang="en-GB" altLang="fr-FR" sz="1200" b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Fetal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1200" b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Diag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1200" b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Ther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2012</a:t>
            </a:r>
            <a:endParaRPr lang="en-GB" altLang="fr-FR" sz="1600" b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  <a:p>
            <a:endParaRPr lang="fr-FR" sz="1600" dirty="0"/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6D6BFAB-9E93-26D9-4DBA-EA978E36F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40" y="5777817"/>
            <a:ext cx="2336968" cy="81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969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F9991B-77B0-840C-51FC-BAC04982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/>
              <a:t>Chirurgie fœtale et RPM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8C933F-8078-0875-E641-71B1C25F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767451-8F1D-A84F-8595-DAA00D07380F}" type="slidenum">
              <a:rPr lang="fr-FR" smtClean="0"/>
              <a:pPr>
                <a:spcAft>
                  <a:spcPts val="600"/>
                </a:spcAft>
              </a:pPr>
              <a:t>4</a:t>
            </a:fld>
            <a:endParaRPr lang="fr-FR"/>
          </a:p>
        </p:txBody>
      </p:sp>
      <p:pic>
        <p:nvPicPr>
          <p:cNvPr id="10" name="Espace réservé du contenu 3" descr="Une image contenant texte, intérieur, capture d’écran&#10;&#10;Description générée automatiquement">
            <a:extLst>
              <a:ext uri="{FF2B5EF4-FFF2-40B4-BE49-F238E27FC236}">
                <a16:creationId xmlns:a16="http://schemas.microsoft.com/office/drawing/2014/main" id="{42E216CA-50C5-3438-0DB2-5A88C921A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82" y="1337003"/>
            <a:ext cx="4429094" cy="1437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9F4F2FB-847F-B7D3-6F9D-C03D9B5D9CA8}"/>
              </a:ext>
            </a:extLst>
          </p:cNvPr>
          <p:cNvSpPr txBox="1"/>
          <p:nvPr/>
        </p:nvSpPr>
        <p:spPr>
          <a:xfrm>
            <a:off x="669036" y="2928502"/>
            <a:ext cx="90597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STT, 39% RPM </a:t>
            </a:r>
            <a:r>
              <a:rPr lang="en-GB" altLang="fr-FR" sz="1600" b="0" i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moy</a:t>
            </a:r>
            <a:r>
              <a:rPr lang="en-GB" altLang="fr-FR" sz="16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27 SA</a:t>
            </a:r>
          </a:p>
          <a:p>
            <a:r>
              <a:rPr lang="en-GB" altLang="fr-FR" sz="16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GB" altLang="fr-FR" sz="1200" b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Snowise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et al, Ultrasound 2017</a:t>
            </a:r>
            <a:endParaRPr lang="en-GB" altLang="fr-FR" sz="1200" b="0" i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fr-FR" sz="1200" b="0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Forde et al, </a:t>
            </a:r>
            <a:r>
              <a:rPr lang="en-GB" altLang="fr-FR" sz="1200" b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Obstet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1200" b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Gynecol</a:t>
            </a:r>
            <a:r>
              <a:rPr lang="en-GB" altLang="fr-FR" sz="1200" b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endParaRPr lang="en-GB" altLang="fr-FR" sz="1600" b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b="1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Localisation du site d’insertion du </a:t>
            </a:r>
            <a:r>
              <a:rPr lang="fr-FR" sz="1600" b="1" i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trocard</a:t>
            </a:r>
            <a:endParaRPr lang="fr-FR" sz="1600" b="1" i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sz="1600" i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0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743 patientes avec laser pour STT</a:t>
            </a:r>
          </a:p>
          <a:p>
            <a:endParaRPr lang="fr-FR" sz="1600" b="0" i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600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egment utérin inférieur </a:t>
            </a:r>
            <a:r>
              <a:rPr lang="fr-FR" sz="1600" b="0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RPM &lt;21 jours   </a:t>
            </a:r>
            <a:r>
              <a:rPr lang="fr-FR" sz="1600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2.33 </a:t>
            </a:r>
            <a:r>
              <a:rPr lang="fr-FR" sz="1600" b="0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p=0.02</a:t>
            </a:r>
          </a:p>
          <a:p>
            <a:r>
              <a:rPr lang="fr-F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Inférieur</a:t>
            </a:r>
            <a:r>
              <a:rPr lang="fr-FR" sz="1600" b="0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bas : OR 6.66, p=0.0003</a:t>
            </a:r>
          </a:p>
          <a:p>
            <a:endParaRPr lang="fr-FR" sz="1600" b="0" i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0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fr-FR" sz="12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Ramen</a:t>
            </a:r>
            <a:r>
              <a:rPr lang="fr-FR" sz="12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Quintero</a:t>
            </a:r>
            <a:r>
              <a:rPr lang="fr-FR" sz="12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Am J </a:t>
            </a:r>
            <a:r>
              <a:rPr lang="fr-FR" sz="12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Perinatol</a:t>
            </a:r>
            <a:r>
              <a:rPr lang="fr-FR" sz="12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fr-FR" sz="16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8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A0FE4B-04F6-E7B2-880E-7DF7BFF88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/>
              <a:t>HCD avec FETO et RPM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427120-844A-BEDA-EB40-09F652AD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767451-8F1D-A84F-8595-DAA00D07380F}" type="slidenum">
              <a:rPr lang="fr-FR" smtClean="0"/>
              <a:pPr>
                <a:spcAft>
                  <a:spcPts val="600"/>
                </a:spcAft>
              </a:pPr>
              <a:t>5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87416D-C70D-6FCA-6948-4AEC6C10910D}"/>
              </a:ext>
            </a:extLst>
          </p:cNvPr>
          <p:cNvSpPr txBox="1"/>
          <p:nvPr/>
        </p:nvSpPr>
        <p:spPr>
          <a:xfrm>
            <a:off x="170225" y="1898525"/>
            <a:ext cx="48174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i="0" dirty="0">
                <a:solidFill>
                  <a:srgbClr val="0070C0"/>
                </a:solidFill>
                <a:latin typeface="+mn-lt"/>
              </a:rPr>
              <a:t>Risque de RPM est </a:t>
            </a:r>
            <a:r>
              <a:rPr lang="fr-FR" sz="1600" b="0" i="0" dirty="0" err="1">
                <a:solidFill>
                  <a:srgbClr val="0070C0"/>
                </a:solidFill>
                <a:latin typeface="+mn-lt"/>
              </a:rPr>
              <a:t>correlé</a:t>
            </a:r>
            <a:r>
              <a:rPr lang="fr-FR" sz="1600" b="0" i="0" dirty="0">
                <a:solidFill>
                  <a:srgbClr val="0070C0"/>
                </a:solidFill>
                <a:latin typeface="+mn-lt"/>
              </a:rPr>
              <a:t> à la durée opératoire p=0.02</a:t>
            </a:r>
          </a:p>
          <a:p>
            <a:endParaRPr lang="fr-FR" sz="1600" b="0" i="0" dirty="0">
              <a:solidFill>
                <a:srgbClr val="0070C0"/>
              </a:solidFill>
              <a:latin typeface="+mn-lt"/>
            </a:endParaRPr>
          </a:p>
          <a:p>
            <a:r>
              <a:rPr lang="fr-FR" sz="1600" b="0" i="0" dirty="0">
                <a:solidFill>
                  <a:srgbClr val="0070C0"/>
                </a:solidFill>
                <a:latin typeface="+mn-lt"/>
              </a:rPr>
              <a:t>Risque d’accouchement &lt;34 SA x 5</a:t>
            </a:r>
          </a:p>
          <a:p>
            <a:endParaRPr lang="fr-FR" b="0" i="0" dirty="0">
              <a:solidFill>
                <a:srgbClr val="0070C0"/>
              </a:solidFill>
              <a:latin typeface="+mn-lt"/>
            </a:endParaRPr>
          </a:p>
          <a:p>
            <a:r>
              <a:rPr lang="fr-FR" sz="1200" b="0" dirty="0">
                <a:solidFill>
                  <a:srgbClr val="0070C0"/>
                </a:solidFill>
                <a:latin typeface="+mn-lt"/>
              </a:rPr>
              <a:t>	</a:t>
            </a:r>
            <a:r>
              <a:rPr lang="fr-FR" sz="1200" b="0" dirty="0" err="1">
                <a:solidFill>
                  <a:srgbClr val="0070C0"/>
                </a:solidFill>
                <a:latin typeface="+mn-lt"/>
              </a:rPr>
              <a:t>Jani</a:t>
            </a:r>
            <a:r>
              <a:rPr lang="fr-FR" sz="1200" b="0" dirty="0">
                <a:solidFill>
                  <a:srgbClr val="0070C0"/>
                </a:solidFill>
                <a:latin typeface="+mn-lt"/>
              </a:rPr>
              <a:t> J et al , </a:t>
            </a:r>
            <a:r>
              <a:rPr lang="fr-FR" sz="1200" b="0" dirty="0" err="1">
                <a:solidFill>
                  <a:srgbClr val="0070C0"/>
                </a:solidFill>
                <a:latin typeface="+mn-lt"/>
              </a:rPr>
              <a:t>Ultrasound</a:t>
            </a:r>
            <a:r>
              <a:rPr lang="fr-FR" sz="1200" b="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200" b="0" dirty="0" err="1">
                <a:solidFill>
                  <a:srgbClr val="0070C0"/>
                </a:solidFill>
                <a:latin typeface="+mn-lt"/>
              </a:rPr>
              <a:t>Obstet</a:t>
            </a:r>
            <a:r>
              <a:rPr lang="fr-FR" sz="1200" b="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200" b="0" dirty="0" err="1">
                <a:solidFill>
                  <a:srgbClr val="0070C0"/>
                </a:solidFill>
                <a:latin typeface="+mn-lt"/>
              </a:rPr>
              <a:t>Gynecol</a:t>
            </a:r>
            <a:r>
              <a:rPr lang="fr-FR" sz="1200" b="0" dirty="0">
                <a:solidFill>
                  <a:srgbClr val="0070C0"/>
                </a:solidFill>
                <a:latin typeface="+mn-lt"/>
              </a:rPr>
              <a:t>  2009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6F99C42D-874F-E9B2-4EE5-98451F994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70208" y="3383136"/>
            <a:ext cx="4817482" cy="736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1E10E8-EEE4-1743-47B1-4626EB26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50" y="4065617"/>
            <a:ext cx="1297140" cy="412480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B74A5124-ED50-4E4A-4756-7CC87EC75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465" y="1795285"/>
            <a:ext cx="3979151" cy="1499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300D2EE-8D76-E08E-6F9C-67A0353D8706}"/>
              </a:ext>
            </a:extLst>
          </p:cNvPr>
          <p:cNvSpPr txBox="1"/>
          <p:nvPr/>
        </p:nvSpPr>
        <p:spPr>
          <a:xfrm>
            <a:off x="6096000" y="3563574"/>
            <a:ext cx="59763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>
                <a:solidFill>
                  <a:srgbClr val="0070C0"/>
                </a:solidFill>
                <a:latin typeface="+mn-lt"/>
              </a:rPr>
              <a:t>TOTAL TRIAL:</a:t>
            </a:r>
          </a:p>
          <a:p>
            <a:endParaRPr lang="fr-FR" b="0" i="0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0070C0"/>
                </a:solidFill>
                <a:latin typeface="+mn-lt"/>
              </a:rPr>
              <a:t>HCD </a:t>
            </a:r>
            <a:r>
              <a:rPr lang="fr-FR" b="1" dirty="0">
                <a:solidFill>
                  <a:srgbClr val="0070C0"/>
                </a:solidFill>
              </a:rPr>
              <a:t>sévères </a:t>
            </a:r>
            <a:r>
              <a:rPr lang="fr-FR" b="1" i="0" dirty="0">
                <a:solidFill>
                  <a:srgbClr val="0070C0"/>
                </a:solidFill>
                <a:latin typeface="+mn-lt"/>
              </a:rPr>
              <a:t>: LHR o/e &lt;25%</a:t>
            </a:r>
          </a:p>
          <a:p>
            <a:endParaRPr lang="fr-FR" i="0" dirty="0">
              <a:solidFill>
                <a:srgbClr val="0070C0"/>
              </a:solidFill>
              <a:latin typeface="+mn-lt"/>
            </a:endParaRPr>
          </a:p>
          <a:p>
            <a:r>
              <a:rPr lang="fr-FR" b="0" i="0" dirty="0">
                <a:solidFill>
                  <a:srgbClr val="0070C0"/>
                </a:solidFill>
                <a:latin typeface="+mn-lt"/>
              </a:rPr>
              <a:t>RPM 47% vs 11% 		RR 4.51 </a:t>
            </a:r>
            <a:r>
              <a:rPr lang="fr-FR" b="0" i="0" dirty="0">
                <a:solidFill>
                  <a:srgbClr val="0070C0"/>
                </a:solidFill>
                <a:latin typeface="+mn-lt"/>
                <a:sym typeface="Symbol" pitchFamily="2" charset="2"/>
              </a:rPr>
              <a:t></a:t>
            </a:r>
            <a:r>
              <a:rPr lang="fr-FR" b="0" i="0" dirty="0">
                <a:solidFill>
                  <a:srgbClr val="0070C0"/>
                </a:solidFill>
                <a:latin typeface="+mn-lt"/>
              </a:rPr>
              <a:t>1.83-11.9</a:t>
            </a:r>
            <a:r>
              <a:rPr lang="fr-FR" b="0" i="0" dirty="0">
                <a:solidFill>
                  <a:srgbClr val="0070C0"/>
                </a:solidFill>
                <a:latin typeface="+mn-lt"/>
                <a:sym typeface="Symbol" pitchFamily="2" charset="2"/>
              </a:rPr>
              <a:t></a:t>
            </a:r>
            <a:r>
              <a:rPr lang="fr-FR" b="0" i="0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r>
              <a:rPr lang="fr-FR" b="0" i="0" dirty="0">
                <a:solidFill>
                  <a:srgbClr val="0070C0"/>
                </a:solidFill>
                <a:latin typeface="+mn-lt"/>
              </a:rPr>
              <a:t>Prématurité 75% vs 29% 	RR 2.59 </a:t>
            </a:r>
            <a:r>
              <a:rPr lang="fr-FR" b="0" i="0" dirty="0">
                <a:solidFill>
                  <a:srgbClr val="0070C0"/>
                </a:solidFill>
                <a:latin typeface="+mn-lt"/>
                <a:sym typeface="Symbol" pitchFamily="2" charset="2"/>
              </a:rPr>
              <a:t></a:t>
            </a:r>
            <a:r>
              <a:rPr lang="fr-FR" b="0" i="0" dirty="0">
                <a:solidFill>
                  <a:srgbClr val="0070C0"/>
                </a:solidFill>
                <a:latin typeface="+mn-lt"/>
              </a:rPr>
              <a:t>1.59-4.52</a:t>
            </a:r>
            <a:r>
              <a:rPr lang="fr-FR" b="0" i="0" dirty="0">
                <a:solidFill>
                  <a:srgbClr val="0070C0"/>
                </a:solidFill>
                <a:latin typeface="+mn-lt"/>
                <a:sym typeface="Symbol" pitchFamily="2" charset="2"/>
              </a:rPr>
              <a:t></a:t>
            </a:r>
            <a:r>
              <a:rPr lang="fr-FR" b="0" i="0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 lvl="1"/>
            <a:endParaRPr lang="fr-FR" b="0" i="0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0070C0"/>
                </a:solidFill>
                <a:latin typeface="+mn-lt"/>
              </a:rPr>
              <a:t>HCD </a:t>
            </a:r>
            <a:r>
              <a:rPr lang="fr-FR" b="1" dirty="0">
                <a:solidFill>
                  <a:srgbClr val="0070C0"/>
                </a:solidFill>
              </a:rPr>
              <a:t>m</a:t>
            </a:r>
            <a:r>
              <a:rPr lang="fr-FR" b="1" i="0" dirty="0">
                <a:solidFill>
                  <a:srgbClr val="0070C0"/>
                </a:solidFill>
                <a:latin typeface="+mn-lt"/>
              </a:rPr>
              <a:t>odérées : LHR o/e 25-45%</a:t>
            </a:r>
          </a:p>
          <a:p>
            <a:endParaRPr lang="fr-FR" i="0" dirty="0">
              <a:solidFill>
                <a:srgbClr val="0070C0"/>
              </a:solidFill>
              <a:latin typeface="+mn-lt"/>
            </a:endParaRPr>
          </a:p>
          <a:p>
            <a:r>
              <a:rPr lang="fr-FR" b="0" i="0" dirty="0">
                <a:solidFill>
                  <a:srgbClr val="0070C0"/>
                </a:solidFill>
                <a:latin typeface="+mn-lt"/>
              </a:rPr>
              <a:t>RPM 44% vs 12% 		RR 3.79 </a:t>
            </a:r>
            <a:r>
              <a:rPr lang="fr-FR" b="0" i="0" dirty="0">
                <a:solidFill>
                  <a:srgbClr val="0070C0"/>
                </a:solidFill>
                <a:latin typeface="+mn-lt"/>
                <a:sym typeface="Symbol" pitchFamily="2" charset="2"/>
              </a:rPr>
              <a:t></a:t>
            </a:r>
            <a:r>
              <a:rPr lang="fr-FR" b="0" i="0" dirty="0">
                <a:solidFill>
                  <a:srgbClr val="0070C0"/>
                </a:solidFill>
                <a:latin typeface="+mn-lt"/>
              </a:rPr>
              <a:t>2.13-6.99</a:t>
            </a:r>
            <a:r>
              <a:rPr lang="fr-FR" b="0" i="0" dirty="0">
                <a:solidFill>
                  <a:srgbClr val="0070C0"/>
                </a:solidFill>
                <a:latin typeface="+mn-lt"/>
                <a:sym typeface="Symbol" pitchFamily="2" charset="2"/>
              </a:rPr>
              <a:t></a:t>
            </a:r>
            <a:r>
              <a:rPr lang="fr-FR" b="0" i="0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r>
              <a:rPr lang="fr-FR" b="0" i="0" dirty="0">
                <a:solidFill>
                  <a:srgbClr val="0070C0"/>
                </a:solidFill>
                <a:latin typeface="+mn-lt"/>
              </a:rPr>
              <a:t>Prématurité 64% vs 22% 	RR 2.86 </a:t>
            </a:r>
            <a:r>
              <a:rPr lang="fr-FR" b="0" i="0" dirty="0">
                <a:solidFill>
                  <a:srgbClr val="0070C0"/>
                </a:solidFill>
                <a:latin typeface="+mn-lt"/>
                <a:sym typeface="Symbol" pitchFamily="2" charset="2"/>
              </a:rPr>
              <a:t></a:t>
            </a:r>
            <a:r>
              <a:rPr lang="fr-FR" b="0" i="0" dirty="0">
                <a:solidFill>
                  <a:srgbClr val="0070C0"/>
                </a:solidFill>
                <a:latin typeface="+mn-lt"/>
              </a:rPr>
              <a:t>1.94-4.34</a:t>
            </a:r>
            <a:r>
              <a:rPr lang="fr-FR" b="0" i="0" dirty="0">
                <a:solidFill>
                  <a:srgbClr val="0070C0"/>
                </a:solidFill>
                <a:latin typeface="+mn-lt"/>
                <a:sym typeface="Symbol" pitchFamily="2" charset="2"/>
              </a:rPr>
              <a:t></a:t>
            </a:r>
            <a:r>
              <a:rPr lang="fr-FR" b="0" i="0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5D94570-7E72-6FDF-3176-B4B8920E076C}"/>
              </a:ext>
            </a:extLst>
          </p:cNvPr>
          <p:cNvSpPr txBox="1"/>
          <p:nvPr/>
        </p:nvSpPr>
        <p:spPr>
          <a:xfrm>
            <a:off x="247650" y="4594625"/>
            <a:ext cx="2800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HCD sévères :</a:t>
            </a:r>
          </a:p>
          <a:p>
            <a:r>
              <a:rPr lang="fr-FR" sz="1600" dirty="0">
                <a:solidFill>
                  <a:schemeClr val="accent1"/>
                </a:solidFill>
              </a:rPr>
              <a:t>Survie 15%</a:t>
            </a:r>
          </a:p>
          <a:p>
            <a:r>
              <a:rPr lang="fr-FR" sz="1600" dirty="0">
                <a:solidFill>
                  <a:schemeClr val="accent1"/>
                </a:solidFill>
              </a:rPr>
              <a:t>Avec FETO 40%, OR 3.78</a:t>
            </a:r>
          </a:p>
          <a:p>
            <a:endParaRPr lang="fr-FR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1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427120-844A-BEDA-EB40-09F652AD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767451-8F1D-A84F-8595-DAA00D07380F}" type="slidenum">
              <a:rPr lang="fr-FR" smtClean="0"/>
              <a:pPr>
                <a:spcAft>
                  <a:spcPts val="600"/>
                </a:spcAft>
              </a:pPr>
              <a:t>6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E9B20F-E26A-92DC-AF8C-325EB7301594}"/>
              </a:ext>
            </a:extLst>
          </p:cNvPr>
          <p:cNvSpPr txBox="1">
            <a:spLocks/>
          </p:cNvSpPr>
          <p:nvPr/>
        </p:nvSpPr>
        <p:spPr>
          <a:xfrm>
            <a:off x="1007364" y="370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7F65E5-E7A7-C6B7-8E36-36FFB420E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76164" cy="287605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Evaluer les facteurs prédictifs de RPM avant le retrait du ballon</a:t>
            </a:r>
          </a:p>
          <a:p>
            <a:pPr marL="0" indent="0">
              <a:buNone/>
            </a:pPr>
            <a:r>
              <a:rPr lang="fr-FR" sz="2000" dirty="0"/>
              <a:t>Evaluer si la localisation du point d’insertion du </a:t>
            </a:r>
            <a:r>
              <a:rPr lang="fr-FR" sz="2000" dirty="0" err="1"/>
              <a:t>trocard</a:t>
            </a:r>
            <a:r>
              <a:rPr lang="fr-FR" sz="2000" dirty="0"/>
              <a:t>, au dessus ou en dessous de l’ombilic, était associé avec la RPM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Critère de jugement principal : </a:t>
            </a:r>
            <a:r>
              <a:rPr lang="fr-FR" sz="2000" b="1" dirty="0"/>
              <a:t>RPM avant le retrait du ballon </a:t>
            </a:r>
          </a:p>
          <a:p>
            <a:pPr marL="0" indent="0">
              <a:buNone/>
            </a:pPr>
            <a:r>
              <a:rPr lang="fr-FR" sz="1600" dirty="0"/>
              <a:t>(Eviter l’impact de la 2</a:t>
            </a:r>
            <a:r>
              <a:rPr lang="fr-FR" sz="1600" baseline="30000" dirty="0"/>
              <a:t>ème</a:t>
            </a:r>
            <a:r>
              <a:rPr lang="fr-FR" sz="1600" dirty="0"/>
              <a:t> procédure)</a:t>
            </a:r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36D2D3B-4D8C-940F-7833-9F29E79E56F1}"/>
              </a:ext>
            </a:extLst>
          </p:cNvPr>
          <p:cNvSpPr txBox="1"/>
          <p:nvPr/>
        </p:nvSpPr>
        <p:spPr>
          <a:xfrm>
            <a:off x="1007364" y="5020809"/>
            <a:ext cx="498219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r-FR" dirty="0"/>
              <a:t>Etude rétrospective</a:t>
            </a:r>
          </a:p>
          <a:p>
            <a:pPr marL="0" indent="0">
              <a:buNone/>
            </a:pPr>
            <a:r>
              <a:rPr lang="fr-FR" dirty="0"/>
              <a:t>Paris Saclay, Leuven, Barcelona, Brussels, Sao Paulo</a:t>
            </a:r>
          </a:p>
          <a:p>
            <a:pPr marL="0" indent="0">
              <a:buNone/>
            </a:pPr>
            <a:r>
              <a:rPr lang="fr-FR" dirty="0"/>
              <a:t>Janvier 2009- Janvier 2021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016118-965C-1230-0DFC-A231BB96B338}"/>
              </a:ext>
            </a:extLst>
          </p:cNvPr>
          <p:cNvSpPr txBox="1"/>
          <p:nvPr/>
        </p:nvSpPr>
        <p:spPr>
          <a:xfrm>
            <a:off x="6898317" y="5040093"/>
            <a:ext cx="3348904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Critères d’inclusion :</a:t>
            </a:r>
          </a:p>
          <a:p>
            <a:r>
              <a:rPr lang="fr-FR" dirty="0"/>
              <a:t>HCD isolée</a:t>
            </a:r>
          </a:p>
          <a:p>
            <a:r>
              <a:rPr lang="fr-FR" dirty="0"/>
              <a:t>LHR o/a mesuré</a:t>
            </a:r>
          </a:p>
          <a:p>
            <a:r>
              <a:rPr lang="fr-FR" dirty="0"/>
              <a:t>Procédure de pose du ballon 27SA – 29+6SA ou 30SA - 31+6SA </a:t>
            </a:r>
          </a:p>
        </p:txBody>
      </p:sp>
    </p:spTree>
    <p:extLst>
      <p:ext uri="{BB962C8B-B14F-4D97-AF65-F5344CB8AC3E}">
        <p14:creationId xmlns:p14="http://schemas.microsoft.com/office/powerpoint/2010/main" val="322043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05B482-F1EE-720B-5A67-79610C1F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36" y="365125"/>
            <a:ext cx="10684764" cy="1325563"/>
          </a:xfrm>
        </p:spPr>
        <p:txBody>
          <a:bodyPr>
            <a:normAutofit/>
          </a:bodyPr>
          <a:lstStyle/>
          <a:p>
            <a:r>
              <a:rPr lang="fr-FR" sz="3600" b="1" dirty="0" err="1"/>
              <a:t>Flowchart</a:t>
            </a:r>
            <a:endParaRPr lang="fr-FR" sz="3600" b="1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660D70-1115-236E-4B3C-E83EA7EC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767451-8F1D-A84F-8595-DAA00D07380F}" type="slidenum">
              <a:rPr lang="fr-FR" smtClean="0"/>
              <a:pPr>
                <a:spcAft>
                  <a:spcPts val="600"/>
                </a:spcAft>
              </a:pPr>
              <a:t>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514316-853F-233D-8F51-DAD1AAA17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828367"/>
            <a:ext cx="7772400" cy="47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3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05B482-F1EE-720B-5A67-79610C1F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36" y="365125"/>
            <a:ext cx="10684764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Répartition des variables en fonction des centres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660D70-1115-236E-4B3C-E83EA7EC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767451-8F1D-A84F-8595-DAA00D07380F}" type="slidenum">
              <a:rPr lang="fr-FR" smtClean="0"/>
              <a:pPr>
                <a:spcAft>
                  <a:spcPts val="600"/>
                </a:spcAft>
              </a:pPr>
              <a:t>8</a:t>
            </a:fld>
            <a:endParaRPr lang="fr-FR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C61A7BDF-E69D-97BE-6EE1-79C9097AD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65740"/>
              </p:ext>
            </p:extLst>
          </p:nvPr>
        </p:nvGraphicFramePr>
        <p:xfrm>
          <a:off x="1026692" y="1842273"/>
          <a:ext cx="8142709" cy="465059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95143">
                  <a:extLst>
                    <a:ext uri="{9D8B030D-6E8A-4147-A177-3AD203B41FA5}">
                      <a16:colId xmlns:a16="http://schemas.microsoft.com/office/drawing/2014/main" val="523998437"/>
                    </a:ext>
                  </a:extLst>
                </a:gridCol>
                <a:gridCol w="1348783">
                  <a:extLst>
                    <a:ext uri="{9D8B030D-6E8A-4147-A177-3AD203B41FA5}">
                      <a16:colId xmlns:a16="http://schemas.microsoft.com/office/drawing/2014/main" val="3917110488"/>
                    </a:ext>
                  </a:extLst>
                </a:gridCol>
                <a:gridCol w="1348783">
                  <a:extLst>
                    <a:ext uri="{9D8B030D-6E8A-4147-A177-3AD203B41FA5}">
                      <a16:colId xmlns:a16="http://schemas.microsoft.com/office/drawing/2014/main" val="2737287910"/>
                    </a:ext>
                  </a:extLst>
                </a:gridCol>
                <a:gridCol w="1348783">
                  <a:extLst>
                    <a:ext uri="{9D8B030D-6E8A-4147-A177-3AD203B41FA5}">
                      <a16:colId xmlns:a16="http://schemas.microsoft.com/office/drawing/2014/main" val="1038503532"/>
                    </a:ext>
                  </a:extLst>
                </a:gridCol>
                <a:gridCol w="1349530">
                  <a:extLst>
                    <a:ext uri="{9D8B030D-6E8A-4147-A177-3AD203B41FA5}">
                      <a16:colId xmlns:a16="http://schemas.microsoft.com/office/drawing/2014/main" val="994021633"/>
                    </a:ext>
                  </a:extLst>
                </a:gridCol>
                <a:gridCol w="951687">
                  <a:extLst>
                    <a:ext uri="{9D8B030D-6E8A-4147-A177-3AD203B41FA5}">
                      <a16:colId xmlns:a16="http://schemas.microsoft.com/office/drawing/2014/main" val="1772842076"/>
                    </a:ext>
                  </a:extLst>
                </a:gridCol>
              </a:tblGrid>
              <a:tr h="536746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Variables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France</a:t>
                      </a:r>
                      <a:endParaRPr lang="fr-FR" sz="1100">
                        <a:effectLst/>
                      </a:endParaRPr>
                    </a:p>
                    <a:p>
                      <a:r>
                        <a:rPr lang="en-US" sz="1100">
                          <a:effectLst/>
                        </a:rPr>
                        <a:t>Paris Saclay</a:t>
                      </a:r>
                      <a:endParaRPr lang="fr-FR" sz="1100">
                        <a:effectLst/>
                      </a:endParaRPr>
                    </a:p>
                    <a:p>
                      <a:r>
                        <a:rPr lang="en-US" sz="1100">
                          <a:effectLst/>
                        </a:rPr>
                        <a:t>N= 68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Belgium</a:t>
                      </a:r>
                      <a:endParaRPr lang="fr-FR" sz="1100">
                        <a:effectLst/>
                      </a:endParaRPr>
                    </a:p>
                    <a:p>
                      <a:r>
                        <a:rPr lang="en-US" sz="1100">
                          <a:effectLst/>
                        </a:rPr>
                        <a:t>Leuven</a:t>
                      </a:r>
                      <a:endParaRPr lang="fr-FR" sz="1100">
                        <a:effectLst/>
                      </a:endParaRPr>
                    </a:p>
                    <a:p>
                      <a:r>
                        <a:rPr lang="en-US" sz="1100">
                          <a:effectLst/>
                        </a:rPr>
                        <a:t>N= 137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Spain</a:t>
                      </a:r>
                      <a:endParaRPr lang="fr-FR" sz="1100">
                        <a:effectLst/>
                      </a:endParaRPr>
                    </a:p>
                    <a:p>
                      <a:r>
                        <a:rPr lang="en-US" sz="1100">
                          <a:effectLst/>
                        </a:rPr>
                        <a:t>Barcelona</a:t>
                      </a:r>
                      <a:endParaRPr lang="fr-FR" sz="1100">
                        <a:effectLst/>
                      </a:endParaRPr>
                    </a:p>
                    <a:p>
                      <a:r>
                        <a:rPr lang="en-US" sz="1100">
                          <a:effectLst/>
                        </a:rPr>
                        <a:t>N= 59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Brazil</a:t>
                      </a:r>
                      <a:endParaRPr lang="fr-FR" sz="1100">
                        <a:effectLst/>
                      </a:endParaRPr>
                    </a:p>
                    <a:p>
                      <a:r>
                        <a:rPr lang="en-US" sz="1100">
                          <a:effectLst/>
                        </a:rPr>
                        <a:t>São Paulo</a:t>
                      </a:r>
                      <a:endParaRPr lang="fr-FR" sz="1100">
                        <a:effectLst/>
                      </a:endParaRPr>
                    </a:p>
                    <a:p>
                      <a:r>
                        <a:rPr lang="en-US" sz="1100">
                          <a:effectLst/>
                        </a:rPr>
                        <a:t>N= 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p-value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912277059"/>
                  </a:ext>
                </a:extLst>
              </a:tr>
              <a:tr h="178915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Left-sided CDH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56 (82.35%)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97 (70.80%)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53 (89.83%)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23 (76.67%)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0.021</a:t>
                      </a:r>
                      <a:r>
                        <a:rPr lang="en-US" sz="1100" baseline="30000">
                          <a:effectLst/>
                        </a:rPr>
                        <a:t>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2804043862"/>
                  </a:ext>
                </a:extLst>
              </a:tr>
              <a:tr h="178915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o/e LHR, 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30.34 ± 9.06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26.38 ± 7.69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29.01 ± 7.70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28.21 ± 8.41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0.008</a:t>
                      </a:r>
                      <a:r>
                        <a:rPr lang="en-US" sz="1100" baseline="30000">
                          <a:effectLst/>
                        </a:rPr>
                        <a:t>a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231980906"/>
                  </a:ext>
                </a:extLst>
              </a:tr>
              <a:tr h="178915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Liver up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63 (92.65%)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134 (97.81%)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53 (89.83%)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25 (86.21%)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0.037</a:t>
                      </a:r>
                      <a:r>
                        <a:rPr lang="en-US" sz="1100" baseline="30000">
                          <a:effectLst/>
                        </a:rPr>
                        <a:t>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1594050145"/>
                  </a:ext>
                </a:extLst>
              </a:tr>
              <a:tr h="178915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GA at FETO, weeks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29.26 ± 0.98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28.98 ± 1.21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30.39 ± 1.20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28.37 ± 1.06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&lt;0.001</a:t>
                      </a:r>
                      <a:r>
                        <a:rPr lang="en-US" sz="1100" baseline="30000">
                          <a:effectLst/>
                        </a:rPr>
                        <a:t>bcdef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1225969162"/>
                  </a:ext>
                </a:extLst>
              </a:tr>
              <a:tr h="357831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Duration of the procedure, min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15.00 ± 11.78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13.93 ± 10.28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13.31 ± 8.87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18.22 ± 7.72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0.207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1440431396"/>
                  </a:ext>
                </a:extLst>
              </a:tr>
              <a:tr h="536746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Time from balloon insertion to removal, days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31.08 ± 7.78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32.28 ± 10.14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20.35 ± 10.35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35.47 ± 10.25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&lt;0.001</a:t>
                      </a:r>
                      <a:r>
                        <a:rPr lang="en-US" sz="1100" baseline="30000">
                          <a:effectLst/>
                        </a:rPr>
                        <a:t>bdf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823134577"/>
                  </a:ext>
                </a:extLst>
              </a:tr>
              <a:tr h="357231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Total number of ROM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48 (70.58%)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66 (48.17%)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27 (45.76%)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10 (33.33%)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0.002</a:t>
                      </a:r>
                      <a:r>
                        <a:rPr lang="en-US" sz="1100" baseline="30000">
                          <a:effectLst/>
                        </a:rPr>
                        <a:t>abc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4216956969"/>
                  </a:ext>
                </a:extLst>
              </a:tr>
              <a:tr h="178915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GA at ROM, weeks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33.92 ± 1.85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33.25 ± 1.96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33.67 ± 2.37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32.95 ± 2.02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0.260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2812406855"/>
                  </a:ext>
                </a:extLst>
              </a:tr>
              <a:tr h="357831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GA at balloon removal, weeks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33.70 ± 0.95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33.59 ± 1.12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33.29 ± 1.50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33.44 ± 1.17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0.323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298536732"/>
                  </a:ext>
                </a:extLst>
              </a:tr>
              <a:tr h="357831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ROM before balloon removal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15 (22.10%)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43 (31.39%)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13 (22.00%)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5 (16.67%)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0.241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1360048774"/>
                  </a:ext>
                </a:extLst>
              </a:tr>
              <a:tr h="536746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GA at ROM before balloon removal, weeks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31.86 ± 1.59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32.29 ± 1.41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32.03 ± 1.78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31.48 ± 0.78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0.584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2903822368"/>
                  </a:ext>
                </a:extLst>
              </a:tr>
              <a:tr h="357831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Time from FETO to ROM, days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33.20 ± 12.25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29.15 ± 13.48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23.27 ± 14.70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32.15 ± 15.53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0.023</a:t>
                      </a:r>
                      <a:r>
                        <a:rPr lang="en-US" sz="1100" baseline="30000">
                          <a:effectLst/>
                        </a:rPr>
                        <a:t>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655368796"/>
                  </a:ext>
                </a:extLst>
              </a:tr>
              <a:tr h="357231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GA at delivery, weeks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35.64 ± 2.32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35.36 ± </a:t>
                      </a:r>
                      <a:r>
                        <a:rPr lang="en-US" sz="1000">
                          <a:effectLst/>
                        </a:rPr>
                        <a:t>2.49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36.25 ± </a:t>
                      </a:r>
                      <a:r>
                        <a:rPr lang="en-US" sz="1000">
                          <a:effectLst/>
                        </a:rPr>
                        <a:t>2.82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36.97 ± 2.35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0.008</a:t>
                      </a:r>
                      <a:r>
                        <a:rPr lang="en-US" sz="1100" baseline="30000" dirty="0">
                          <a:effectLst/>
                        </a:rPr>
                        <a:t>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:a16="http://schemas.microsoft.com/office/drawing/2014/main" val="226360928"/>
                  </a:ext>
                </a:extLst>
              </a:tr>
            </a:tbl>
          </a:graphicData>
        </a:graphic>
      </p:graphicFrame>
      <p:sp>
        <p:nvSpPr>
          <p:cNvPr id="17" name="Cadre 16">
            <a:extLst>
              <a:ext uri="{FF2B5EF4-FFF2-40B4-BE49-F238E27FC236}">
                <a16:creationId xmlns:a16="http://schemas.microsoft.com/office/drawing/2014/main" id="{D86A9C8C-C9B1-A70C-B883-103C53697F6C}"/>
              </a:ext>
            </a:extLst>
          </p:cNvPr>
          <p:cNvSpPr/>
          <p:nvPr/>
        </p:nvSpPr>
        <p:spPr>
          <a:xfrm>
            <a:off x="774700" y="2514600"/>
            <a:ext cx="8686800" cy="2540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Cadre 17">
            <a:extLst>
              <a:ext uri="{FF2B5EF4-FFF2-40B4-BE49-F238E27FC236}">
                <a16:creationId xmlns:a16="http://schemas.microsoft.com/office/drawing/2014/main" id="{F63545EE-3A71-6CF1-3490-8B991C20C737}"/>
              </a:ext>
            </a:extLst>
          </p:cNvPr>
          <p:cNvSpPr/>
          <p:nvPr/>
        </p:nvSpPr>
        <p:spPr>
          <a:xfrm>
            <a:off x="754646" y="3057529"/>
            <a:ext cx="8686800" cy="383398"/>
          </a:xfrm>
          <a:prstGeom prst="frame">
            <a:avLst>
              <a:gd name="adj1" fmla="val 69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Cadre 19">
            <a:extLst>
              <a:ext uri="{FF2B5EF4-FFF2-40B4-BE49-F238E27FC236}">
                <a16:creationId xmlns:a16="http://schemas.microsoft.com/office/drawing/2014/main" id="{2BDFFA27-CA37-7A89-AD28-4E34F6B3BC33}"/>
              </a:ext>
            </a:extLst>
          </p:cNvPr>
          <p:cNvSpPr/>
          <p:nvPr/>
        </p:nvSpPr>
        <p:spPr>
          <a:xfrm>
            <a:off x="754646" y="6127747"/>
            <a:ext cx="8686800" cy="2540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Cadre 20">
            <a:extLst>
              <a:ext uri="{FF2B5EF4-FFF2-40B4-BE49-F238E27FC236}">
                <a16:creationId xmlns:a16="http://schemas.microsoft.com/office/drawing/2014/main" id="{3C26E5EF-A51F-434A-A905-0CD6C13EC91B}"/>
              </a:ext>
            </a:extLst>
          </p:cNvPr>
          <p:cNvSpPr/>
          <p:nvPr/>
        </p:nvSpPr>
        <p:spPr>
          <a:xfrm>
            <a:off x="757936" y="4802795"/>
            <a:ext cx="8686800" cy="830428"/>
          </a:xfrm>
          <a:prstGeom prst="frame">
            <a:avLst>
              <a:gd name="adj1" fmla="val 38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05B482-F1EE-720B-5A67-79610C1F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36" y="365125"/>
            <a:ext cx="10684764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Avant </a:t>
            </a:r>
            <a:r>
              <a:rPr lang="fr-FR" sz="3600" b="1" dirty="0" err="1"/>
              <a:t>matching</a:t>
            </a:r>
            <a:endParaRPr lang="fr-FR" sz="3600" b="1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660D70-1115-236E-4B3C-E83EA7EC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767451-8F1D-A84F-8595-DAA00D07380F}" type="slidenum">
              <a:rPr lang="fr-FR" smtClean="0"/>
              <a:pPr>
                <a:spcAft>
                  <a:spcPts val="600"/>
                </a:spcAft>
              </a:pPr>
              <a:t>9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96B442-8C39-FDB7-D42D-4A69E8C05612}"/>
              </a:ext>
            </a:extLst>
          </p:cNvPr>
          <p:cNvSpPr txBox="1"/>
          <p:nvPr/>
        </p:nvSpPr>
        <p:spPr>
          <a:xfrm>
            <a:off x="77038" y="1843057"/>
            <a:ext cx="3097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0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N = </a:t>
            </a:r>
            <a:r>
              <a:rPr lang="fr-FR" sz="1600" dirty="0">
                <a:solidFill>
                  <a:schemeClr val="accent5">
                    <a:lumMod val="10000"/>
                  </a:schemeClr>
                </a:solidFill>
              </a:rPr>
              <a:t>294</a:t>
            </a:r>
            <a:r>
              <a:rPr lang="fr-FR" sz="1600" i="0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 HCD avec FETO/PLUG</a:t>
            </a:r>
          </a:p>
        </p:txBody>
      </p:sp>
      <p:graphicFrame>
        <p:nvGraphicFramePr>
          <p:cNvPr id="8" name="Espace réservé du contenu 6">
            <a:extLst>
              <a:ext uri="{FF2B5EF4-FFF2-40B4-BE49-F238E27FC236}">
                <a16:creationId xmlns:a16="http://schemas.microsoft.com/office/drawing/2014/main" id="{DF6401B4-2C6D-F8DE-AEF2-1B6E40CFA5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227732"/>
              </p:ext>
            </p:extLst>
          </p:nvPr>
        </p:nvGraphicFramePr>
        <p:xfrm>
          <a:off x="220474" y="2416156"/>
          <a:ext cx="3097003" cy="12933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15773">
                  <a:extLst>
                    <a:ext uri="{9D8B030D-6E8A-4147-A177-3AD203B41FA5}">
                      <a16:colId xmlns:a16="http://schemas.microsoft.com/office/drawing/2014/main" val="515456156"/>
                    </a:ext>
                  </a:extLst>
                </a:gridCol>
                <a:gridCol w="1681230">
                  <a:extLst>
                    <a:ext uri="{9D8B030D-6E8A-4147-A177-3AD203B41FA5}">
                      <a16:colId xmlns:a16="http://schemas.microsoft.com/office/drawing/2014/main" val="1801865234"/>
                    </a:ext>
                  </a:extLst>
                </a:gridCol>
              </a:tblGrid>
              <a:tr h="258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Variables</a:t>
                      </a:r>
                      <a:endParaRPr lang="fr-FR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N = 294</a:t>
                      </a:r>
                      <a:endParaRPr lang="fr-F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1974484"/>
                  </a:ext>
                </a:extLst>
              </a:tr>
              <a:tr h="258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Age,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années</a:t>
                      </a:r>
                      <a:endParaRPr lang="fr-F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30.7 ± 5.5</a:t>
                      </a:r>
                      <a:endParaRPr lang="fr-F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958865"/>
                  </a:ext>
                </a:extLst>
              </a:tr>
              <a:tr h="258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IMC, Kg/m2</a:t>
                      </a:r>
                      <a:endParaRPr lang="fr-F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25.80 ± 5.3</a:t>
                      </a:r>
                      <a:endParaRPr lang="fr-F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7721062"/>
                  </a:ext>
                </a:extLst>
              </a:tr>
              <a:tr h="258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Primipares</a:t>
                      </a:r>
                      <a:endParaRPr lang="fr-F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146 (49.6%)</a:t>
                      </a:r>
                      <a:endParaRPr lang="fr-F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2445519"/>
                  </a:ext>
                </a:extLst>
              </a:tr>
              <a:tr h="258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Tabac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511329"/>
                  </a:ext>
                </a:extLst>
              </a:tr>
            </a:tbl>
          </a:graphicData>
        </a:graphic>
      </p:graphicFrame>
      <p:graphicFrame>
        <p:nvGraphicFramePr>
          <p:cNvPr id="3" name="Espace réservé du contenu 4">
            <a:extLst>
              <a:ext uri="{FF2B5EF4-FFF2-40B4-BE49-F238E27FC236}">
                <a16:creationId xmlns:a16="http://schemas.microsoft.com/office/drawing/2014/main" id="{74B5D438-DC25-D4D8-85C3-6B3DFF6E92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637715"/>
              </p:ext>
            </p:extLst>
          </p:nvPr>
        </p:nvGraphicFramePr>
        <p:xfrm>
          <a:off x="3937001" y="1224788"/>
          <a:ext cx="6286499" cy="53792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69085">
                  <a:extLst>
                    <a:ext uri="{9D8B030D-6E8A-4147-A177-3AD203B41FA5}">
                      <a16:colId xmlns:a16="http://schemas.microsoft.com/office/drawing/2014/main" val="2630098657"/>
                    </a:ext>
                  </a:extLst>
                </a:gridCol>
                <a:gridCol w="1174670">
                  <a:extLst>
                    <a:ext uri="{9D8B030D-6E8A-4147-A177-3AD203B41FA5}">
                      <a16:colId xmlns:a16="http://schemas.microsoft.com/office/drawing/2014/main" val="2093508958"/>
                    </a:ext>
                  </a:extLst>
                </a:gridCol>
                <a:gridCol w="1174670">
                  <a:extLst>
                    <a:ext uri="{9D8B030D-6E8A-4147-A177-3AD203B41FA5}">
                      <a16:colId xmlns:a16="http://schemas.microsoft.com/office/drawing/2014/main" val="29666172"/>
                    </a:ext>
                  </a:extLst>
                </a:gridCol>
                <a:gridCol w="1157748">
                  <a:extLst>
                    <a:ext uri="{9D8B030D-6E8A-4147-A177-3AD203B41FA5}">
                      <a16:colId xmlns:a16="http://schemas.microsoft.com/office/drawing/2014/main" val="371453815"/>
                    </a:ext>
                  </a:extLst>
                </a:gridCol>
                <a:gridCol w="910326">
                  <a:extLst>
                    <a:ext uri="{9D8B030D-6E8A-4147-A177-3AD203B41FA5}">
                      <a16:colId xmlns:a16="http://schemas.microsoft.com/office/drawing/2014/main" val="212206450"/>
                    </a:ext>
                  </a:extLst>
                </a:gridCol>
              </a:tblGrid>
              <a:tr h="517499">
                <a:tc gridSpan="2"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Variable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Entry above the umbilicus</a:t>
                      </a:r>
                      <a:endParaRPr lang="fr-FR" sz="800">
                        <a:effectLst/>
                      </a:endParaRPr>
                    </a:p>
                    <a:p>
                      <a:r>
                        <a:rPr lang="en-US" sz="900">
                          <a:effectLst/>
                        </a:rPr>
                        <a:t>N= 127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Entry below the umbilicus</a:t>
                      </a:r>
                      <a:endParaRPr lang="fr-FR" sz="800">
                        <a:effectLst/>
                      </a:endParaRPr>
                    </a:p>
                    <a:p>
                      <a:r>
                        <a:rPr lang="en-US" sz="900">
                          <a:effectLst/>
                        </a:rPr>
                        <a:t>N= 167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p-value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extLst>
                  <a:ext uri="{0D108BD9-81ED-4DB2-BD59-A6C34878D82A}">
                    <a16:rowId xmlns:a16="http://schemas.microsoft.com/office/drawing/2014/main" val="1428700086"/>
                  </a:ext>
                </a:extLst>
              </a:tr>
              <a:tr h="172499">
                <a:tc gridSpan="2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Age, years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31.04 (5.37)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30.52 (5.69)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0.425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extLst>
                  <a:ext uri="{0D108BD9-81ED-4DB2-BD59-A6C34878D82A}">
                    <a16:rowId xmlns:a16="http://schemas.microsoft.com/office/drawing/2014/main" val="70178021"/>
                  </a:ext>
                </a:extLst>
              </a:tr>
              <a:tr h="172499">
                <a:tc gridSpan="2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BMI, kg/m</a:t>
                      </a:r>
                      <a:r>
                        <a:rPr lang="en-US" sz="900" baseline="30000">
                          <a:effectLst/>
                        </a:rPr>
                        <a:t>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25.30 (4.85)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26.15 (5.60)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0.17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extLst>
                  <a:ext uri="{0D108BD9-81ED-4DB2-BD59-A6C34878D82A}">
                    <a16:rowId xmlns:a16="http://schemas.microsoft.com/office/drawing/2014/main" val="2015902059"/>
                  </a:ext>
                </a:extLst>
              </a:tr>
              <a:tr h="172499">
                <a:tc gridSpan="2"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Primiparous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60 (49.6)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86 (51.5)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0.811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extLst>
                  <a:ext uri="{0D108BD9-81ED-4DB2-BD59-A6C34878D82A}">
                    <a16:rowId xmlns:a16="http://schemas.microsoft.com/office/drawing/2014/main" val="2744152939"/>
                  </a:ext>
                </a:extLst>
              </a:tr>
              <a:tr h="172499">
                <a:tc rowSpan="4"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Center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France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33 (26.0)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35 (21.0)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rowSpan="4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&lt;0.001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extLst>
                  <a:ext uri="{0D108BD9-81ED-4DB2-BD59-A6C34878D82A}">
                    <a16:rowId xmlns:a16="http://schemas.microsoft.com/office/drawing/2014/main" val="237422277"/>
                  </a:ext>
                </a:extLst>
              </a:tr>
              <a:tr h="1724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Belgium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42 (33.1)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95 (56.9)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165713"/>
                  </a:ext>
                </a:extLst>
              </a:tr>
              <a:tr h="1724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Spain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22 (17.3)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37 (22.2)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645727"/>
                  </a:ext>
                </a:extLst>
              </a:tr>
              <a:tr h="1724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Brazil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30 (23.6)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 (0.0)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3137"/>
                  </a:ext>
                </a:extLst>
              </a:tr>
              <a:tr h="172499">
                <a:tc rowSpan="5"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Continent of nationality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Europe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67 (52.8)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114 (68.3)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rowSpan="5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&lt;0.001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extLst>
                  <a:ext uri="{0D108BD9-81ED-4DB2-BD59-A6C34878D82A}">
                    <a16:rowId xmlns:a16="http://schemas.microsoft.com/office/drawing/2014/main" val="110801572"/>
                  </a:ext>
                </a:extLst>
              </a:tr>
              <a:tr h="1724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Africa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5 (3.9)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8 (4.8)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573038"/>
                  </a:ext>
                </a:extLst>
              </a:tr>
              <a:tr h="1724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Asia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3 (2.4)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6 (3.6)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72673"/>
                  </a:ext>
                </a:extLst>
              </a:tr>
              <a:tr h="1724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America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30 (23.6)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 (0.0)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58240"/>
                  </a:ext>
                </a:extLst>
              </a:tr>
              <a:tr h="1724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Unknown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22 (17.3)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39 (23.4)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997375"/>
                  </a:ext>
                </a:extLst>
              </a:tr>
              <a:tr h="172499">
                <a:tc gridSpan="2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History of PTB &lt;37 WG*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2 (2.1)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6 (3.7)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0.714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extLst>
                  <a:ext uri="{0D108BD9-81ED-4DB2-BD59-A6C34878D82A}">
                    <a16:rowId xmlns:a16="http://schemas.microsoft.com/office/drawing/2014/main" val="1361564714"/>
                  </a:ext>
                </a:extLst>
              </a:tr>
              <a:tr h="172499">
                <a:tc gridSpan="2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Disease predisposing to PROM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3 (2.4)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2 (1.2)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0.655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extLst>
                  <a:ext uri="{0D108BD9-81ED-4DB2-BD59-A6C34878D82A}">
                    <a16:rowId xmlns:a16="http://schemas.microsoft.com/office/drawing/2014/main" val="1391354136"/>
                  </a:ext>
                </a:extLst>
              </a:tr>
              <a:tr h="172499">
                <a:tc gridSpan="2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Right-sided CDH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30 (23.6)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35 (21.0)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0.671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extLst>
                  <a:ext uri="{0D108BD9-81ED-4DB2-BD59-A6C34878D82A}">
                    <a16:rowId xmlns:a16="http://schemas.microsoft.com/office/drawing/2014/main" val="1751997068"/>
                  </a:ext>
                </a:extLst>
              </a:tr>
              <a:tr h="172499">
                <a:tc gridSpan="2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LHR, %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28.14 (8.91)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27.92 (7.69)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0.82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extLst>
                  <a:ext uri="{0D108BD9-81ED-4DB2-BD59-A6C34878D82A}">
                    <a16:rowId xmlns:a16="http://schemas.microsoft.com/office/drawing/2014/main" val="2096551095"/>
                  </a:ext>
                </a:extLst>
              </a:tr>
              <a:tr h="172499">
                <a:tc gridSpan="2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Liver down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8 (6.3)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10 (6.0)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extLst>
                  <a:ext uri="{0D108BD9-81ED-4DB2-BD59-A6C34878D82A}">
                    <a16:rowId xmlns:a16="http://schemas.microsoft.com/office/drawing/2014/main" val="1388817342"/>
                  </a:ext>
                </a:extLst>
              </a:tr>
              <a:tr h="172499">
                <a:tc rowSpan="3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Placental insertion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Anterior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62 (49.2)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76 (46.6)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rowSpan="3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0.056</a:t>
                      </a:r>
                      <a:endParaRPr lang="fr-FR" sz="800">
                        <a:effectLst/>
                      </a:endParaRPr>
                    </a:p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fr-FR" sz="800">
                        <a:effectLst/>
                      </a:endParaRPr>
                    </a:p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extLst>
                  <a:ext uri="{0D108BD9-81ED-4DB2-BD59-A6C34878D82A}">
                    <a16:rowId xmlns:a16="http://schemas.microsoft.com/office/drawing/2014/main" val="817825647"/>
                  </a:ext>
                </a:extLst>
              </a:tr>
              <a:tr h="1724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Posterior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64 (50.8)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80 (49.1)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51313"/>
                  </a:ext>
                </a:extLst>
              </a:tr>
              <a:tr h="2042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Fundal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 (0.0)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7 (4.3)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203319"/>
                  </a:ext>
                </a:extLst>
              </a:tr>
              <a:tr h="172499">
                <a:tc gridSpan="2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GA at FETO, weeks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29.00 (1.25)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29.47 (1.29)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0.002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extLst>
                  <a:ext uri="{0D108BD9-81ED-4DB2-BD59-A6C34878D82A}">
                    <a16:rowId xmlns:a16="http://schemas.microsoft.com/office/drawing/2014/main" val="2073877630"/>
                  </a:ext>
                </a:extLst>
              </a:tr>
              <a:tr h="172499">
                <a:tc rowSpan="3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Presentation of the fetus*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Breech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30 (31.2)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15 (9.0)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rowSpan="3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&lt;0.001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extLst>
                  <a:ext uri="{0D108BD9-81ED-4DB2-BD59-A6C34878D82A}">
                    <a16:rowId xmlns:a16="http://schemas.microsoft.com/office/drawing/2014/main" val="904790047"/>
                  </a:ext>
                </a:extLst>
              </a:tr>
              <a:tr h="1724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Cephalic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59 (61.5)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146 (88.0)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122626"/>
                  </a:ext>
                </a:extLst>
              </a:tr>
              <a:tr h="1724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Transverse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7 (7.3)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5 (3.0)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516180"/>
                  </a:ext>
                </a:extLst>
              </a:tr>
              <a:tr h="172499">
                <a:tc gridSpan="2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Polyhydramnios at FETO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5 (3.9)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9 (5.4)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0.783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extLst>
                  <a:ext uri="{0D108BD9-81ED-4DB2-BD59-A6C34878D82A}">
                    <a16:rowId xmlns:a16="http://schemas.microsoft.com/office/drawing/2014/main" val="139418848"/>
                  </a:ext>
                </a:extLst>
              </a:tr>
              <a:tr h="345001">
                <a:tc gridSpan="2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Duration of the procedure, min (median [IQR])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14.49 [8.00, 21.00]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11.00 [7.00, 14.49]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0.002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extLst>
                  <a:ext uri="{0D108BD9-81ED-4DB2-BD59-A6C34878D82A}">
                    <a16:rowId xmlns:a16="http://schemas.microsoft.com/office/drawing/2014/main" val="4119730244"/>
                  </a:ext>
                </a:extLst>
              </a:tr>
              <a:tr h="172499">
                <a:tc gridSpan="2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Drainage of amniotic fluid after FETO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64 (51.2)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99 (61.1)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0.118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27" marR="52327" marT="0" marB="0"/>
                </a:tc>
                <a:extLst>
                  <a:ext uri="{0D108BD9-81ED-4DB2-BD59-A6C34878D82A}">
                    <a16:rowId xmlns:a16="http://schemas.microsoft.com/office/drawing/2014/main" val="176977501"/>
                  </a:ext>
                </a:extLst>
              </a:tr>
            </a:tbl>
          </a:graphicData>
        </a:graphic>
      </p:graphicFrame>
      <p:sp>
        <p:nvSpPr>
          <p:cNvPr id="5" name="Cadre 4">
            <a:extLst>
              <a:ext uri="{FF2B5EF4-FFF2-40B4-BE49-F238E27FC236}">
                <a16:creationId xmlns:a16="http://schemas.microsoft.com/office/drawing/2014/main" id="{E5D317EB-CD60-EF3D-27C4-3A7E86A59210}"/>
              </a:ext>
            </a:extLst>
          </p:cNvPr>
          <p:cNvSpPr/>
          <p:nvPr/>
        </p:nvSpPr>
        <p:spPr>
          <a:xfrm>
            <a:off x="3673940" y="1695661"/>
            <a:ext cx="6783506" cy="383398"/>
          </a:xfrm>
          <a:prstGeom prst="frame">
            <a:avLst>
              <a:gd name="adj1" fmla="val 69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>
            <a:extLst>
              <a:ext uri="{FF2B5EF4-FFF2-40B4-BE49-F238E27FC236}">
                <a16:creationId xmlns:a16="http://schemas.microsoft.com/office/drawing/2014/main" id="{E913419F-7A64-4BE4-5F7D-DE876F9E9FC0}"/>
              </a:ext>
            </a:extLst>
          </p:cNvPr>
          <p:cNvSpPr/>
          <p:nvPr/>
        </p:nvSpPr>
        <p:spPr>
          <a:xfrm>
            <a:off x="3688497" y="4314934"/>
            <a:ext cx="6783506" cy="198138"/>
          </a:xfrm>
          <a:prstGeom prst="frame">
            <a:avLst>
              <a:gd name="adj1" fmla="val 69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Cadre 9">
            <a:extLst>
              <a:ext uri="{FF2B5EF4-FFF2-40B4-BE49-F238E27FC236}">
                <a16:creationId xmlns:a16="http://schemas.microsoft.com/office/drawing/2014/main" id="{7939B244-0FBB-4594-3BE8-C5C1DB3CFBCE}"/>
              </a:ext>
            </a:extLst>
          </p:cNvPr>
          <p:cNvSpPr/>
          <p:nvPr/>
        </p:nvSpPr>
        <p:spPr>
          <a:xfrm>
            <a:off x="3688497" y="5192311"/>
            <a:ext cx="6783506" cy="198138"/>
          </a:xfrm>
          <a:prstGeom prst="frame">
            <a:avLst>
              <a:gd name="adj1" fmla="val 69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Cadre 12">
            <a:extLst>
              <a:ext uri="{FF2B5EF4-FFF2-40B4-BE49-F238E27FC236}">
                <a16:creationId xmlns:a16="http://schemas.microsoft.com/office/drawing/2014/main" id="{73505DFB-CC1E-5C53-B3EF-AB4D636361D3}"/>
              </a:ext>
            </a:extLst>
          </p:cNvPr>
          <p:cNvSpPr/>
          <p:nvPr/>
        </p:nvSpPr>
        <p:spPr>
          <a:xfrm>
            <a:off x="3688497" y="6083597"/>
            <a:ext cx="6783506" cy="198138"/>
          </a:xfrm>
          <a:prstGeom prst="frame">
            <a:avLst>
              <a:gd name="adj1" fmla="val 69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4" name="Chart 8">
            <a:extLst>
              <a:ext uri="{FF2B5EF4-FFF2-40B4-BE49-F238E27FC236}">
                <a16:creationId xmlns:a16="http://schemas.microsoft.com/office/drawing/2014/main" id="{246A0141-3852-AEC3-1DBC-628AE07DBD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80046"/>
              </p:ext>
            </p:extLst>
          </p:nvPr>
        </p:nvGraphicFramePr>
        <p:xfrm>
          <a:off x="192767" y="4314934"/>
          <a:ext cx="3261784" cy="2399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47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3466</TotalTime>
  <Words>1632</Words>
  <Application>Microsoft Macintosh PowerPoint</Application>
  <PresentationFormat>Grand écran</PresentationFormat>
  <Paragraphs>361</Paragraphs>
  <Slides>14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Thème Office</vt:lpstr>
      <vt:lpstr>Acrobat Document</vt:lpstr>
      <vt:lpstr>Facteurs prédictifs de RPM dans la technique FETO    Anne Gaël Cordier, E Orain, A Letourneau, A Vivanti, Alexandra Benachi Paris Saclay D Badr, J Jani Brugmann Hospital, BELGIUM D Basurto, F Russo, J Deprest Leuven Hospital, BELGIUM E Eixarch, J Otano, O Gomez Barcelona Hospital, SPAIN CF Peralta, Sao Paulo, BRAZIL</vt:lpstr>
      <vt:lpstr>Complications spontanées des HCD</vt:lpstr>
      <vt:lpstr>Chirurgie fœtale et RPM</vt:lpstr>
      <vt:lpstr>Chirurgie fœtale et RPM</vt:lpstr>
      <vt:lpstr>HCD avec FETO et RPM </vt:lpstr>
      <vt:lpstr>Présentation PowerPoint</vt:lpstr>
      <vt:lpstr>Flowchart</vt:lpstr>
      <vt:lpstr>Répartition des variables en fonction des centres</vt:lpstr>
      <vt:lpstr>Avant matching</vt:lpstr>
      <vt:lpstr>Diagramme des standardized mean difference (SMD) pour les covariables inclues dans le score de propension </vt:lpstr>
      <vt:lpstr>Courbe d’incidence de RPM ajustée avant retrait du ballon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microbiote</dc:title>
  <dc:creator>Anne-Gael Cordier</dc:creator>
  <cp:lastModifiedBy>Anne-Gael Cordier</cp:lastModifiedBy>
  <cp:revision>221</cp:revision>
  <dcterms:created xsi:type="dcterms:W3CDTF">2022-12-13T06:58:03Z</dcterms:created>
  <dcterms:modified xsi:type="dcterms:W3CDTF">2023-06-12T07:19:22Z</dcterms:modified>
</cp:coreProperties>
</file>