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9"/>
  </p:notesMasterIdLst>
  <p:handoutMasterIdLst>
    <p:handoutMasterId r:id="rId10"/>
  </p:handoutMasterIdLst>
  <p:sldIdLst>
    <p:sldId id="256" r:id="rId2"/>
    <p:sldId id="369" r:id="rId3"/>
    <p:sldId id="368" r:id="rId4"/>
    <p:sldId id="354" r:id="rId5"/>
    <p:sldId id="353" r:id="rId6"/>
    <p:sldId id="363" r:id="rId7"/>
    <p:sldId id="367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0" autoAdjust="0"/>
    <p:restoredTop sz="94607"/>
  </p:normalViewPr>
  <p:slideViewPr>
    <p:cSldViewPr>
      <p:cViewPr varScale="1">
        <p:scale>
          <a:sx n="71" d="100"/>
          <a:sy n="71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D29CF3-FE2A-426C-9FCF-BBE7CD9C9D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20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2CAA28-61B0-4D03-BC10-9A0B302B3C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00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1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9C58-EE87-482A-A6DF-CBA0E7250A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9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64AB-A185-4140-A9F4-B2D1797C7C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17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9CB-6BEA-4571-A688-38739900041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13E87-72F3-4200-A648-B09F054EB2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53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CBA1C-2FE8-47D2-B509-6C369B19BF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69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B3F17-9E80-456C-9EA6-E658330649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771CB-316A-454A-8FBF-9FE3996845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53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EDD-826F-4F0F-8ABA-F8EDA3A9FB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41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6D249-3EA1-44EA-B13C-6A8A1DBAEE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71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9D820-B782-4E9C-8427-CD2152DCA8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1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F20F-7AA5-4153-9F98-E0876C34AD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1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7055-45BC-466C-A8B1-25B4397BAF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46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sdwKIbZZoc&amp;list=PLdmabVdgL6xlijhHaXmWQp1l1W8vUOZN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539752" y="1341438"/>
            <a:ext cx="79930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55652" y="6237288"/>
            <a:ext cx="79930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39561" y="2996952"/>
            <a:ext cx="7793252" cy="1224136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Actualités CRACMO</a:t>
            </a:r>
            <a:br>
              <a:rPr lang="fr-FR" dirty="0"/>
            </a:br>
            <a:r>
              <a:rPr lang="fr-FR" dirty="0" smtClean="0"/>
              <a:t>journée annuelle </a:t>
            </a:r>
            <a:br>
              <a:rPr lang="fr-FR" dirty="0" smtClean="0"/>
            </a:br>
            <a:r>
              <a:rPr lang="fr-FR" dirty="0" smtClean="0"/>
              <a:t>24 </a:t>
            </a:r>
            <a:r>
              <a:rPr lang="fr-FR" dirty="0" err="1" smtClean="0"/>
              <a:t>Nov</a:t>
            </a:r>
            <a:r>
              <a:rPr lang="fr-FR" dirty="0" smtClean="0"/>
              <a:t> 2021</a:t>
            </a:r>
            <a:endParaRPr lang="fr-FR" dirty="0"/>
          </a:p>
        </p:txBody>
      </p:sp>
      <p:pic>
        <p:nvPicPr>
          <p:cNvPr id="2060" name="Picture 12" descr="X:\Jdf\SecpedBN\CRACMO\logo\cracmo2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127342"/>
            <a:ext cx="2144985" cy="107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0" y="127342"/>
            <a:ext cx="1280160" cy="1298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14H : Actualités </a:t>
            </a:r>
            <a:endParaRPr lang="fr-FR" dirty="0" smtClean="0"/>
          </a:p>
          <a:p>
            <a:r>
              <a:rPr lang="fr-FR" dirty="0" smtClean="0"/>
              <a:t>14H10 </a:t>
            </a:r>
            <a:r>
              <a:rPr lang="fr-FR" dirty="0"/>
              <a:t>: AFAO</a:t>
            </a:r>
          </a:p>
          <a:p>
            <a:r>
              <a:rPr lang="fr-FR" dirty="0"/>
              <a:t>14h15 : FIMATHO</a:t>
            </a:r>
          </a:p>
          <a:p>
            <a:r>
              <a:rPr lang="fr-FR" dirty="0"/>
              <a:t>14h30 : Point Social (Me Lames)</a:t>
            </a:r>
          </a:p>
          <a:p>
            <a:r>
              <a:rPr lang="fr-FR" dirty="0"/>
              <a:t>14h45 : Devenir à l'Age adulte (Dr Sfeir)</a:t>
            </a:r>
          </a:p>
          <a:p>
            <a:r>
              <a:rPr lang="fr-FR" b="1" u="sng" dirty="0"/>
              <a:t>Ateliers en alternance</a:t>
            </a:r>
            <a:r>
              <a:rPr lang="fr-FR" dirty="0"/>
              <a:t> : </a:t>
            </a:r>
            <a:r>
              <a:rPr lang="fr-FR" dirty="0" smtClean="0"/>
              <a:t>de </a:t>
            </a:r>
            <a:r>
              <a:rPr lang="fr-FR" dirty="0"/>
              <a:t>15H à 16H30</a:t>
            </a:r>
          </a:p>
          <a:p>
            <a:r>
              <a:rPr lang="fr-FR" dirty="0" smtClean="0"/>
              <a:t>Comment </a:t>
            </a:r>
            <a:r>
              <a:rPr lang="fr-FR" dirty="0"/>
              <a:t>gérer son stress (A. Fourtaka, Me Leclercq)</a:t>
            </a:r>
          </a:p>
          <a:p>
            <a:r>
              <a:rPr lang="fr-FR" dirty="0" smtClean="0"/>
              <a:t>Gérer </a:t>
            </a:r>
            <a:r>
              <a:rPr lang="fr-FR" dirty="0"/>
              <a:t>l'alimentation de mon enfant avec une atrésie de l'oesophage (J </a:t>
            </a:r>
            <a:r>
              <a:rPr lang="fr-FR" dirty="0" err="1"/>
              <a:t>Verspieren</a:t>
            </a:r>
            <a:r>
              <a:rPr lang="fr-FR" dirty="0"/>
              <a:t>, A Van Malleghem, A </a:t>
            </a:r>
            <a:r>
              <a:rPr lang="fr-FR" dirty="0" smtClean="0"/>
              <a:t>Lecoufle, R Sfeir)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39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Nouvelles de CRACMO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Anastasia Fourtaka remplace Manel Hanafi</a:t>
            </a:r>
          </a:p>
          <a:p>
            <a:r>
              <a:rPr lang="fr-FR" dirty="0" smtClean="0"/>
              <a:t>Dr Katja Clohse remplace Dr Audrey Nicolas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4429" r="18636"/>
          <a:stretch/>
        </p:blipFill>
        <p:spPr>
          <a:xfrm rot="5400000">
            <a:off x="601829" y="2843205"/>
            <a:ext cx="3043798" cy="3312368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2664296" cy="224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91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xmlns="" id="{CB6F7E30-8373-E448-8C5F-492D982A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4" y="857250"/>
            <a:ext cx="8675687" cy="1206500"/>
          </a:xfrm>
        </p:spPr>
        <p:txBody>
          <a:bodyPr/>
          <a:lstStyle/>
          <a:p>
            <a:r>
              <a:rPr lang="fr-FR" altLang="fr-FR" sz="2000">
                <a:latin typeface="Corbel" panose="020B0503020204020204" pitchFamily="34" charset="0"/>
                <a:cs typeface="Arial" panose="020B0604020202020204" pitchFamily="34" charset="0"/>
              </a:rPr>
              <a:t>Esophageal Atresia COVID19 International Network on Esophageal Atresia Registry INoEA.org </a:t>
            </a:r>
            <a:r>
              <a:rPr lang="fr-FR" altLang="fr-FR" sz="1600">
                <a:latin typeface="Corbel" panose="020B0503020204020204" pitchFamily="34" charset="0"/>
                <a:cs typeface="Arial" panose="020B0604020202020204" pitchFamily="34" charset="0"/>
              </a:rPr>
              <a:t>March 22, 2021</a:t>
            </a:r>
          </a:p>
        </p:txBody>
      </p:sp>
      <p:sp>
        <p:nvSpPr>
          <p:cNvPr id="43011" name="Espace réservé de la date 3">
            <a:extLst>
              <a:ext uri="{FF2B5EF4-FFF2-40B4-BE49-F238E27FC236}">
                <a16:creationId xmlns:a16="http://schemas.microsoft.com/office/drawing/2014/main" xmlns="" id="{87FDD990-618C-D14B-8E11-83AC619FA0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F789D-A7A1-3944-9934-AA9721E9590E}" type="datetime1">
              <a:rPr lang="de-DE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24.11.2021</a:t>
            </a:fld>
            <a:endParaRPr lang="de-AT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Espace réservé du pied de page 4">
            <a:extLst>
              <a:ext uri="{FF2B5EF4-FFF2-40B4-BE49-F238E27FC236}">
                <a16:creationId xmlns:a16="http://schemas.microsoft.com/office/drawing/2014/main" xmlns="" id="{F70A36E7-A5E9-1748-82BB-CF81E84B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AT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Espace réservé du numéro de diapositive 5">
            <a:extLst>
              <a:ext uri="{FF2B5EF4-FFF2-40B4-BE49-F238E27FC236}">
                <a16:creationId xmlns:a16="http://schemas.microsoft.com/office/drawing/2014/main" xmlns="" id="{B3802D40-AD67-6245-8D94-3DF3C30F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09628-034B-004D-97C3-055917E2B6B4}" type="slidenum">
              <a:rPr lang="de-AT" altLang="fr-FR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AT" altLang="fr-FR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3014" name="Image 6">
            <a:extLst>
              <a:ext uri="{FF2B5EF4-FFF2-40B4-BE49-F238E27FC236}">
                <a16:creationId xmlns:a16="http://schemas.microsoft.com/office/drawing/2014/main" xmlns="" id="{4810FB24-48DC-B245-A28F-3D01D63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44664"/>
            <a:ext cx="5487888" cy="405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79712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COVID 19 et atrésie de l’oesophage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19672" y="5733256"/>
            <a:ext cx="720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 smtClean="0">
                <a:latin typeface="Corbel" panose="020B0503020204020204" pitchFamily="34" charset="0"/>
                <a:cs typeface="Arial" panose="020B0604020202020204" pitchFamily="34" charset="0"/>
              </a:rPr>
              <a:t>EAT : 3 </a:t>
            </a:r>
            <a:r>
              <a:rPr lang="en-US" altLang="fr-FR" dirty="0">
                <a:latin typeface="Corbel" panose="020B0503020204020204" pitchFamily="34" charset="0"/>
                <a:cs typeface="Arial" panose="020B0604020202020204" pitchFamily="34" charset="0"/>
              </a:rPr>
              <a:t>adults (2 males, 30 years) with EA/TEF (1 type A, 1 type B, 1 type C) have been reported to be infected by SARS-CoV-2, (1 from India, 1 from Italy, 1 from France). Two were admitted on the ward. All three had an uneventful outcome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4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xmlns="" id="{A41481D2-1D2A-124E-B6D4-BCC3B0D3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76672"/>
            <a:ext cx="8856662" cy="1130300"/>
          </a:xfrm>
        </p:spPr>
        <p:txBody>
          <a:bodyPr>
            <a:normAutofit fontScale="90000"/>
          </a:bodyPr>
          <a:lstStyle/>
          <a:p>
            <a:r>
              <a:rPr lang="en-US" altLang="fr-FR" dirty="0">
                <a:latin typeface="Corbel" panose="020B0503020204020204" pitchFamily="34" charset="0"/>
                <a:cs typeface="Arial" panose="020B0604020202020204" pitchFamily="34" charset="0"/>
              </a:rPr>
              <a:t/>
            </a:r>
            <a:br>
              <a:rPr lang="en-US" altLang="fr-FR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ERNICA: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 </a:t>
            </a: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uropean </a:t>
            </a: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R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eference </a:t>
            </a: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N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etwork for rare</a:t>
            </a: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 I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nherited and </a:t>
            </a: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C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ongenital (digestive and gastrointestinal) </a:t>
            </a:r>
            <a:r>
              <a:rPr lang="en-US" altLang="fr-FR" sz="3600" dirty="0">
                <a:latin typeface="Corbel" panose="020B0503020204020204" pitchFamily="34" charset="0"/>
                <a:cs typeface="Arial" panose="020B0604020202020204" pitchFamily="34" charset="0"/>
              </a:rPr>
              <a:t>A</a:t>
            </a:r>
            <a:r>
              <a:rPr lang="en-US" altLang="fr-FR" sz="3600" b="0" dirty="0">
                <a:latin typeface="Corbel" panose="020B0503020204020204" pitchFamily="34" charset="0"/>
                <a:cs typeface="Arial" panose="020B0604020202020204" pitchFamily="34" charset="0"/>
              </a:rPr>
              <a:t>nomalies</a:t>
            </a:r>
            <a:r>
              <a:rPr lang="en-US" altLang="fr-FR" b="0" dirty="0">
                <a:latin typeface="Corbel" panose="020B0503020204020204" pitchFamily="34" charset="0"/>
                <a:cs typeface="Arial" panose="020B0604020202020204" pitchFamily="34" charset="0"/>
              </a:rPr>
              <a:t> </a:t>
            </a:r>
            <a:br>
              <a:rPr lang="en-US" altLang="fr-FR" b="0" dirty="0">
                <a:latin typeface="Corbel" panose="020B0503020204020204" pitchFamily="34" charset="0"/>
                <a:cs typeface="Arial" panose="020B0604020202020204" pitchFamily="34" charset="0"/>
              </a:rPr>
            </a:br>
            <a:endParaRPr lang="fr-FR" altLang="fr-FR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5059" name="Espace réservé de la date 3">
            <a:extLst>
              <a:ext uri="{FF2B5EF4-FFF2-40B4-BE49-F238E27FC236}">
                <a16:creationId xmlns:a16="http://schemas.microsoft.com/office/drawing/2014/main" xmlns="" id="{135C1661-842D-1140-97EA-9CACFB670E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18BD2-9098-0746-AC91-E39E2C367416}" type="datetime1">
              <a:rPr lang="de-DE" altLang="fr-FR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24.11.2021</a:t>
            </a:fld>
            <a:endParaRPr lang="de-AT" altLang="fr-F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Espace réservé du pied de page 4">
            <a:extLst>
              <a:ext uri="{FF2B5EF4-FFF2-40B4-BE49-F238E27FC236}">
                <a16:creationId xmlns:a16="http://schemas.microsoft.com/office/drawing/2014/main" xmlns="" id="{DDDD2190-AFF6-9042-9AF0-9D3CFF05D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AT" altLang="fr-FR" sz="1200">
                <a:solidFill>
                  <a:srgbClr val="898989"/>
                </a:solidFill>
                <a:latin typeface="Arial" panose="020B0604020202020204" pitchFamily="34" charset="0"/>
              </a:rPr>
              <a:t>https://ern-ernica.eu/about/ernica/</a:t>
            </a:r>
          </a:p>
        </p:txBody>
      </p:sp>
      <p:sp>
        <p:nvSpPr>
          <p:cNvPr id="45061" name="Espace réservé du numéro de diapositive 5">
            <a:extLst>
              <a:ext uri="{FF2B5EF4-FFF2-40B4-BE49-F238E27FC236}">
                <a16:creationId xmlns:a16="http://schemas.microsoft.com/office/drawing/2014/main" xmlns="" id="{8CB779E2-B61A-E140-932E-C3A281FB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56154-C3BC-244F-8041-0223E96A4F2B}" type="slidenum">
              <a:rPr lang="de-AT" altLang="fr-FR" sz="14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AT" altLang="fr-FR" sz="14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ZoneTexte 7">
            <a:extLst>
              <a:ext uri="{FF2B5EF4-FFF2-40B4-BE49-F238E27FC236}">
                <a16:creationId xmlns:a16="http://schemas.microsoft.com/office/drawing/2014/main" xmlns="" id="{8134BD45-0E1A-E541-B711-4034BF8F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1" y="2205038"/>
            <a:ext cx="87852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Dingemann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C,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Eaton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S,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Aksnes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G,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Bagolan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P, Cross KM, De Coppi P,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Fruithof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J, Gamba P, Goldschmidt I, Gottrand F,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Pirr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S, Rasmussen L,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Sfeir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R, Slater G,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Suominen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J,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Svensson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JF,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Thorup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JM,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Tytgat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SHAJ, van der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Zee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DC,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Wessel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L,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Widenmann-Grolig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A,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Wijnen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R, </a:t>
            </a:r>
            <a:r>
              <a:rPr lang="fr-FR" altLang="fr-FR" sz="1400" dirty="0" err="1">
                <a:solidFill>
                  <a:schemeClr val="tx1"/>
                </a:solidFill>
                <a:latin typeface="Arial" panose="020B0604020202020204" pitchFamily="34" charset="0"/>
              </a:rPr>
              <a:t>Zetterquist</a:t>
            </a:r>
            <a:r>
              <a:rPr lang="fr-FR" altLang="fr-FR" sz="1400" dirty="0">
                <a:solidFill>
                  <a:schemeClr val="tx1"/>
                </a:solidFill>
                <a:latin typeface="Arial" panose="020B0604020202020204" pitchFamily="34" charset="0"/>
              </a:rPr>
              <a:t> W, Ure BM. 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ERNICA Consensus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Conference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on the Management of Patients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with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Long-Gap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Esophageal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Atresia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Perioperative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Surgical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, and Long-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Term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Management.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Eur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J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Pediatr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Surg</a:t>
            </a:r>
            <a:r>
              <a:rPr lang="fr-FR" altLang="fr-FR" sz="1800" dirty="0">
                <a:solidFill>
                  <a:schemeClr val="tx1"/>
                </a:solidFill>
                <a:latin typeface="Arial" panose="020B0604020202020204" pitchFamily="34" charset="0"/>
              </a:rPr>
              <a:t>. 2021 Jun;31(3):214-225.</a:t>
            </a:r>
          </a:p>
        </p:txBody>
      </p:sp>
      <p:sp>
        <p:nvSpPr>
          <p:cNvPr id="45063" name="AutoShape 4" descr="https://i.ytimg.com/vi/6sdwKIbZZoc/hqdefault.jpg?sqp=-oaymwEbCKgBEF5IVfKriqkDDggBFQAAiEIYAXABwAEG&amp;rs=AOn4CLDDQV3jGtUawEw730puXvdj_oXnjA">
            <a:extLst>
              <a:ext uri="{FF2B5EF4-FFF2-40B4-BE49-F238E27FC236}">
                <a16:creationId xmlns:a16="http://schemas.microsoft.com/office/drawing/2014/main" xmlns="" id="{55505577-AF62-C74E-8F38-9E852DD35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4" name="Image 10">
            <a:extLst>
              <a:ext uri="{FF2B5EF4-FFF2-40B4-BE49-F238E27FC236}">
                <a16:creationId xmlns:a16="http://schemas.microsoft.com/office/drawing/2014/main" xmlns="" id="{AC156407-B5B4-AD4D-A7D6-F5EA4F16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6"/>
            <a:ext cx="25733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tangle 11">
            <a:extLst>
              <a:ext uri="{FF2B5EF4-FFF2-40B4-BE49-F238E27FC236}">
                <a16:creationId xmlns:a16="http://schemas.microsoft.com/office/drawing/2014/main" xmlns="" id="{72BA7E56-9C5C-C546-A1A1-A3100A6BD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94652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chemeClr val="tx1"/>
                </a:solidFill>
                <a:latin typeface="Arial" panose="020B0604020202020204" pitchFamily="34" charset="0"/>
                <a:hlinkClick r:id="rId3"/>
              </a:rPr>
              <a:t>CAN EAT - Care and Nutrition in Esophageal Atresia: An ERNICA animation for parents and families - YouTube</a:t>
            </a:r>
            <a:endParaRPr lang="fr-FR" altLang="fr-FR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Rectangle 14">
            <a:extLst>
              <a:ext uri="{FF2B5EF4-FFF2-40B4-BE49-F238E27FC236}">
                <a16:creationId xmlns:a16="http://schemas.microsoft.com/office/drawing/2014/main" xmlns="" id="{511C1BCA-7838-8641-936C-6DBCE25B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4881564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AC2C9"/>
                </a:solidFill>
                <a:latin typeface="Corbel" panose="020B0503020204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solidFill>
                  <a:schemeClr val="tx1"/>
                </a:solidFill>
                <a:latin typeface="Arial" panose="020B0604020202020204" pitchFamily="34" charset="0"/>
              </a:rPr>
              <a:t>https://www.youtube.com/watch?v=6sdwKIbZZoc&amp;list=PLdmabVdgL6xlijhHaXmWQp1l1W8vUOZNn</a:t>
            </a:r>
          </a:p>
        </p:txBody>
      </p:sp>
    </p:spTree>
    <p:extLst>
      <p:ext uri="{BB962C8B-B14F-4D97-AF65-F5344CB8AC3E}">
        <p14:creationId xmlns:p14="http://schemas.microsoft.com/office/powerpoint/2010/main" val="36486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3">
            <a:extLst>
              <a:ext uri="{FF2B5EF4-FFF2-40B4-BE49-F238E27FC236}">
                <a16:creationId xmlns:a16="http://schemas.microsoft.com/office/drawing/2014/main" xmlns="" id="{1A2B63F7-B48C-B241-92A2-C62D1D9F8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88988"/>
            <a:ext cx="9112250" cy="546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itle 1">
            <a:extLst>
              <a:ext uri="{FF2B5EF4-FFF2-40B4-BE49-F238E27FC236}">
                <a16:creationId xmlns:a16="http://schemas.microsoft.com/office/drawing/2014/main" xmlns="" id="{D413117D-57D9-254E-9CB4-590F1EBB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9900"/>
            <a:ext cx="5753100" cy="857250"/>
          </a:xfrm>
        </p:spPr>
        <p:txBody>
          <a:bodyPr/>
          <a:lstStyle/>
          <a:p>
            <a:pPr eaLnBrk="1" hangingPunct="1"/>
            <a:r>
              <a:rPr lang="en-US" altLang="fr-FR" sz="3600"/>
              <a:t>INo</a:t>
            </a:r>
            <a:r>
              <a:rPr lang="en-US" altLang="fr-FR" sz="3600">
                <a:solidFill>
                  <a:srgbClr val="FFC000"/>
                </a:solidFill>
              </a:rPr>
              <a:t>EA</a:t>
            </a:r>
            <a:r>
              <a:rPr lang="en-US" altLang="fr-FR" sz="3600"/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3771A-1F2B-C848-BED5-FFEB9D0C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838"/>
            <a:ext cx="8229600" cy="3395662"/>
          </a:xfrm>
        </p:spPr>
        <p:txBody>
          <a:bodyPr rtlCol="0">
            <a:normAutofit/>
          </a:bodyPr>
          <a:lstStyle/>
          <a:p>
            <a:pPr marL="0" indent="0" algn="r"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Cincinnati, Ohio, October 10-14, 2022</a:t>
            </a:r>
          </a:p>
          <a:p>
            <a:pPr marL="0" indent="0" algn="r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The “QUAD” conference</a:t>
            </a:r>
          </a:p>
          <a:p>
            <a:pPr marL="685800" lvl="2" indent="0" algn="r">
              <a:buNone/>
              <a:defRPr/>
            </a:pPr>
            <a:r>
              <a:rPr lang="en-US" sz="1500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Including an INPAT session</a:t>
            </a:r>
          </a:p>
          <a:p>
            <a:pPr lvl="1" algn="r">
              <a:buFont typeface="Arial"/>
              <a:buChar char="–"/>
              <a:defRPr/>
            </a:pPr>
            <a:r>
              <a:rPr lang="en-US" dirty="0">
                <a:solidFill>
                  <a:schemeClr val="bg1"/>
                </a:solidFill>
              </a:rPr>
              <a:t>The Cincinnati Airway Course</a:t>
            </a:r>
          </a:p>
          <a:p>
            <a:pPr lvl="1" algn="r">
              <a:buFont typeface="Arial"/>
              <a:buChar char="–"/>
              <a:defRPr/>
            </a:pPr>
            <a:r>
              <a:rPr lang="en-US" dirty="0">
                <a:solidFill>
                  <a:schemeClr val="bg1"/>
                </a:solidFill>
              </a:rPr>
              <a:t>The Dysphagia Conference</a:t>
            </a:r>
          </a:p>
          <a:p>
            <a:pPr lvl="1" algn="r">
              <a:buFont typeface="Arial"/>
              <a:buChar char="–"/>
              <a:defRPr/>
            </a:pPr>
            <a:r>
              <a:rPr lang="en-US" dirty="0">
                <a:solidFill>
                  <a:schemeClr val="bg1"/>
                </a:solidFill>
              </a:rPr>
              <a:t>The Annual Aerodigestive Conference</a:t>
            </a:r>
          </a:p>
          <a:p>
            <a:pPr lvl="2" algn="r"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3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93BAD4-330E-D944-B547-FB3F9EC6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PNDS </a:t>
            </a:r>
            <a:r>
              <a:rPr lang="fr-FR" dirty="0" err="1"/>
              <a:t>oesophagite</a:t>
            </a:r>
            <a:r>
              <a:rPr lang="fr-FR" dirty="0"/>
              <a:t> éosinophile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F03020B-9C25-B742-B786-F3C6F2A3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303390" cy="44862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err="1"/>
              <a:t>Retroplanning</a:t>
            </a:r>
            <a:r>
              <a:rPr lang="fr-FR" dirty="0"/>
              <a:t> 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i="1" dirty="0"/>
              <a:t>-          Fin septembre 2020 : Fin du cadrage 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-          Mi-novembre : Obtention de la bibliographie </a:t>
            </a:r>
            <a:endParaRPr lang="fr-FR" dirty="0"/>
          </a:p>
          <a:p>
            <a:pPr marL="0" indent="0">
              <a:buNone/>
            </a:pPr>
            <a:r>
              <a:rPr lang="fr-FR" i="1" dirty="0"/>
              <a:t>-          Fin janvier 2021 : Fin de sélection des articles 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          </a:t>
            </a:r>
            <a:r>
              <a:rPr lang="fr-FR" i="1" dirty="0"/>
              <a:t>Fin avril : Fin de la rédaction</a:t>
            </a: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-          Fin juin : Fin de la relecture entre les rédacteurs et premières modifications </a:t>
            </a:r>
          </a:p>
          <a:p>
            <a:pPr marL="0" indent="0">
              <a:buNone/>
            </a:pPr>
            <a:r>
              <a:rPr lang="fr-FR" dirty="0"/>
              <a:t>-          Mi-octobre : Fin de la lecture par le groupe de travail multidisciplinaire </a:t>
            </a:r>
          </a:p>
          <a:p>
            <a:pPr marL="0" indent="0">
              <a:buNone/>
            </a:pPr>
            <a:r>
              <a:rPr lang="fr-FR" dirty="0"/>
              <a:t>-          </a:t>
            </a:r>
            <a:r>
              <a:rPr lang="fr-FR" dirty="0">
                <a:solidFill>
                  <a:srgbClr val="FF0000"/>
                </a:solidFill>
              </a:rPr>
              <a:t>Mi-décembre : Fin des modifications 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-          Fin décembre 2021 : Envoi du PNDS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8BF63C3-E13D-BB43-8BE4-1BE96EEC8D8A}"/>
              </a:ext>
            </a:extLst>
          </p:cNvPr>
          <p:cNvSpPr txBox="1"/>
          <p:nvPr/>
        </p:nvSpPr>
        <p:spPr>
          <a:xfrm>
            <a:off x="5220072" y="1690689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Groupe rédaction</a:t>
            </a:r>
          </a:p>
          <a:p>
            <a:r>
              <a:rPr lang="fr-FR" b="1" dirty="0"/>
              <a:t>A Nicolas</a:t>
            </a:r>
            <a:r>
              <a:rPr lang="fr-FR" dirty="0"/>
              <a:t>, L. </a:t>
            </a:r>
            <a:r>
              <a:rPr lang="fr-FR" dirty="0" err="1"/>
              <a:t>Bridoux-Henno</a:t>
            </a:r>
            <a:r>
              <a:rPr lang="fr-FR" dirty="0"/>
              <a:t>, R </a:t>
            </a:r>
            <a:r>
              <a:rPr lang="fr-FR" dirty="0" err="1"/>
              <a:t>Maudinas</a:t>
            </a:r>
            <a:r>
              <a:rPr lang="fr-FR" dirty="0"/>
              <a:t>, F Villard-Truc, F Gottrand, </a:t>
            </a:r>
          </a:p>
        </p:txBody>
      </p:sp>
    </p:spTree>
    <p:extLst>
      <p:ext uri="{BB962C8B-B14F-4D97-AF65-F5344CB8AC3E}">
        <p14:creationId xmlns:p14="http://schemas.microsoft.com/office/powerpoint/2010/main" val="2457120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316</Words>
  <Application>Microsoft Office PowerPoint</Application>
  <PresentationFormat>Affichage à l'écran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Corbel</vt:lpstr>
      <vt:lpstr>Thème Office</vt:lpstr>
      <vt:lpstr>  Actualités CRACMO journée annuelle  24 Nov 2021</vt:lpstr>
      <vt:lpstr>Programme</vt:lpstr>
      <vt:lpstr>Nouvelles de CRACMO </vt:lpstr>
      <vt:lpstr>Esophageal Atresia COVID19 International Network on Esophageal Atresia Registry INoEA.org March 22, 2021</vt:lpstr>
      <vt:lpstr> ERNICA: European Reference Network for rare Inherited and Congenital (digestive and gastrointestinal) Anomalies  </vt:lpstr>
      <vt:lpstr>INoEA 2022</vt:lpstr>
      <vt:lpstr>PNDS oesophagite éosinophile</vt:lpstr>
    </vt:vector>
  </TitlesOfParts>
  <Company>D.I.T.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pedsec1</dc:creator>
  <cp:lastModifiedBy>GOTTRAND Frederic</cp:lastModifiedBy>
  <cp:revision>62</cp:revision>
  <dcterms:created xsi:type="dcterms:W3CDTF">2010-04-28T14:04:35Z</dcterms:created>
  <dcterms:modified xsi:type="dcterms:W3CDTF">2021-11-24T07:42:34Z</dcterms:modified>
</cp:coreProperties>
</file>