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31" r:id="rId3"/>
    <p:sldId id="329" r:id="rId4"/>
    <p:sldId id="293" r:id="rId5"/>
    <p:sldId id="333" r:id="rId6"/>
    <p:sldId id="275" r:id="rId7"/>
    <p:sldId id="332" r:id="rId8"/>
  </p:sldIdLst>
  <p:sldSz cx="10693400" cy="7561263"/>
  <p:notesSz cx="6858000" cy="9144000"/>
  <p:defaultTextStyle>
    <a:defPPr>
      <a:defRPr lang="fr-FR"/>
    </a:defPPr>
    <a:lvl1pPr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20700" indent="-63500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42988" indent="-128588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63688" indent="-192088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85975" indent="-257175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2C510"/>
    <a:srgbClr val="C8368D"/>
    <a:srgbClr val="F08A24"/>
    <a:srgbClr val="08A1D9"/>
    <a:srgbClr val="D5F4FF"/>
    <a:srgbClr val="F0F9E7"/>
    <a:srgbClr val="FEF6F0"/>
    <a:srgbClr val="F9EBF3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5560" autoAdjust="0"/>
  </p:normalViewPr>
  <p:slideViewPr>
    <p:cSldViewPr>
      <p:cViewPr varScale="1">
        <p:scale>
          <a:sx n="101" d="100"/>
          <a:sy n="101" d="100"/>
        </p:scale>
        <p:origin x="1524" y="10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17B0F6-D06A-463F-9BAF-46E24084D326}" type="datetimeFigureOut">
              <a:rPr lang="fr-FR"/>
              <a:pPr>
                <a:defRPr/>
              </a:pPr>
              <a:t>24/11/2021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5EFE248-D0A9-4DCD-A669-8AFFC879C67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3493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Proposition 1 pour Plan Actions</a:t>
            </a:r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1216425-B8BB-410D-A92A-08D45798F881}" type="slidenum">
              <a:rPr lang="fr-FR" altLang="fr-FR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334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>
            <a:cxnSpLocks noChangeShapeType="1"/>
          </p:cNvCxnSpPr>
          <p:nvPr userDrawn="1"/>
        </p:nvCxnSpPr>
        <p:spPr bwMode="auto">
          <a:xfrm>
            <a:off x="9299575" y="0"/>
            <a:ext cx="1393825" cy="5681663"/>
          </a:xfrm>
          <a:prstGeom prst="lin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2" descr="E:\FIMATHO dossier en cours\FIMATHO nouveau logo 2018\logo FIMATHO seul\ombre\fimatho  logo jpeg sans signette 300dpi cou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r="18266"/>
          <a:stretch>
            <a:fillRect/>
          </a:stretch>
        </p:blipFill>
        <p:spPr bwMode="auto">
          <a:xfrm>
            <a:off x="-19050" y="0"/>
            <a:ext cx="18288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2"/>
          </p:nvPr>
        </p:nvSpPr>
        <p:spPr>
          <a:xfrm>
            <a:off x="2178348" y="1404368"/>
            <a:ext cx="8208912" cy="194421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cap="all" baseline="0">
                <a:solidFill>
                  <a:srgbClr val="5B5C5F"/>
                </a:solidFill>
                <a:latin typeface="Candara" panose="020E0502030303020204" pitchFamily="34" charset="0"/>
              </a:defRPr>
            </a:lvl1pPr>
            <a:lvl2pPr marL="521528" indent="0">
              <a:buNone/>
              <a:defRPr sz="3200" b="1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043056" indent="0">
              <a:buNone/>
              <a:defRPr sz="3200" b="1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564584" indent="0">
              <a:buNone/>
              <a:defRPr sz="3200" b="1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86112" indent="0">
              <a:buNone/>
              <a:defRPr sz="3200" b="1">
                <a:solidFill>
                  <a:schemeClr val="bg1"/>
                </a:solidFill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2178348" y="3492599"/>
            <a:ext cx="8208912" cy="7200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cap="all" baseline="0">
                <a:solidFill>
                  <a:srgbClr val="5B5C5F"/>
                </a:solidFill>
                <a:latin typeface="Candara" panose="020E0502030303020204" pitchFamily="34" charset="0"/>
              </a:defRPr>
            </a:lvl1pPr>
            <a:lvl2pPr marL="521528" indent="0">
              <a:buNone/>
              <a:defRPr sz="3200" b="1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043056" indent="0">
              <a:buNone/>
              <a:defRPr sz="3200" b="1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564584" indent="0">
              <a:buNone/>
              <a:defRPr sz="3200" b="1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86112" indent="0">
              <a:buNone/>
              <a:defRPr sz="3200" b="1">
                <a:solidFill>
                  <a:schemeClr val="bg1"/>
                </a:solidFill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54170B-79B5-4C59-930E-C1D467379F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006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2413"/>
            <a:ext cx="10693400" cy="1079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0" y="1476375"/>
            <a:ext cx="106934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E:\FIMATHO dossier en cours\FIMATHO nouveau logo 2018\logo FIMATHO seul\ombre\fimatho  logo jpeg sans signette 300dpi cou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6323" r="26012" b="8182"/>
          <a:stretch>
            <a:fillRect/>
          </a:stretch>
        </p:blipFill>
        <p:spPr bwMode="auto">
          <a:xfrm>
            <a:off x="14288" y="6732588"/>
            <a:ext cx="744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7806" y="347675"/>
            <a:ext cx="10337789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 cap="small" baseline="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521528" indent="0">
              <a:buNone/>
              <a:defRPr>
                <a:latin typeface="Candara" panose="020E0502030303020204" pitchFamily="34" charset="0"/>
              </a:defRPr>
            </a:lvl2pPr>
            <a:lvl3pPr marL="1043056" indent="0">
              <a:buNone/>
              <a:defRPr>
                <a:latin typeface="Candara" panose="020E0502030303020204" pitchFamily="34" charset="0"/>
              </a:defRPr>
            </a:lvl3pPr>
            <a:lvl4pPr marL="1564584" indent="0">
              <a:buNone/>
              <a:defRPr>
                <a:latin typeface="Candara" panose="020E0502030303020204" pitchFamily="34" charset="0"/>
              </a:defRPr>
            </a:lvl4pPr>
            <a:lvl5pPr marL="2086112" indent="0">
              <a:buNone/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162124" y="1476375"/>
            <a:ext cx="10369152" cy="28758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1" i="1" cap="small" baseline="0">
                <a:latin typeface="Candara" panose="020E0502030303020204" pitchFamily="34" charset="0"/>
              </a:defRPr>
            </a:lvl1pPr>
            <a:lvl2pPr marL="521528" indent="0">
              <a:buNone/>
              <a:defRPr/>
            </a:lvl2pPr>
            <a:lvl3pPr marL="1043056" indent="0">
              <a:buNone/>
              <a:defRPr/>
            </a:lvl3pPr>
            <a:lvl4pPr marL="1564584" indent="0">
              <a:buNone/>
              <a:defRPr/>
            </a:lvl4pPr>
            <a:lvl5pPr marL="2086112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5"/>
          </p:nvPr>
        </p:nvSpPr>
        <p:spPr>
          <a:xfrm>
            <a:off x="9955213" y="7021513"/>
            <a:ext cx="550862" cy="4016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16CE13-E215-45A9-9068-659DA73786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1436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2413"/>
            <a:ext cx="10693400" cy="1079500"/>
          </a:xfrm>
          <a:prstGeom prst="rect">
            <a:avLst/>
          </a:prstGeom>
          <a:solidFill>
            <a:srgbClr val="C83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0" y="1476375"/>
            <a:ext cx="10693400" cy="0"/>
          </a:xfrm>
          <a:prstGeom prst="line">
            <a:avLst/>
          </a:prstGeom>
          <a:ln w="19050">
            <a:solidFill>
              <a:srgbClr val="C83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E:\FIMATHO dossier en cours\FIMATHO nouveau logo 2018\logo FIMATHO seul\ombre\fimatho  logo jpeg sans signette 300dpi cou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6323" r="26012" b="8182"/>
          <a:stretch>
            <a:fillRect/>
          </a:stretch>
        </p:blipFill>
        <p:spPr bwMode="auto">
          <a:xfrm>
            <a:off x="14288" y="6732588"/>
            <a:ext cx="744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7806" y="347675"/>
            <a:ext cx="10337789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 cap="small" baseline="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521528" indent="0">
              <a:buNone/>
              <a:defRPr>
                <a:latin typeface="Candara" panose="020E0502030303020204" pitchFamily="34" charset="0"/>
              </a:defRPr>
            </a:lvl2pPr>
            <a:lvl3pPr marL="1043056" indent="0">
              <a:buNone/>
              <a:defRPr>
                <a:latin typeface="Candara" panose="020E0502030303020204" pitchFamily="34" charset="0"/>
              </a:defRPr>
            </a:lvl3pPr>
            <a:lvl4pPr marL="1564584" indent="0">
              <a:buNone/>
              <a:defRPr>
                <a:latin typeface="Candara" panose="020E0502030303020204" pitchFamily="34" charset="0"/>
              </a:defRPr>
            </a:lvl4pPr>
            <a:lvl5pPr marL="2086112" indent="0">
              <a:buNone/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162124" y="1476375"/>
            <a:ext cx="10369152" cy="28758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1" i="1" cap="small" baseline="0">
                <a:latin typeface="Candara" panose="020E0502030303020204" pitchFamily="34" charset="0"/>
              </a:defRPr>
            </a:lvl1pPr>
            <a:lvl2pPr marL="521528" indent="0">
              <a:buNone/>
              <a:defRPr/>
            </a:lvl2pPr>
            <a:lvl3pPr marL="1043056" indent="0">
              <a:buNone/>
              <a:defRPr/>
            </a:lvl3pPr>
            <a:lvl4pPr marL="1564584" indent="0">
              <a:buNone/>
              <a:defRPr/>
            </a:lvl4pPr>
            <a:lvl5pPr marL="2086112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5"/>
          </p:nvPr>
        </p:nvSpPr>
        <p:spPr>
          <a:xfrm>
            <a:off x="9955213" y="7021513"/>
            <a:ext cx="550862" cy="4016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A3FF00-8BC6-4FEC-925B-E6548793C75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8257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2413"/>
            <a:ext cx="10693400" cy="1079500"/>
          </a:xfrm>
          <a:prstGeom prst="rect">
            <a:avLst/>
          </a:prstGeom>
          <a:solidFill>
            <a:srgbClr val="08A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0" y="1476375"/>
            <a:ext cx="10693400" cy="0"/>
          </a:xfrm>
          <a:prstGeom prst="line">
            <a:avLst/>
          </a:prstGeom>
          <a:ln w="19050">
            <a:solidFill>
              <a:srgbClr val="08A1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E:\FIMATHO dossier en cours\FIMATHO nouveau logo 2018\logo FIMATHO seul\ombre\fimatho  logo jpeg sans signette 300dpi cou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6323" r="26012" b="8182"/>
          <a:stretch>
            <a:fillRect/>
          </a:stretch>
        </p:blipFill>
        <p:spPr bwMode="auto">
          <a:xfrm>
            <a:off x="14288" y="6732588"/>
            <a:ext cx="744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7806" y="347675"/>
            <a:ext cx="10337789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 cap="small" baseline="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521528" indent="0">
              <a:buNone/>
              <a:defRPr>
                <a:latin typeface="Candara" panose="020E0502030303020204" pitchFamily="34" charset="0"/>
              </a:defRPr>
            </a:lvl2pPr>
            <a:lvl3pPr marL="1043056" indent="0">
              <a:buNone/>
              <a:defRPr>
                <a:latin typeface="Candara" panose="020E0502030303020204" pitchFamily="34" charset="0"/>
              </a:defRPr>
            </a:lvl3pPr>
            <a:lvl4pPr marL="1564584" indent="0">
              <a:buNone/>
              <a:defRPr>
                <a:latin typeface="Candara" panose="020E0502030303020204" pitchFamily="34" charset="0"/>
              </a:defRPr>
            </a:lvl4pPr>
            <a:lvl5pPr marL="2086112" indent="0">
              <a:buNone/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162124" y="1476375"/>
            <a:ext cx="10369152" cy="28758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1" i="1" cap="small" baseline="0">
                <a:latin typeface="Candara" panose="020E0502030303020204" pitchFamily="34" charset="0"/>
              </a:defRPr>
            </a:lvl1pPr>
            <a:lvl2pPr marL="521528" indent="0">
              <a:buNone/>
              <a:defRPr/>
            </a:lvl2pPr>
            <a:lvl3pPr marL="1043056" indent="0">
              <a:buNone/>
              <a:defRPr/>
            </a:lvl3pPr>
            <a:lvl4pPr marL="1564584" indent="0">
              <a:buNone/>
              <a:defRPr/>
            </a:lvl4pPr>
            <a:lvl5pPr marL="2086112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5"/>
          </p:nvPr>
        </p:nvSpPr>
        <p:spPr>
          <a:xfrm>
            <a:off x="9955213" y="7021513"/>
            <a:ext cx="550862" cy="4016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55995B-EC4B-4E95-95B8-460CA0DA134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3662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2413"/>
            <a:ext cx="10693400" cy="1079500"/>
          </a:xfrm>
          <a:prstGeom prst="rect">
            <a:avLst/>
          </a:prstGeom>
          <a:solidFill>
            <a:srgbClr val="F08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0" y="1476375"/>
            <a:ext cx="10693400" cy="0"/>
          </a:xfrm>
          <a:prstGeom prst="line">
            <a:avLst/>
          </a:prstGeom>
          <a:ln w="19050">
            <a:solidFill>
              <a:srgbClr val="F08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E:\FIMATHO dossier en cours\FIMATHO nouveau logo 2018\logo FIMATHO seul\ombre\fimatho  logo jpeg sans signette 300dpi cou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6323" r="26012" b="8182"/>
          <a:stretch>
            <a:fillRect/>
          </a:stretch>
        </p:blipFill>
        <p:spPr bwMode="auto">
          <a:xfrm>
            <a:off x="14288" y="6732588"/>
            <a:ext cx="744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7806" y="347675"/>
            <a:ext cx="10337789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 cap="small" baseline="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521528" indent="0">
              <a:buNone/>
              <a:defRPr>
                <a:latin typeface="Candara" panose="020E0502030303020204" pitchFamily="34" charset="0"/>
              </a:defRPr>
            </a:lvl2pPr>
            <a:lvl3pPr marL="1043056" indent="0">
              <a:buNone/>
              <a:defRPr>
                <a:latin typeface="Candara" panose="020E0502030303020204" pitchFamily="34" charset="0"/>
              </a:defRPr>
            </a:lvl3pPr>
            <a:lvl4pPr marL="1564584" indent="0">
              <a:buNone/>
              <a:defRPr>
                <a:latin typeface="Candara" panose="020E0502030303020204" pitchFamily="34" charset="0"/>
              </a:defRPr>
            </a:lvl4pPr>
            <a:lvl5pPr marL="2086112" indent="0">
              <a:buNone/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162124" y="1476375"/>
            <a:ext cx="10369152" cy="28758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1" i="1" cap="small" baseline="0">
                <a:latin typeface="Candara" panose="020E0502030303020204" pitchFamily="34" charset="0"/>
              </a:defRPr>
            </a:lvl1pPr>
            <a:lvl2pPr marL="521528" indent="0">
              <a:buNone/>
              <a:defRPr/>
            </a:lvl2pPr>
            <a:lvl3pPr marL="1043056" indent="0">
              <a:buNone/>
              <a:defRPr/>
            </a:lvl3pPr>
            <a:lvl4pPr marL="1564584" indent="0">
              <a:buNone/>
              <a:defRPr/>
            </a:lvl4pPr>
            <a:lvl5pPr marL="2086112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5"/>
          </p:nvPr>
        </p:nvSpPr>
        <p:spPr>
          <a:xfrm>
            <a:off x="9955213" y="7021513"/>
            <a:ext cx="550862" cy="4016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8D35BF-5065-4195-AD98-F13441ACC4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6977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FIMATHO dossier en cours\FIMATHO nouveau logo 2018\logo FIMATHO seul\ombre\fimatho  logo jpeg sans signette 300dpi cou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6323" r="26012" b="8182"/>
          <a:stretch>
            <a:fillRect/>
          </a:stretch>
        </p:blipFill>
        <p:spPr bwMode="auto">
          <a:xfrm>
            <a:off x="14288" y="6732588"/>
            <a:ext cx="744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9D5F92-66C3-4219-866D-91CDF72191E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11368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FIMATHO dossier en cours\FIMATHO nouveau logo 2018\logo FIMATHO seul\ombre\fimatho  logo jpeg sans signette 300dpi cou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6323" r="26012" b="8182"/>
          <a:stretch>
            <a:fillRect/>
          </a:stretch>
        </p:blipFill>
        <p:spPr bwMode="auto">
          <a:xfrm>
            <a:off x="14288" y="6732588"/>
            <a:ext cx="744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0231"/>
            <a:ext cx="10693400" cy="1260211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  <a:prstGeom prst="rect">
            <a:avLst/>
          </a:prstGeom>
        </p:spPr>
        <p:txBody>
          <a:bodyPr anchor="t"/>
          <a:lstStyle>
            <a:lvl1pPr>
              <a:defRPr lang="fr-FR" sz="2000" b="1" smtClean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522164" y="2556495"/>
            <a:ext cx="4680520" cy="4392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30F3FB-B733-4472-A732-5F3C117C76D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3482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FIMATHO dossier en cours\FIMATHO nouveau logo 2018\logo FIMATHO seul\ombre\fimatho  logo jpeg sans signette 300dpi cou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6323" r="26012" b="8182"/>
          <a:stretch>
            <a:fillRect/>
          </a:stretch>
        </p:blipFill>
        <p:spPr bwMode="auto">
          <a:xfrm>
            <a:off x="14288" y="6732588"/>
            <a:ext cx="744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04" y="144156"/>
            <a:ext cx="10693400" cy="1260211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F4D7C3-8330-445D-B2DF-6036EB94442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4802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FIMATHO dossier en cours\FIMATHO nouveau logo 2018\logo FIMATHO seul\ombre\fimatho  logo jpeg sans signette 300dpi cou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6323" r="26012" b="8182"/>
          <a:stretch>
            <a:fillRect/>
          </a:stretch>
        </p:blipFill>
        <p:spPr bwMode="auto">
          <a:xfrm>
            <a:off x="14288" y="6732588"/>
            <a:ext cx="744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space réservé du texte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Segoe UI Light" panose="020B0502040204020203" pitchFamily="34" charset="0"/>
              </a:defRPr>
            </a:lvl1pPr>
            <a:lvl2pPr marL="864428" indent="-342900">
              <a:buFont typeface="Wingdings" panose="05000000000000000000" pitchFamily="2" charset="2"/>
              <a:buChar char="Ø"/>
              <a:defRPr>
                <a:latin typeface="Segoe UI Light" panose="020B0502040204020203" pitchFamily="34" charset="0"/>
              </a:defRPr>
            </a:lvl2pPr>
            <a:lvl3pPr marL="1385956" indent="-342900">
              <a:buFont typeface="Wingdings" panose="05000000000000000000" pitchFamily="2" charset="2"/>
              <a:buChar char="ü"/>
              <a:defRPr>
                <a:latin typeface="Segoe UI Light" panose="020B0502040204020203" pitchFamily="34" charset="0"/>
              </a:defRPr>
            </a:lvl3pPr>
            <a:lvl4pPr marL="1907484" indent="-342900">
              <a:buFont typeface="Wingdings" panose="05000000000000000000" pitchFamily="2" charset="2"/>
              <a:buChar char="§"/>
              <a:defRPr sz="1800">
                <a:latin typeface="Segoe UI Light" panose="020B0502040204020203" pitchFamily="34" charset="0"/>
              </a:defRPr>
            </a:lvl4pPr>
            <a:lvl5pPr marL="2429012" indent="-342900">
              <a:buFont typeface="Segoe UI Light" panose="020B0502040204020203" pitchFamily="34" charset="0"/>
              <a:buChar char="»"/>
              <a:defRPr sz="1800">
                <a:latin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4C85E4-B81F-40F6-9A45-7178286FED2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30158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FIMATHO dossier en cours\FIMATHO nouveau logo 2018\logo FIMATHO seul\ombre\fimatho  logo jpeg sans signette 300dpi cou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6323" r="26012" b="8182"/>
          <a:stretch>
            <a:fillRect/>
          </a:stretch>
        </p:blipFill>
        <p:spPr bwMode="auto">
          <a:xfrm>
            <a:off x="3475038" y="1116013"/>
            <a:ext cx="3671887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60D1CD-37CC-4551-8C76-B094675263A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6606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seul">
  <p:cSld name="5_Titre seul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77806" y="347675"/>
            <a:ext cx="1033778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small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162124" y="1476375"/>
            <a:ext cx="10369152" cy="28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small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36;p6"/>
          <p:cNvSpPr txBox="1">
            <a:spLocks noGrp="1"/>
          </p:cNvSpPr>
          <p:nvPr>
            <p:ph type="sldNum" idx="10"/>
          </p:nvPr>
        </p:nvSpPr>
        <p:spPr>
          <a:xfrm>
            <a:off x="9955213" y="7021513"/>
            <a:ext cx="550862" cy="401637"/>
          </a:xfrm>
        </p:spPr>
        <p:txBody>
          <a:bodyPr lIns="104300" tIns="52150" rIns="104300" bIns="52150">
            <a:noAutofit/>
          </a:bodyPr>
          <a:lstStyle>
            <a:lvl1pPr>
              <a:buClr>
                <a:srgbClr val="9B9C9D"/>
              </a:buClr>
              <a:buSzPts val="1200"/>
              <a:buFont typeface="Quattrocento Sans"/>
              <a:buNone/>
              <a:defRPr smtClean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</a:lstStyle>
          <a:p>
            <a:pPr>
              <a:defRPr/>
            </a:pPr>
            <a:fld id="{A5F7941F-3F71-4F0D-98BD-0B6471AA2BFD}" type="slidenum">
              <a:rPr lang="en-US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24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70"/>
          <p:cNvGrpSpPr>
            <a:grpSpLocks/>
          </p:cNvGrpSpPr>
          <p:nvPr userDrawn="1"/>
        </p:nvGrpSpPr>
        <p:grpSpPr bwMode="auto">
          <a:xfrm>
            <a:off x="4248150" y="1908175"/>
            <a:ext cx="2016125" cy="4897438"/>
            <a:chOff x="4247937" y="1908423"/>
            <a:chExt cx="2016912" cy="4896544"/>
          </a:xfrm>
        </p:grpSpPr>
        <p:sp>
          <p:nvSpPr>
            <p:cNvPr id="10" name="Hexagone 9"/>
            <p:cNvSpPr/>
            <p:nvPr userDrawn="1"/>
          </p:nvSpPr>
          <p:spPr>
            <a:xfrm rot="5400000">
              <a:off x="4572182" y="1944682"/>
              <a:ext cx="936454" cy="863937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1" name="Hexagone 10"/>
            <p:cNvSpPr/>
            <p:nvPr userDrawn="1"/>
          </p:nvSpPr>
          <p:spPr>
            <a:xfrm rot="5400000">
              <a:off x="5022413" y="2735906"/>
              <a:ext cx="936454" cy="865526"/>
            </a:xfrm>
            <a:prstGeom prst="hexag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2" name="Hexagone 11"/>
            <p:cNvSpPr/>
            <p:nvPr userDrawn="1"/>
          </p:nvSpPr>
          <p:spPr>
            <a:xfrm rot="5400000">
              <a:off x="4572182" y="3528718"/>
              <a:ext cx="936454" cy="863937"/>
            </a:xfrm>
            <a:prstGeom prst="hexagon">
              <a:avLst/>
            </a:prstGeom>
            <a:solidFill>
              <a:srgbClr val="C8368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3" name="Hexagone 12"/>
            <p:cNvSpPr/>
            <p:nvPr userDrawn="1"/>
          </p:nvSpPr>
          <p:spPr>
            <a:xfrm rot="5400000">
              <a:off x="5022413" y="4319942"/>
              <a:ext cx="936454" cy="865526"/>
            </a:xfrm>
            <a:prstGeom prst="hexagon">
              <a:avLst/>
            </a:prstGeom>
            <a:solidFill>
              <a:srgbClr val="08A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4" name="Hexagone 13"/>
            <p:cNvSpPr/>
            <p:nvPr userDrawn="1"/>
          </p:nvSpPr>
          <p:spPr>
            <a:xfrm rot="5400000">
              <a:off x="4572182" y="5112754"/>
              <a:ext cx="936454" cy="863937"/>
            </a:xfrm>
            <a:prstGeom prst="hexagon">
              <a:avLst/>
            </a:prstGeom>
            <a:solidFill>
              <a:srgbClr val="F08A2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" name="Hexagone 14"/>
            <p:cNvSpPr/>
            <p:nvPr userDrawn="1"/>
          </p:nvSpPr>
          <p:spPr>
            <a:xfrm rot="5400000">
              <a:off x="5022413" y="5903978"/>
              <a:ext cx="936454" cy="865526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16" name="Connecteur droit 15"/>
            <p:cNvCxnSpPr/>
            <p:nvPr userDrawn="1"/>
          </p:nvCxnSpPr>
          <p:spPr>
            <a:xfrm flipH="1">
              <a:off x="4266994" y="2376651"/>
              <a:ext cx="3414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 userDrawn="1"/>
          </p:nvCxnSpPr>
          <p:spPr>
            <a:xfrm flipH="1">
              <a:off x="5923404" y="3168668"/>
              <a:ext cx="34144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 userDrawn="1"/>
          </p:nvCxnSpPr>
          <p:spPr>
            <a:xfrm flipH="1">
              <a:off x="4247937" y="3960686"/>
              <a:ext cx="3414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 userDrawn="1"/>
          </p:nvCxnSpPr>
          <p:spPr>
            <a:xfrm flipH="1">
              <a:off x="5923404" y="4752704"/>
              <a:ext cx="34144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 userDrawn="1"/>
          </p:nvCxnSpPr>
          <p:spPr>
            <a:xfrm flipH="1">
              <a:off x="4266994" y="5544722"/>
              <a:ext cx="3414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 userDrawn="1"/>
          </p:nvCxnSpPr>
          <p:spPr>
            <a:xfrm flipH="1">
              <a:off x="5923404" y="6336739"/>
              <a:ext cx="34144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" descr="E:\FIMATHO dossier en cours\FIMATHO nouveau logo 2018\logo FIMATHO seul\ombre\fimatho  logo jpeg sans signette 300dpi cou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6323" r="26012" b="8182"/>
          <a:stretch>
            <a:fillRect/>
          </a:stretch>
        </p:blipFill>
        <p:spPr bwMode="auto">
          <a:xfrm>
            <a:off x="14288" y="6732588"/>
            <a:ext cx="744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0231"/>
            <a:ext cx="10693400" cy="1260211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6" name="Espace réservé du texte 55"/>
          <p:cNvSpPr>
            <a:spLocks noGrp="1"/>
          </p:cNvSpPr>
          <p:nvPr>
            <p:ph type="body" sz="quarter" idx="13"/>
          </p:nvPr>
        </p:nvSpPr>
        <p:spPr>
          <a:xfrm>
            <a:off x="794690" y="1893453"/>
            <a:ext cx="3255218" cy="914400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2400" cap="all" baseline="0">
                <a:latin typeface="Candara" panose="020E0502030303020204" pitchFamily="34" charset="0"/>
              </a:defRPr>
            </a:lvl1pPr>
            <a:lvl2pPr marL="521528" indent="0">
              <a:buNone/>
              <a:defRPr sz="2400" cap="all" baseline="0">
                <a:latin typeface="Candara" panose="020E0502030303020204" pitchFamily="34" charset="0"/>
              </a:defRPr>
            </a:lvl2pPr>
            <a:lvl3pPr marL="1043056" indent="0">
              <a:buNone/>
              <a:defRPr sz="2400" cap="all" baseline="0">
                <a:latin typeface="Candara" panose="020E0502030303020204" pitchFamily="34" charset="0"/>
              </a:defRPr>
            </a:lvl3pPr>
            <a:lvl4pPr marL="1564584" indent="0">
              <a:buNone/>
              <a:defRPr sz="2400" cap="all" baseline="0">
                <a:latin typeface="Candara" panose="020E0502030303020204" pitchFamily="34" charset="0"/>
              </a:defRPr>
            </a:lvl4pPr>
            <a:lvl5pPr marL="2086112" indent="0">
              <a:buNone/>
              <a:defRPr sz="2400" cap="all" baseline="0"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5" name="Espace réservé du texte 55"/>
          <p:cNvSpPr>
            <a:spLocks noGrp="1"/>
          </p:cNvSpPr>
          <p:nvPr>
            <p:ph type="body" sz="quarter" idx="14"/>
          </p:nvPr>
        </p:nvSpPr>
        <p:spPr>
          <a:xfrm>
            <a:off x="6555978" y="2700511"/>
            <a:ext cx="3255218" cy="914400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2400" cap="all" baseline="0">
                <a:latin typeface="Candara" panose="020E0502030303020204" pitchFamily="34" charset="0"/>
              </a:defRPr>
            </a:lvl1pPr>
            <a:lvl2pPr marL="521528" indent="0">
              <a:buNone/>
              <a:defRPr sz="2400" cap="all" baseline="0">
                <a:latin typeface="Candara" panose="020E0502030303020204" pitchFamily="34" charset="0"/>
              </a:defRPr>
            </a:lvl2pPr>
            <a:lvl3pPr marL="1043056" indent="0">
              <a:buNone/>
              <a:defRPr sz="2400" cap="all" baseline="0">
                <a:latin typeface="Candara" panose="020E0502030303020204" pitchFamily="34" charset="0"/>
              </a:defRPr>
            </a:lvl3pPr>
            <a:lvl4pPr marL="1564584" indent="0">
              <a:buNone/>
              <a:defRPr sz="2400" cap="all" baseline="0">
                <a:latin typeface="Candara" panose="020E0502030303020204" pitchFamily="34" charset="0"/>
              </a:defRPr>
            </a:lvl4pPr>
            <a:lvl5pPr marL="2086112" indent="0">
              <a:buNone/>
              <a:defRPr sz="2400" cap="all" baseline="0"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6" name="Espace réservé du texte 55"/>
          <p:cNvSpPr>
            <a:spLocks noGrp="1"/>
          </p:cNvSpPr>
          <p:nvPr>
            <p:ph type="body" sz="quarter" idx="15"/>
          </p:nvPr>
        </p:nvSpPr>
        <p:spPr>
          <a:xfrm>
            <a:off x="794690" y="3492599"/>
            <a:ext cx="3255218" cy="914400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2400" cap="all" baseline="0">
                <a:latin typeface="Candara" panose="020E0502030303020204" pitchFamily="34" charset="0"/>
              </a:defRPr>
            </a:lvl1pPr>
            <a:lvl2pPr marL="521528" indent="0">
              <a:buNone/>
              <a:defRPr sz="2400" cap="all" baseline="0">
                <a:latin typeface="Candara" panose="020E0502030303020204" pitchFamily="34" charset="0"/>
              </a:defRPr>
            </a:lvl2pPr>
            <a:lvl3pPr marL="1043056" indent="0">
              <a:buNone/>
              <a:defRPr sz="2400" cap="all" baseline="0">
                <a:latin typeface="Candara" panose="020E0502030303020204" pitchFamily="34" charset="0"/>
              </a:defRPr>
            </a:lvl3pPr>
            <a:lvl4pPr marL="1564584" indent="0">
              <a:buNone/>
              <a:defRPr sz="2400" cap="all" baseline="0">
                <a:latin typeface="Candara" panose="020E0502030303020204" pitchFamily="34" charset="0"/>
              </a:defRPr>
            </a:lvl4pPr>
            <a:lvl5pPr marL="2086112" indent="0">
              <a:buNone/>
              <a:defRPr sz="2400" cap="all" baseline="0"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7" name="Espace réservé du texte 55"/>
          <p:cNvSpPr>
            <a:spLocks noGrp="1"/>
          </p:cNvSpPr>
          <p:nvPr>
            <p:ph type="body" sz="quarter" idx="16"/>
          </p:nvPr>
        </p:nvSpPr>
        <p:spPr>
          <a:xfrm>
            <a:off x="6555978" y="4284687"/>
            <a:ext cx="3255218" cy="914400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2400" cap="all" baseline="0">
                <a:latin typeface="Candara" panose="020E0502030303020204" pitchFamily="34" charset="0"/>
              </a:defRPr>
            </a:lvl1pPr>
            <a:lvl2pPr marL="521528" indent="0">
              <a:buNone/>
              <a:defRPr sz="2400" cap="all" baseline="0">
                <a:latin typeface="Candara" panose="020E0502030303020204" pitchFamily="34" charset="0"/>
              </a:defRPr>
            </a:lvl2pPr>
            <a:lvl3pPr marL="1043056" indent="0">
              <a:buNone/>
              <a:defRPr sz="2400" cap="all" baseline="0">
                <a:latin typeface="Candara" panose="020E0502030303020204" pitchFamily="34" charset="0"/>
              </a:defRPr>
            </a:lvl3pPr>
            <a:lvl4pPr marL="1564584" indent="0">
              <a:buNone/>
              <a:defRPr sz="2400" cap="all" baseline="0">
                <a:latin typeface="Candara" panose="020E0502030303020204" pitchFamily="34" charset="0"/>
              </a:defRPr>
            </a:lvl4pPr>
            <a:lvl5pPr marL="2086112" indent="0">
              <a:buNone/>
              <a:defRPr sz="2400" cap="all" baseline="0"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8" name="Espace réservé du texte 55"/>
          <p:cNvSpPr>
            <a:spLocks noGrp="1"/>
          </p:cNvSpPr>
          <p:nvPr>
            <p:ph type="body" sz="quarter" idx="17"/>
          </p:nvPr>
        </p:nvSpPr>
        <p:spPr>
          <a:xfrm>
            <a:off x="794690" y="5078618"/>
            <a:ext cx="3255218" cy="914400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2400" cap="all" baseline="0">
                <a:latin typeface="Candara" panose="020E0502030303020204" pitchFamily="34" charset="0"/>
              </a:defRPr>
            </a:lvl1pPr>
            <a:lvl2pPr marL="521528" indent="0">
              <a:buNone/>
              <a:defRPr sz="2400" cap="all" baseline="0">
                <a:latin typeface="Candara" panose="020E0502030303020204" pitchFamily="34" charset="0"/>
              </a:defRPr>
            </a:lvl2pPr>
            <a:lvl3pPr marL="1043056" indent="0">
              <a:buNone/>
              <a:defRPr sz="2400" cap="all" baseline="0">
                <a:latin typeface="Candara" panose="020E0502030303020204" pitchFamily="34" charset="0"/>
              </a:defRPr>
            </a:lvl3pPr>
            <a:lvl4pPr marL="1564584" indent="0">
              <a:buNone/>
              <a:defRPr sz="2400" cap="all" baseline="0">
                <a:latin typeface="Candara" panose="020E0502030303020204" pitchFamily="34" charset="0"/>
              </a:defRPr>
            </a:lvl4pPr>
            <a:lvl5pPr marL="2086112" indent="0">
              <a:buNone/>
              <a:defRPr sz="2400" cap="all" baseline="0"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9" name="Espace réservé du texte 55"/>
          <p:cNvSpPr>
            <a:spLocks noGrp="1"/>
          </p:cNvSpPr>
          <p:nvPr>
            <p:ph type="body" sz="quarter" idx="18"/>
          </p:nvPr>
        </p:nvSpPr>
        <p:spPr>
          <a:xfrm>
            <a:off x="6555978" y="5868863"/>
            <a:ext cx="3255218" cy="914400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2400" cap="all" baseline="0">
                <a:latin typeface="Candara" panose="020E0502030303020204" pitchFamily="34" charset="0"/>
              </a:defRPr>
            </a:lvl1pPr>
            <a:lvl2pPr marL="521528" indent="0">
              <a:buNone/>
              <a:defRPr sz="2400" cap="all" baseline="0">
                <a:latin typeface="Candara" panose="020E0502030303020204" pitchFamily="34" charset="0"/>
              </a:defRPr>
            </a:lvl2pPr>
            <a:lvl3pPr marL="1043056" indent="0">
              <a:buNone/>
              <a:defRPr sz="2400" cap="all" baseline="0">
                <a:latin typeface="Candara" panose="020E0502030303020204" pitchFamily="34" charset="0"/>
              </a:defRPr>
            </a:lvl3pPr>
            <a:lvl4pPr marL="1564584" indent="0">
              <a:buNone/>
              <a:defRPr sz="2400" cap="all" baseline="0">
                <a:latin typeface="Candara" panose="020E0502030303020204" pitchFamily="34" charset="0"/>
              </a:defRPr>
            </a:lvl4pPr>
            <a:lvl5pPr marL="2086112" indent="0">
              <a:buNone/>
              <a:defRPr sz="2400" cap="all" baseline="0"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Espace réservé de la date 6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" name="Espace réservé du numéro de diapositive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2AA9DF-9C92-4476-A4E3-9A96E525D6C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1259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seul">
  <p:cSld name="5_Titre seul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177806" y="347675"/>
            <a:ext cx="1033778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small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162124" y="1476375"/>
            <a:ext cx="10369152" cy="28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small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6;p8"/>
          <p:cNvSpPr txBox="1">
            <a:spLocks noGrp="1"/>
          </p:cNvSpPr>
          <p:nvPr>
            <p:ph type="sldNum" idx="10"/>
          </p:nvPr>
        </p:nvSpPr>
        <p:spPr>
          <a:xfrm>
            <a:off x="9955213" y="7021513"/>
            <a:ext cx="550862" cy="401637"/>
          </a:xfrm>
        </p:spPr>
        <p:txBody>
          <a:bodyPr lIns="104300" tIns="52150" rIns="104300" bIns="52150">
            <a:noAutofit/>
          </a:bodyPr>
          <a:lstStyle>
            <a:lvl1pPr>
              <a:buClr>
                <a:srgbClr val="9B9C9D"/>
              </a:buClr>
              <a:buSzPts val="1200"/>
              <a:buFont typeface="Quattrocento Sans"/>
              <a:buNone/>
              <a:defRPr smtClean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</a:lstStyle>
          <a:p>
            <a:pPr>
              <a:defRPr/>
            </a:pPr>
            <a:fld id="{5BC53727-D287-4785-9E31-673902C4E740}" type="slidenum">
              <a:rPr lang="en-US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6547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E0899B0C-208F-8747-A8EF-E5C79A480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872983"/>
            <a:ext cx="10714475" cy="1688282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ctrTitle" hasCustomPrompt="1"/>
          </p:nvPr>
        </p:nvSpPr>
        <p:spPr>
          <a:xfrm>
            <a:off x="975657" y="1481880"/>
            <a:ext cx="8436381" cy="9232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105" b="1" i="0" baseline="0">
                <a:solidFill>
                  <a:srgbClr val="0055A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fr-FR" dirty="0"/>
              <a:t>Cliquez et modifiez le texte </a:t>
            </a:r>
            <a:br>
              <a:rPr lang="fr-FR" dirty="0"/>
            </a:br>
            <a:r>
              <a:rPr lang="fr-FR" dirty="0"/>
              <a:t>de fin de </a:t>
            </a:r>
            <a:r>
              <a:rPr lang="fr-FR" dirty="0" err="1"/>
              <a:t>powerpoint</a:t>
            </a:r>
            <a:endParaRPr lang="fr-FR" dirty="0"/>
          </a:p>
        </p:txBody>
      </p:sp>
      <p:sp>
        <p:nvSpPr>
          <p:cNvPr id="1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98587" y="2624294"/>
            <a:ext cx="8329060" cy="5030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28" b="1" i="0">
                <a:solidFill>
                  <a:schemeClr val="bg1">
                    <a:lumMod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0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6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208179D0-761E-3C4D-8796-E1E50E9CAC91}"/>
              </a:ext>
            </a:extLst>
          </p:cNvPr>
          <p:cNvCxnSpPr>
            <a:cxnSpLocks/>
          </p:cNvCxnSpPr>
          <p:nvPr/>
        </p:nvCxnSpPr>
        <p:spPr>
          <a:xfrm>
            <a:off x="1060920" y="2405103"/>
            <a:ext cx="530460" cy="0"/>
          </a:xfrm>
          <a:prstGeom prst="line">
            <a:avLst/>
          </a:prstGeom>
          <a:ln w="38100" cmpd="sng">
            <a:solidFill>
              <a:srgbClr val="FFE5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X:\Adm\Delcom\1 - Organisation DirCom\CHARTE\CHU Lille natifs\CHU Lille natifs\CHU-charte\CHU-Lille-LOGOS\Logo_CHU_LILLE_sans-Blanc.png">
            <a:extLst>
              <a:ext uri="{FF2B5EF4-FFF2-40B4-BE49-F238E27FC236}">
                <a16:creationId xmlns:a16="http://schemas.microsoft.com/office/drawing/2014/main" xmlns="" id="{DE6131DD-CCEA-0B43-8ADA-EBD59DC7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323" y="6401069"/>
            <a:ext cx="1085595" cy="102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11E6F5FC-88E0-6743-ABA1-38413FB0BEC7}"/>
              </a:ext>
            </a:extLst>
          </p:cNvPr>
          <p:cNvSpPr txBox="1"/>
          <p:nvPr/>
        </p:nvSpPr>
        <p:spPr>
          <a:xfrm>
            <a:off x="0" y="7144291"/>
            <a:ext cx="10693400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28" dirty="0">
                <a:solidFill>
                  <a:schemeClr val="bg1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  <a:t>Confidentiel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F95BC10C-F40A-484C-A518-F090F848C3DE}"/>
              </a:ext>
            </a:extLst>
          </p:cNvPr>
          <p:cNvSpPr txBox="1"/>
          <p:nvPr/>
        </p:nvSpPr>
        <p:spPr>
          <a:xfrm>
            <a:off x="458291" y="7113189"/>
            <a:ext cx="3080717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28" dirty="0">
                <a:solidFill>
                  <a:schemeClr val="bg1"/>
                </a:solidFill>
              </a:rPr>
              <a:t>Nos progrès, c’est pour la vie</a:t>
            </a:r>
          </a:p>
        </p:txBody>
      </p:sp>
    </p:spTree>
    <p:extLst>
      <p:ext uri="{BB962C8B-B14F-4D97-AF65-F5344CB8AC3E}">
        <p14:creationId xmlns:p14="http://schemas.microsoft.com/office/powerpoint/2010/main" val="5159413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89">
          <p15:clr>
            <a:srgbClr val="FBAE40"/>
          </p15:clr>
        </p15:guide>
        <p15:guide id="2" pos="5011">
          <p15:clr>
            <a:srgbClr val="FBAE40"/>
          </p15:clr>
        </p15:guide>
        <p15:guide id="3" orient="horz" pos="40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e 7"/>
          <p:cNvSpPr/>
          <p:nvPr userDrawn="1"/>
        </p:nvSpPr>
        <p:spPr>
          <a:xfrm rot="5400000">
            <a:off x="4572000" y="2089151"/>
            <a:ext cx="936625" cy="863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Hexagone 8"/>
          <p:cNvSpPr/>
          <p:nvPr userDrawn="1"/>
        </p:nvSpPr>
        <p:spPr>
          <a:xfrm rot="5400000">
            <a:off x="5023644" y="2880519"/>
            <a:ext cx="935038" cy="8636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Hexagone 9"/>
          <p:cNvSpPr/>
          <p:nvPr userDrawn="1"/>
        </p:nvSpPr>
        <p:spPr>
          <a:xfrm rot="5400000">
            <a:off x="4572794" y="3672682"/>
            <a:ext cx="935037" cy="863600"/>
          </a:xfrm>
          <a:prstGeom prst="hexagon">
            <a:avLst/>
          </a:prstGeom>
          <a:solidFill>
            <a:srgbClr val="C836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Hexagone 10"/>
          <p:cNvSpPr/>
          <p:nvPr userDrawn="1"/>
        </p:nvSpPr>
        <p:spPr>
          <a:xfrm rot="5400000">
            <a:off x="5023644" y="4464844"/>
            <a:ext cx="935038" cy="863600"/>
          </a:xfrm>
          <a:prstGeom prst="hexagon">
            <a:avLst/>
          </a:prstGeom>
          <a:solidFill>
            <a:srgbClr val="08A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>
          <a:xfrm rot="5400000">
            <a:off x="4572794" y="5257007"/>
            <a:ext cx="935037" cy="863600"/>
          </a:xfrm>
          <a:prstGeom prst="hexagon">
            <a:avLst/>
          </a:prstGeom>
          <a:solidFill>
            <a:srgbClr val="F08A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3" name="Connecteur droit 12"/>
          <p:cNvCxnSpPr/>
          <p:nvPr userDrawn="1"/>
        </p:nvCxnSpPr>
        <p:spPr>
          <a:xfrm flipH="1">
            <a:off x="4267200" y="2520950"/>
            <a:ext cx="3413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 flipH="1">
            <a:off x="5922963" y="3313113"/>
            <a:ext cx="3413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 flipH="1">
            <a:off x="4248150" y="4105275"/>
            <a:ext cx="3413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H="1">
            <a:off x="5922963" y="4897438"/>
            <a:ext cx="3413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H="1">
            <a:off x="4267200" y="5689600"/>
            <a:ext cx="3413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E:\FIMATHO dossier en cours\FIMATHO nouveau logo 2018\logo FIMATHO seul\ombre\fimatho  logo jpeg sans signette 300dpi cou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6323" r="26012" b="8182"/>
          <a:stretch>
            <a:fillRect/>
          </a:stretch>
        </p:blipFill>
        <p:spPr bwMode="auto">
          <a:xfrm>
            <a:off x="14288" y="6732588"/>
            <a:ext cx="744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0231"/>
            <a:ext cx="10693400" cy="1260211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6" name="Espace réservé du texte 55"/>
          <p:cNvSpPr>
            <a:spLocks noGrp="1"/>
          </p:cNvSpPr>
          <p:nvPr>
            <p:ph type="body" sz="quarter" idx="13"/>
          </p:nvPr>
        </p:nvSpPr>
        <p:spPr>
          <a:xfrm>
            <a:off x="794690" y="2037469"/>
            <a:ext cx="3255218" cy="914400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2400" cap="all" baseline="0">
                <a:latin typeface="Candara" panose="020E0502030303020204" pitchFamily="34" charset="0"/>
              </a:defRPr>
            </a:lvl1pPr>
            <a:lvl2pPr marL="521528" indent="0">
              <a:buNone/>
              <a:defRPr sz="2400" cap="all" baseline="0">
                <a:latin typeface="Candara" panose="020E0502030303020204" pitchFamily="34" charset="0"/>
              </a:defRPr>
            </a:lvl2pPr>
            <a:lvl3pPr marL="1043056" indent="0">
              <a:buNone/>
              <a:defRPr sz="2400" cap="all" baseline="0">
                <a:latin typeface="Candara" panose="020E0502030303020204" pitchFamily="34" charset="0"/>
              </a:defRPr>
            </a:lvl3pPr>
            <a:lvl4pPr marL="1564584" indent="0">
              <a:buNone/>
              <a:defRPr sz="2400" cap="all" baseline="0">
                <a:latin typeface="Candara" panose="020E0502030303020204" pitchFamily="34" charset="0"/>
              </a:defRPr>
            </a:lvl4pPr>
            <a:lvl5pPr marL="2086112" indent="0">
              <a:buNone/>
              <a:defRPr sz="2400" cap="all" baseline="0"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5" name="Espace réservé du texte 55"/>
          <p:cNvSpPr>
            <a:spLocks noGrp="1"/>
          </p:cNvSpPr>
          <p:nvPr>
            <p:ph type="body" sz="quarter" idx="14"/>
          </p:nvPr>
        </p:nvSpPr>
        <p:spPr>
          <a:xfrm>
            <a:off x="6555978" y="2844527"/>
            <a:ext cx="3255218" cy="914400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2400" cap="all" baseline="0">
                <a:latin typeface="Candara" panose="020E0502030303020204" pitchFamily="34" charset="0"/>
              </a:defRPr>
            </a:lvl1pPr>
            <a:lvl2pPr marL="521528" indent="0">
              <a:buNone/>
              <a:defRPr sz="2400" cap="all" baseline="0">
                <a:latin typeface="Candara" panose="020E0502030303020204" pitchFamily="34" charset="0"/>
              </a:defRPr>
            </a:lvl2pPr>
            <a:lvl3pPr marL="1043056" indent="0">
              <a:buNone/>
              <a:defRPr sz="2400" cap="all" baseline="0">
                <a:latin typeface="Candara" panose="020E0502030303020204" pitchFamily="34" charset="0"/>
              </a:defRPr>
            </a:lvl3pPr>
            <a:lvl4pPr marL="1564584" indent="0">
              <a:buNone/>
              <a:defRPr sz="2400" cap="all" baseline="0">
                <a:latin typeface="Candara" panose="020E0502030303020204" pitchFamily="34" charset="0"/>
              </a:defRPr>
            </a:lvl4pPr>
            <a:lvl5pPr marL="2086112" indent="0">
              <a:buNone/>
              <a:defRPr sz="2400" cap="all" baseline="0"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6" name="Espace réservé du texte 55"/>
          <p:cNvSpPr>
            <a:spLocks noGrp="1"/>
          </p:cNvSpPr>
          <p:nvPr>
            <p:ph type="body" sz="quarter" idx="15"/>
          </p:nvPr>
        </p:nvSpPr>
        <p:spPr>
          <a:xfrm>
            <a:off x="794690" y="3636615"/>
            <a:ext cx="3255218" cy="914400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2400" cap="all" baseline="0">
                <a:latin typeface="Candara" panose="020E0502030303020204" pitchFamily="34" charset="0"/>
              </a:defRPr>
            </a:lvl1pPr>
            <a:lvl2pPr marL="521528" indent="0">
              <a:buNone/>
              <a:defRPr sz="2400" cap="all" baseline="0">
                <a:latin typeface="Candara" panose="020E0502030303020204" pitchFamily="34" charset="0"/>
              </a:defRPr>
            </a:lvl2pPr>
            <a:lvl3pPr marL="1043056" indent="0">
              <a:buNone/>
              <a:defRPr sz="2400" cap="all" baseline="0">
                <a:latin typeface="Candara" panose="020E0502030303020204" pitchFamily="34" charset="0"/>
              </a:defRPr>
            </a:lvl3pPr>
            <a:lvl4pPr marL="1564584" indent="0">
              <a:buNone/>
              <a:defRPr sz="2400" cap="all" baseline="0">
                <a:latin typeface="Candara" panose="020E0502030303020204" pitchFamily="34" charset="0"/>
              </a:defRPr>
            </a:lvl4pPr>
            <a:lvl5pPr marL="2086112" indent="0">
              <a:buNone/>
              <a:defRPr sz="2400" cap="all" baseline="0"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7" name="Espace réservé du texte 55"/>
          <p:cNvSpPr>
            <a:spLocks noGrp="1"/>
          </p:cNvSpPr>
          <p:nvPr>
            <p:ph type="body" sz="quarter" idx="16"/>
          </p:nvPr>
        </p:nvSpPr>
        <p:spPr>
          <a:xfrm>
            <a:off x="6555978" y="4428703"/>
            <a:ext cx="3255218" cy="914400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2400" cap="all" baseline="0">
                <a:latin typeface="Candara" panose="020E0502030303020204" pitchFamily="34" charset="0"/>
              </a:defRPr>
            </a:lvl1pPr>
            <a:lvl2pPr marL="521528" indent="0">
              <a:buNone/>
              <a:defRPr sz="2400" cap="all" baseline="0">
                <a:latin typeface="Candara" panose="020E0502030303020204" pitchFamily="34" charset="0"/>
              </a:defRPr>
            </a:lvl2pPr>
            <a:lvl3pPr marL="1043056" indent="0">
              <a:buNone/>
              <a:defRPr sz="2400" cap="all" baseline="0">
                <a:latin typeface="Candara" panose="020E0502030303020204" pitchFamily="34" charset="0"/>
              </a:defRPr>
            </a:lvl3pPr>
            <a:lvl4pPr marL="1564584" indent="0">
              <a:buNone/>
              <a:defRPr sz="2400" cap="all" baseline="0">
                <a:latin typeface="Candara" panose="020E0502030303020204" pitchFamily="34" charset="0"/>
              </a:defRPr>
            </a:lvl4pPr>
            <a:lvl5pPr marL="2086112" indent="0">
              <a:buNone/>
              <a:defRPr sz="2400" cap="all" baseline="0"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8" name="Espace réservé du texte 55"/>
          <p:cNvSpPr>
            <a:spLocks noGrp="1"/>
          </p:cNvSpPr>
          <p:nvPr>
            <p:ph type="body" sz="quarter" idx="17"/>
          </p:nvPr>
        </p:nvSpPr>
        <p:spPr>
          <a:xfrm>
            <a:off x="794690" y="5222634"/>
            <a:ext cx="3255218" cy="914400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2400" cap="all" baseline="0">
                <a:latin typeface="Candara" panose="020E0502030303020204" pitchFamily="34" charset="0"/>
              </a:defRPr>
            </a:lvl1pPr>
            <a:lvl2pPr marL="521528" indent="0">
              <a:buNone/>
              <a:defRPr sz="2400" cap="all" baseline="0">
                <a:latin typeface="Candara" panose="020E0502030303020204" pitchFamily="34" charset="0"/>
              </a:defRPr>
            </a:lvl2pPr>
            <a:lvl3pPr marL="1043056" indent="0">
              <a:buNone/>
              <a:defRPr sz="2400" cap="all" baseline="0">
                <a:latin typeface="Candara" panose="020E0502030303020204" pitchFamily="34" charset="0"/>
              </a:defRPr>
            </a:lvl3pPr>
            <a:lvl4pPr marL="1564584" indent="0">
              <a:buNone/>
              <a:defRPr sz="2400" cap="all" baseline="0">
                <a:latin typeface="Candara" panose="020E0502030303020204" pitchFamily="34" charset="0"/>
              </a:defRPr>
            </a:lvl4pPr>
            <a:lvl5pPr marL="2086112" indent="0">
              <a:buNone/>
              <a:defRPr sz="2400" cap="all" baseline="0"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e la date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679BBC-D4C7-42C5-AFA3-C2981E77647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784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e 6"/>
          <p:cNvSpPr/>
          <p:nvPr userDrawn="1"/>
        </p:nvSpPr>
        <p:spPr>
          <a:xfrm rot="5400000">
            <a:off x="4572000" y="2520951"/>
            <a:ext cx="936625" cy="863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Hexagone 7"/>
          <p:cNvSpPr/>
          <p:nvPr userDrawn="1"/>
        </p:nvSpPr>
        <p:spPr>
          <a:xfrm rot="5400000">
            <a:off x="5022850" y="3313113"/>
            <a:ext cx="936625" cy="8636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Hexagone 8"/>
          <p:cNvSpPr/>
          <p:nvPr userDrawn="1"/>
        </p:nvSpPr>
        <p:spPr>
          <a:xfrm rot="5400000">
            <a:off x="4572000" y="4105276"/>
            <a:ext cx="936625" cy="863600"/>
          </a:xfrm>
          <a:prstGeom prst="hexagon">
            <a:avLst/>
          </a:prstGeom>
          <a:solidFill>
            <a:srgbClr val="C836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Hexagone 9"/>
          <p:cNvSpPr/>
          <p:nvPr userDrawn="1"/>
        </p:nvSpPr>
        <p:spPr>
          <a:xfrm rot="5400000">
            <a:off x="5022850" y="4897438"/>
            <a:ext cx="936625" cy="863600"/>
          </a:xfrm>
          <a:prstGeom prst="hexagon">
            <a:avLst/>
          </a:prstGeom>
          <a:solidFill>
            <a:srgbClr val="08A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 flipH="1">
            <a:off x="4267200" y="2952750"/>
            <a:ext cx="3413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 flipH="1">
            <a:off x="5922963" y="3744913"/>
            <a:ext cx="3413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flipH="1">
            <a:off x="4248150" y="4537075"/>
            <a:ext cx="3413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 flipH="1">
            <a:off x="5922963" y="5329238"/>
            <a:ext cx="3413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E:\FIMATHO dossier en cours\FIMATHO nouveau logo 2018\logo FIMATHO seul\ombre\fimatho  logo jpeg sans signette 300dpi cou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6323" r="26012" b="8182"/>
          <a:stretch>
            <a:fillRect/>
          </a:stretch>
        </p:blipFill>
        <p:spPr bwMode="auto">
          <a:xfrm>
            <a:off x="14288" y="6732588"/>
            <a:ext cx="744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0231"/>
            <a:ext cx="10693400" cy="1260211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6" name="Espace réservé du texte 55"/>
          <p:cNvSpPr>
            <a:spLocks noGrp="1"/>
          </p:cNvSpPr>
          <p:nvPr>
            <p:ph type="body" sz="quarter" idx="13"/>
          </p:nvPr>
        </p:nvSpPr>
        <p:spPr>
          <a:xfrm>
            <a:off x="794690" y="2469517"/>
            <a:ext cx="3255218" cy="914400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2400" cap="all" baseline="0">
                <a:latin typeface="Candara" panose="020E0502030303020204" pitchFamily="34" charset="0"/>
              </a:defRPr>
            </a:lvl1pPr>
            <a:lvl2pPr marL="521528" indent="0">
              <a:buNone/>
              <a:defRPr sz="2400" cap="all" baseline="0">
                <a:latin typeface="Candara" panose="020E0502030303020204" pitchFamily="34" charset="0"/>
              </a:defRPr>
            </a:lvl2pPr>
            <a:lvl3pPr marL="1043056" indent="0">
              <a:buNone/>
              <a:defRPr sz="2400" cap="all" baseline="0">
                <a:latin typeface="Candara" panose="020E0502030303020204" pitchFamily="34" charset="0"/>
              </a:defRPr>
            </a:lvl3pPr>
            <a:lvl4pPr marL="1564584" indent="0">
              <a:buNone/>
              <a:defRPr sz="2400" cap="all" baseline="0">
                <a:latin typeface="Candara" panose="020E0502030303020204" pitchFamily="34" charset="0"/>
              </a:defRPr>
            </a:lvl4pPr>
            <a:lvl5pPr marL="2086112" indent="0">
              <a:buNone/>
              <a:defRPr sz="2400" cap="all" baseline="0"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5" name="Espace réservé du texte 55"/>
          <p:cNvSpPr>
            <a:spLocks noGrp="1"/>
          </p:cNvSpPr>
          <p:nvPr>
            <p:ph type="body" sz="quarter" idx="14"/>
          </p:nvPr>
        </p:nvSpPr>
        <p:spPr>
          <a:xfrm>
            <a:off x="6555978" y="3276575"/>
            <a:ext cx="3255218" cy="914400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2400" cap="all" baseline="0">
                <a:latin typeface="Candara" panose="020E0502030303020204" pitchFamily="34" charset="0"/>
              </a:defRPr>
            </a:lvl1pPr>
            <a:lvl2pPr marL="521528" indent="0">
              <a:buNone/>
              <a:defRPr sz="2400" cap="all" baseline="0">
                <a:latin typeface="Candara" panose="020E0502030303020204" pitchFamily="34" charset="0"/>
              </a:defRPr>
            </a:lvl2pPr>
            <a:lvl3pPr marL="1043056" indent="0">
              <a:buNone/>
              <a:defRPr sz="2400" cap="all" baseline="0">
                <a:latin typeface="Candara" panose="020E0502030303020204" pitchFamily="34" charset="0"/>
              </a:defRPr>
            </a:lvl3pPr>
            <a:lvl4pPr marL="1564584" indent="0">
              <a:buNone/>
              <a:defRPr sz="2400" cap="all" baseline="0">
                <a:latin typeface="Candara" panose="020E0502030303020204" pitchFamily="34" charset="0"/>
              </a:defRPr>
            </a:lvl4pPr>
            <a:lvl5pPr marL="2086112" indent="0">
              <a:buNone/>
              <a:defRPr sz="2400" cap="all" baseline="0"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6" name="Espace réservé du texte 55"/>
          <p:cNvSpPr>
            <a:spLocks noGrp="1"/>
          </p:cNvSpPr>
          <p:nvPr>
            <p:ph type="body" sz="quarter" idx="15"/>
          </p:nvPr>
        </p:nvSpPr>
        <p:spPr>
          <a:xfrm>
            <a:off x="794690" y="4068663"/>
            <a:ext cx="3255218" cy="914400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2400" cap="all" baseline="0">
                <a:latin typeface="Candara" panose="020E0502030303020204" pitchFamily="34" charset="0"/>
              </a:defRPr>
            </a:lvl1pPr>
            <a:lvl2pPr marL="521528" indent="0">
              <a:buNone/>
              <a:defRPr sz="2400" cap="all" baseline="0">
                <a:latin typeface="Candara" panose="020E0502030303020204" pitchFamily="34" charset="0"/>
              </a:defRPr>
            </a:lvl2pPr>
            <a:lvl3pPr marL="1043056" indent="0">
              <a:buNone/>
              <a:defRPr sz="2400" cap="all" baseline="0">
                <a:latin typeface="Candara" panose="020E0502030303020204" pitchFamily="34" charset="0"/>
              </a:defRPr>
            </a:lvl3pPr>
            <a:lvl4pPr marL="1564584" indent="0">
              <a:buNone/>
              <a:defRPr sz="2400" cap="all" baseline="0">
                <a:latin typeface="Candara" panose="020E0502030303020204" pitchFamily="34" charset="0"/>
              </a:defRPr>
            </a:lvl4pPr>
            <a:lvl5pPr marL="2086112" indent="0">
              <a:buNone/>
              <a:defRPr sz="2400" cap="all" baseline="0"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7" name="Espace réservé du texte 55"/>
          <p:cNvSpPr>
            <a:spLocks noGrp="1"/>
          </p:cNvSpPr>
          <p:nvPr>
            <p:ph type="body" sz="quarter" idx="16"/>
          </p:nvPr>
        </p:nvSpPr>
        <p:spPr>
          <a:xfrm>
            <a:off x="6555978" y="4860751"/>
            <a:ext cx="3255218" cy="914400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2400" cap="all" baseline="0">
                <a:latin typeface="Candara" panose="020E0502030303020204" pitchFamily="34" charset="0"/>
              </a:defRPr>
            </a:lvl1pPr>
            <a:lvl2pPr marL="521528" indent="0">
              <a:buNone/>
              <a:defRPr sz="2400" cap="all" baseline="0">
                <a:latin typeface="Candara" panose="020E0502030303020204" pitchFamily="34" charset="0"/>
              </a:defRPr>
            </a:lvl2pPr>
            <a:lvl3pPr marL="1043056" indent="0">
              <a:buNone/>
              <a:defRPr sz="2400" cap="all" baseline="0">
                <a:latin typeface="Candara" panose="020E0502030303020204" pitchFamily="34" charset="0"/>
              </a:defRPr>
            </a:lvl3pPr>
            <a:lvl4pPr marL="1564584" indent="0">
              <a:buNone/>
              <a:defRPr sz="2400" cap="all" baseline="0">
                <a:latin typeface="Candara" panose="020E0502030303020204" pitchFamily="34" charset="0"/>
              </a:defRPr>
            </a:lvl4pPr>
            <a:lvl5pPr marL="2086112" indent="0">
              <a:buNone/>
              <a:defRPr sz="2400" cap="all" baseline="0"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e la date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D28BC6-0187-4331-AC33-D62F462873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353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e 5"/>
          <p:cNvSpPr/>
          <p:nvPr userDrawn="1"/>
        </p:nvSpPr>
        <p:spPr>
          <a:xfrm rot="5400000">
            <a:off x="4572794" y="2880519"/>
            <a:ext cx="935038" cy="863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Hexagone 6"/>
          <p:cNvSpPr/>
          <p:nvPr userDrawn="1"/>
        </p:nvSpPr>
        <p:spPr>
          <a:xfrm rot="5400000">
            <a:off x="5023644" y="3672682"/>
            <a:ext cx="935037" cy="8636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Hexagone 7"/>
          <p:cNvSpPr/>
          <p:nvPr userDrawn="1"/>
        </p:nvSpPr>
        <p:spPr>
          <a:xfrm rot="5400000">
            <a:off x="4572794" y="4464844"/>
            <a:ext cx="935038" cy="863600"/>
          </a:xfrm>
          <a:prstGeom prst="hexagon">
            <a:avLst/>
          </a:prstGeom>
          <a:solidFill>
            <a:srgbClr val="C836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 flipH="1">
            <a:off x="4267200" y="3313113"/>
            <a:ext cx="3413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 flipH="1">
            <a:off x="5922963" y="4105275"/>
            <a:ext cx="3413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H="1">
            <a:off x="4248150" y="4897438"/>
            <a:ext cx="3413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E:\FIMATHO dossier en cours\FIMATHO nouveau logo 2018\logo FIMATHO seul\ombre\fimatho  logo jpeg sans signette 300dpi cou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6323" r="26012" b="8182"/>
          <a:stretch>
            <a:fillRect/>
          </a:stretch>
        </p:blipFill>
        <p:spPr bwMode="auto">
          <a:xfrm>
            <a:off x="14288" y="6732588"/>
            <a:ext cx="744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0231"/>
            <a:ext cx="10693400" cy="1260211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6" name="Espace réservé du texte 55"/>
          <p:cNvSpPr>
            <a:spLocks noGrp="1"/>
          </p:cNvSpPr>
          <p:nvPr>
            <p:ph type="body" sz="quarter" idx="13"/>
          </p:nvPr>
        </p:nvSpPr>
        <p:spPr>
          <a:xfrm>
            <a:off x="794690" y="2829557"/>
            <a:ext cx="3255218" cy="914400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2400" cap="all" baseline="0">
                <a:latin typeface="Candara" panose="020E0502030303020204" pitchFamily="34" charset="0"/>
              </a:defRPr>
            </a:lvl1pPr>
            <a:lvl2pPr marL="521528" indent="0">
              <a:buNone/>
              <a:defRPr sz="2400" cap="all" baseline="0">
                <a:latin typeface="Candara" panose="020E0502030303020204" pitchFamily="34" charset="0"/>
              </a:defRPr>
            </a:lvl2pPr>
            <a:lvl3pPr marL="1043056" indent="0">
              <a:buNone/>
              <a:defRPr sz="2400" cap="all" baseline="0">
                <a:latin typeface="Candara" panose="020E0502030303020204" pitchFamily="34" charset="0"/>
              </a:defRPr>
            </a:lvl3pPr>
            <a:lvl4pPr marL="1564584" indent="0">
              <a:buNone/>
              <a:defRPr sz="2400" cap="all" baseline="0">
                <a:latin typeface="Candara" panose="020E0502030303020204" pitchFamily="34" charset="0"/>
              </a:defRPr>
            </a:lvl4pPr>
            <a:lvl5pPr marL="2086112" indent="0">
              <a:buNone/>
              <a:defRPr sz="2400" cap="all" baseline="0"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5" name="Espace réservé du texte 55"/>
          <p:cNvSpPr>
            <a:spLocks noGrp="1"/>
          </p:cNvSpPr>
          <p:nvPr>
            <p:ph type="body" sz="quarter" idx="14"/>
          </p:nvPr>
        </p:nvSpPr>
        <p:spPr>
          <a:xfrm>
            <a:off x="6555978" y="3636615"/>
            <a:ext cx="3255218" cy="914400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2400" cap="all" baseline="0">
                <a:latin typeface="Candara" panose="020E0502030303020204" pitchFamily="34" charset="0"/>
              </a:defRPr>
            </a:lvl1pPr>
            <a:lvl2pPr marL="521528" indent="0">
              <a:buNone/>
              <a:defRPr sz="2400" cap="all" baseline="0">
                <a:latin typeface="Candara" panose="020E0502030303020204" pitchFamily="34" charset="0"/>
              </a:defRPr>
            </a:lvl2pPr>
            <a:lvl3pPr marL="1043056" indent="0">
              <a:buNone/>
              <a:defRPr sz="2400" cap="all" baseline="0">
                <a:latin typeface="Candara" panose="020E0502030303020204" pitchFamily="34" charset="0"/>
              </a:defRPr>
            </a:lvl3pPr>
            <a:lvl4pPr marL="1564584" indent="0">
              <a:buNone/>
              <a:defRPr sz="2400" cap="all" baseline="0">
                <a:latin typeface="Candara" panose="020E0502030303020204" pitchFamily="34" charset="0"/>
              </a:defRPr>
            </a:lvl4pPr>
            <a:lvl5pPr marL="2086112" indent="0">
              <a:buNone/>
              <a:defRPr sz="2400" cap="all" baseline="0"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6" name="Espace réservé du texte 55"/>
          <p:cNvSpPr>
            <a:spLocks noGrp="1"/>
          </p:cNvSpPr>
          <p:nvPr>
            <p:ph type="body" sz="quarter" idx="15"/>
          </p:nvPr>
        </p:nvSpPr>
        <p:spPr>
          <a:xfrm>
            <a:off x="794690" y="4428703"/>
            <a:ext cx="3255218" cy="914400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2400" cap="all" baseline="0">
                <a:latin typeface="Candara" panose="020E0502030303020204" pitchFamily="34" charset="0"/>
              </a:defRPr>
            </a:lvl1pPr>
            <a:lvl2pPr marL="521528" indent="0">
              <a:buNone/>
              <a:defRPr sz="2400" cap="all" baseline="0">
                <a:latin typeface="Candara" panose="020E0502030303020204" pitchFamily="34" charset="0"/>
              </a:defRPr>
            </a:lvl2pPr>
            <a:lvl3pPr marL="1043056" indent="0">
              <a:buNone/>
              <a:defRPr sz="2400" cap="all" baseline="0">
                <a:latin typeface="Candara" panose="020E0502030303020204" pitchFamily="34" charset="0"/>
              </a:defRPr>
            </a:lvl3pPr>
            <a:lvl4pPr marL="1564584" indent="0">
              <a:buNone/>
              <a:defRPr sz="2400" cap="all" baseline="0">
                <a:latin typeface="Candara" panose="020E0502030303020204" pitchFamily="34" charset="0"/>
              </a:defRPr>
            </a:lvl4pPr>
            <a:lvl5pPr marL="2086112" indent="0">
              <a:buNone/>
              <a:defRPr sz="2400" cap="all" baseline="0"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11108C-9EB7-4244-A16A-E2804C226E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3231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FIMATHO dossier en cours\FIMATHO nouveau logo 2018\logo FIMATHO seul\ombre\fimatho  logo jpeg sans signette 300dpi cou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6323" r="26012" b="8182"/>
          <a:stretch>
            <a:fillRect/>
          </a:stretch>
        </p:blipFill>
        <p:spPr bwMode="auto">
          <a:xfrm>
            <a:off x="14288" y="6732588"/>
            <a:ext cx="744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0231"/>
            <a:ext cx="10693400" cy="1260211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graphique SmartArt 3"/>
          <p:cNvSpPr>
            <a:spLocks noGrp="1"/>
          </p:cNvSpPr>
          <p:nvPr>
            <p:ph type="dgm" sz="quarter" idx="16"/>
          </p:nvPr>
        </p:nvSpPr>
        <p:spPr>
          <a:xfrm>
            <a:off x="795338" y="1836738"/>
            <a:ext cx="9159874" cy="4895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 dirty="0"/>
          </a:p>
        </p:txBody>
      </p:sp>
      <p:sp>
        <p:nvSpPr>
          <p:cNvPr id="6" name="Espace réservé de la date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0F2DE1-A01D-4648-9212-BD8E80E9A32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540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FIMATHO dossier en cours\FIMATHO nouveau logo 2018\logo FIMATHO seul\ombre\fimatho  logo jpeg sans signette 300dpi cou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6323" r="26012" b="8182"/>
          <a:stretch>
            <a:fillRect/>
          </a:stretch>
        </p:blipFill>
        <p:spPr bwMode="auto">
          <a:xfrm>
            <a:off x="14288" y="22225"/>
            <a:ext cx="11557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348893"/>
            <a:ext cx="1069340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0070C0"/>
                </a:solidFill>
                <a:latin typeface="Candara" panose="020E0502030303020204" pitchFamily="34" charset="0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198054-75F9-484B-B8A2-CF18CE786AD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422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e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FIMATHO dossier en cours\FIMATHO nouveau logo 2018\logo FIMATHO seul\ombre\fimatho  logo jpeg sans signette 300dpi cou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6323" r="26012" b="8182"/>
          <a:stretch>
            <a:fillRect/>
          </a:stretch>
        </p:blipFill>
        <p:spPr bwMode="auto">
          <a:xfrm>
            <a:off x="14288" y="22225"/>
            <a:ext cx="11557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0196" y="3708623"/>
            <a:ext cx="9089390" cy="15017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0196" y="2052439"/>
            <a:ext cx="9089390" cy="16540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6392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65113"/>
            <a:ext cx="10693400" cy="107950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0" y="1476375"/>
            <a:ext cx="10693400" cy="0"/>
          </a:xfrm>
          <a:prstGeom prst="line">
            <a:avLst/>
          </a:prstGeom>
          <a:ln w="1905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E:\FIMATHO dossier en cours\FIMATHO nouveau logo 2018\logo FIMATHO seul\ombre\fimatho  logo jpeg sans signette 300dpi cou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6323" r="26012" b="8182"/>
          <a:stretch>
            <a:fillRect/>
          </a:stretch>
        </p:blipFill>
        <p:spPr bwMode="auto">
          <a:xfrm>
            <a:off x="14288" y="6732588"/>
            <a:ext cx="744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7806" y="347675"/>
            <a:ext cx="10337789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 cap="small" baseline="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521528" indent="0">
              <a:buNone/>
              <a:defRPr>
                <a:latin typeface="Candara" panose="020E0502030303020204" pitchFamily="34" charset="0"/>
              </a:defRPr>
            </a:lvl2pPr>
            <a:lvl3pPr marL="1043056" indent="0">
              <a:buNone/>
              <a:defRPr>
                <a:latin typeface="Candara" panose="020E0502030303020204" pitchFamily="34" charset="0"/>
              </a:defRPr>
            </a:lvl3pPr>
            <a:lvl4pPr marL="1564584" indent="0">
              <a:buNone/>
              <a:defRPr>
                <a:latin typeface="Candara" panose="020E0502030303020204" pitchFamily="34" charset="0"/>
              </a:defRPr>
            </a:lvl4pPr>
            <a:lvl5pPr marL="2086112" indent="0">
              <a:buNone/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162124" y="1476375"/>
            <a:ext cx="10369152" cy="28758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1" i="1" cap="small" baseline="0">
                <a:latin typeface="Candara" panose="020E0502030303020204" pitchFamily="34" charset="0"/>
              </a:defRPr>
            </a:lvl1pPr>
            <a:lvl2pPr marL="521528" indent="0">
              <a:buNone/>
              <a:defRPr/>
            </a:lvl2pPr>
            <a:lvl3pPr marL="1043056" indent="0">
              <a:buNone/>
              <a:defRPr/>
            </a:lvl3pPr>
            <a:lvl4pPr marL="1564584" indent="0">
              <a:buNone/>
              <a:defRPr/>
            </a:lvl4pPr>
            <a:lvl5pPr marL="2086112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5"/>
          </p:nvPr>
        </p:nvSpPr>
        <p:spPr>
          <a:xfrm>
            <a:off x="9955213" y="7021513"/>
            <a:ext cx="550862" cy="4016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662D38-7B73-4E61-BABC-105D0897B13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636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5688013"/>
            <a:ext cx="10693400" cy="1260475"/>
          </a:xfrm>
          <a:prstGeom prst="rect">
            <a:avLst/>
          </a:prstGeom>
          <a:solidFill>
            <a:srgbClr val="5B5C5F"/>
          </a:solidFill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507288" y="7021513"/>
            <a:ext cx="129540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875713" y="7008813"/>
            <a:ext cx="1282700" cy="401637"/>
          </a:xfrm>
          <a:prstGeom prst="rect">
            <a:avLst/>
          </a:prstGeom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B9C9D"/>
                </a:solidFill>
                <a:latin typeface="Segoe UI Light" panose="020B0502040204020203" pitchFamily="34" charset="0"/>
              </a:defRPr>
            </a:lvl1pPr>
          </a:lstStyle>
          <a:p>
            <a:pPr>
              <a:defRPr/>
            </a:pPr>
            <a:fld id="{A30A2798-CF7B-46C3-A297-6A03FCAB27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2" r:id="rId1"/>
    <p:sldLayoutId id="2147484933" r:id="rId2"/>
    <p:sldLayoutId id="2147484934" r:id="rId3"/>
    <p:sldLayoutId id="2147484935" r:id="rId4"/>
    <p:sldLayoutId id="2147484936" r:id="rId5"/>
    <p:sldLayoutId id="2147484937" r:id="rId6"/>
    <p:sldLayoutId id="2147484938" r:id="rId7"/>
    <p:sldLayoutId id="2147484939" r:id="rId8"/>
    <p:sldLayoutId id="2147484940" r:id="rId9"/>
    <p:sldLayoutId id="2147484941" r:id="rId10"/>
    <p:sldLayoutId id="2147484942" r:id="rId11"/>
    <p:sldLayoutId id="2147484943" r:id="rId12"/>
    <p:sldLayoutId id="2147484944" r:id="rId13"/>
    <p:sldLayoutId id="2147484945" r:id="rId14"/>
    <p:sldLayoutId id="2147484946" r:id="rId15"/>
    <p:sldLayoutId id="2147484947" r:id="rId16"/>
    <p:sldLayoutId id="2147484948" r:id="rId17"/>
    <p:sldLayoutId id="2147484949" r:id="rId18"/>
    <p:sldLayoutId id="2147484950" r:id="rId19"/>
    <p:sldLayoutId id="2147484951" r:id="rId20"/>
    <p:sldLayoutId id="2147484952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just" defTabSz="1042988" rtl="0" eaLnBrk="0" fontAlgn="base" hangingPunct="0">
        <a:spcBef>
          <a:spcPct val="0"/>
        </a:spcBef>
        <a:spcAft>
          <a:spcPct val="0"/>
        </a:spcAft>
        <a:defRPr sz="3600" b="1" kern="1200" cap="all">
          <a:solidFill>
            <a:schemeClr val="bg1"/>
          </a:solidFill>
          <a:latin typeface="Candara" panose="020E0502030303020204" pitchFamily="34" charset="0"/>
          <a:ea typeface="+mj-ea"/>
          <a:cs typeface="+mj-cs"/>
        </a:defRPr>
      </a:lvl1pPr>
      <a:lvl2pPr algn="just" defTabSz="10429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ndara" pitchFamily="34" charset="0"/>
        </a:defRPr>
      </a:lvl2pPr>
      <a:lvl3pPr algn="just" defTabSz="10429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ndara" pitchFamily="34" charset="0"/>
        </a:defRPr>
      </a:lvl3pPr>
      <a:lvl4pPr algn="just" defTabSz="10429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ndara" pitchFamily="34" charset="0"/>
        </a:defRPr>
      </a:lvl4pPr>
      <a:lvl5pPr algn="just" defTabSz="10429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ndara" pitchFamily="34" charset="0"/>
        </a:defRPr>
      </a:lvl5pPr>
      <a:lvl6pPr marL="457200" algn="just" defTabSz="1042988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ndara" pitchFamily="34" charset="0"/>
        </a:defRPr>
      </a:lvl6pPr>
      <a:lvl7pPr marL="914400" algn="just" defTabSz="1042988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ndara" pitchFamily="34" charset="0"/>
        </a:defRPr>
      </a:lvl7pPr>
      <a:lvl8pPr marL="1371600" algn="just" defTabSz="1042988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ndara" pitchFamily="34" charset="0"/>
        </a:defRPr>
      </a:lvl8pPr>
      <a:lvl9pPr marL="1828800" algn="just" defTabSz="1042988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ndara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plemara@chru-lille.fr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116638"/>
            <a:ext cx="10693400" cy="863600"/>
          </a:xfrm>
        </p:spPr>
        <p:txBody>
          <a:bodyPr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fr-FR" sz="2800" dirty="0" smtClean="0">
                <a:latin typeface="Corbel" panose="020B0503020204020204" pitchFamily="34" charset="0"/>
              </a:rPr>
              <a:t> </a:t>
            </a:r>
            <a:r>
              <a:rPr lang="fr-FR" sz="2800" cap="none" dirty="0" smtClean="0">
                <a:latin typeface="Corbel" panose="020B0503020204020204" pitchFamily="34" charset="0"/>
              </a:rPr>
              <a:t>Journée familles CRACMO– 24 novembre 202</a:t>
            </a:r>
            <a:r>
              <a:rPr lang="fr-FR" sz="2800" dirty="0" smtClean="0">
                <a:latin typeface="Corbel" panose="020B0503020204020204" pitchFamily="34" charset="0"/>
              </a:rPr>
              <a:t>1</a:t>
            </a:r>
            <a:endParaRPr lang="fr-FR" sz="2800" dirty="0">
              <a:latin typeface="Corbel" panose="020B0503020204020204" pitchFamily="34" charset="0"/>
            </a:endParaRPr>
          </a:p>
        </p:txBody>
      </p:sp>
      <p:sp>
        <p:nvSpPr>
          <p:cNvPr id="23555" name="Espace réservé du numéro de diapositive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A9A3952-17F4-4C12-8596-11A077C94285}" type="slidenum">
              <a:rPr lang="fr-FR" altLang="fr-FR"/>
              <a:pPr/>
              <a:t>1</a:t>
            </a:fld>
            <a:endParaRPr lang="fr-FR" altLang="fr-FR"/>
          </a:p>
        </p:txBody>
      </p:sp>
      <p:pic>
        <p:nvPicPr>
          <p:cNvPr id="23556" name="Picture 8" descr="E:\FIMATHO dossier en cours\FIMATHO nouveau logo 2018\logo FIMATHO seul\ombre\fimatho  logo jpeg sans signette 300dpi co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0" r="24004"/>
          <a:stretch>
            <a:fillRect/>
          </a:stretch>
        </p:blipFill>
        <p:spPr bwMode="auto">
          <a:xfrm>
            <a:off x="236538" y="2019300"/>
            <a:ext cx="32004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180975"/>
            <a:ext cx="25225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4" b="8687"/>
          <a:stretch>
            <a:fillRect/>
          </a:stretch>
        </p:blipFill>
        <p:spPr bwMode="auto">
          <a:xfrm>
            <a:off x="5584825" y="239713"/>
            <a:ext cx="20891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7"/>
          <a:stretch>
            <a:fillRect/>
          </a:stretch>
        </p:blipFill>
        <p:spPr bwMode="auto">
          <a:xfrm>
            <a:off x="7600950" y="158750"/>
            <a:ext cx="2998788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0" name="Groupe 7"/>
          <p:cNvGrpSpPr>
            <a:grpSpLocks/>
          </p:cNvGrpSpPr>
          <p:nvPr/>
        </p:nvGrpSpPr>
        <p:grpSpPr bwMode="auto">
          <a:xfrm>
            <a:off x="90488" y="1106488"/>
            <a:ext cx="9937750" cy="4079875"/>
            <a:chOff x="60288" y="71438"/>
            <a:chExt cx="9938905" cy="4080707"/>
          </a:xfrm>
        </p:grpSpPr>
        <p:sp>
          <p:nvSpPr>
            <p:cNvPr id="23563" name="Rectangle 4"/>
            <p:cNvSpPr>
              <a:spLocks noChangeArrowheads="1"/>
            </p:cNvSpPr>
            <p:nvPr/>
          </p:nvSpPr>
          <p:spPr bwMode="auto">
            <a:xfrm>
              <a:off x="3258486" y="2028563"/>
              <a:ext cx="6740707" cy="2123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4600" b="1">
                  <a:solidFill>
                    <a:srgbClr val="C8368D"/>
                  </a:solidFill>
                  <a:latin typeface="Corbel" panose="020B0503020204020204" pitchFamily="34" charset="0"/>
                </a:rPr>
                <a:t>FI</a:t>
              </a:r>
              <a:r>
                <a:rPr lang="fr-FR" altLang="fr-FR" sz="4600" b="1">
                  <a:latin typeface="Corbel" panose="020B0503020204020204" pitchFamily="34" charset="0"/>
                </a:rPr>
                <a:t>lière des </a:t>
              </a:r>
              <a:r>
                <a:rPr lang="fr-FR" altLang="fr-FR" sz="4600" b="1">
                  <a:solidFill>
                    <a:srgbClr val="92D050"/>
                  </a:solidFill>
                  <a:latin typeface="Corbel" panose="020B0503020204020204" pitchFamily="34" charset="0"/>
                </a:rPr>
                <a:t>M</a:t>
              </a:r>
              <a:r>
                <a:rPr lang="fr-FR" altLang="fr-FR" sz="4600" b="1">
                  <a:latin typeface="Corbel" panose="020B0503020204020204" pitchFamily="34" charset="0"/>
                </a:rPr>
                <a:t>aladies rares</a:t>
              </a:r>
            </a:p>
            <a:p>
              <a:pPr algn="ctr" eaLnBrk="1" hangingPunct="1"/>
              <a:r>
                <a:rPr lang="fr-FR" altLang="fr-FR" sz="4600" b="1">
                  <a:solidFill>
                    <a:srgbClr val="F08A24"/>
                  </a:solidFill>
                  <a:latin typeface="Corbel" panose="020B0503020204020204" pitchFamily="34" charset="0"/>
                </a:rPr>
                <a:t>A</a:t>
              </a:r>
              <a:r>
                <a:rPr lang="fr-FR" altLang="fr-FR" sz="4600" b="1">
                  <a:latin typeface="Corbel" panose="020B0503020204020204" pitchFamily="34" charset="0"/>
                </a:rPr>
                <a:t>bdomino-</a:t>
              </a:r>
              <a:r>
                <a:rPr lang="fr-FR" altLang="fr-FR" sz="4600" b="1">
                  <a:solidFill>
                    <a:srgbClr val="08A1D9"/>
                  </a:solidFill>
                  <a:latin typeface="Corbel" panose="020B0503020204020204" pitchFamily="34" charset="0"/>
                </a:rPr>
                <a:t>THO</a:t>
              </a:r>
              <a:r>
                <a:rPr lang="fr-FR" altLang="fr-FR" sz="4600" b="1">
                  <a:latin typeface="Corbel" panose="020B0503020204020204" pitchFamily="34" charset="0"/>
                </a:rPr>
                <a:t>raciques</a:t>
              </a:r>
            </a:p>
            <a:p>
              <a:pPr algn="ctr" eaLnBrk="1" hangingPunct="1"/>
              <a:endParaRPr lang="fr-FR" altLang="fr-FR" sz="4000" b="1">
                <a:latin typeface="Cambria" panose="020405030504060302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288" y="71438"/>
              <a:ext cx="1632140" cy="12797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9" name="Rectangle 8"/>
          <p:cNvSpPr/>
          <p:nvPr/>
        </p:nvSpPr>
        <p:spPr>
          <a:xfrm>
            <a:off x="360363" y="44450"/>
            <a:ext cx="1096962" cy="1093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23562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15888"/>
            <a:ext cx="2974976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23485" y="5479104"/>
            <a:ext cx="41044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Audrey Barbet, chef de projet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1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930814-C8DE-46C7-A00F-6B98E00DFFED}" type="slidenum">
              <a:rPr lang="fr-FR" altLang="fr-FR" smtClean="0"/>
              <a:pPr/>
              <a:t>2</a:t>
            </a:fld>
            <a:endParaRPr lang="fr-FR" altLang="fr-FR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7800" y="347663"/>
            <a:ext cx="10337800" cy="914400"/>
          </a:xfrm>
        </p:spPr>
        <p:txBody>
          <a:bodyPr/>
          <a:lstStyle/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fr-FR" dirty="0" smtClean="0">
                <a:latin typeface="Corbel" panose="020B0503020204020204" pitchFamily="34" charset="0"/>
              </a:rPr>
              <a:t>Missions des filières de santé maladies rares</a:t>
            </a:r>
            <a:endParaRPr lang="fr-FR" dirty="0">
              <a:latin typeface="Corbel" panose="020B0503020204020204" pitchFamily="34" charset="0"/>
            </a:endParaRPr>
          </a:p>
        </p:txBody>
      </p:sp>
      <p:sp>
        <p:nvSpPr>
          <p:cNvPr id="21509" name="ZoneTexte 5"/>
          <p:cNvSpPr txBox="1">
            <a:spLocks noChangeArrowheads="1"/>
          </p:cNvSpPr>
          <p:nvPr/>
        </p:nvSpPr>
        <p:spPr bwMode="auto">
          <a:xfrm>
            <a:off x="658813" y="2197100"/>
            <a:ext cx="9572625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fr-FR" sz="2500" dirty="0" smtClean="0">
                <a:solidFill>
                  <a:schemeClr val="tx2"/>
                </a:solidFill>
                <a:latin typeface="Corbel" panose="020B0503020204020204" pitchFamily="34" charset="0"/>
              </a:rPr>
              <a:t>Amélioration de </a:t>
            </a:r>
            <a:r>
              <a:rPr lang="fr-FR" sz="2500" b="1" dirty="0" smtClean="0">
                <a:solidFill>
                  <a:srgbClr val="F08A24"/>
                </a:solidFill>
                <a:latin typeface="Corbel" panose="020B0503020204020204" pitchFamily="34" charset="0"/>
              </a:rPr>
              <a:t>la prise en charge </a:t>
            </a:r>
            <a:r>
              <a:rPr lang="fr-FR" sz="2500" dirty="0" smtClean="0">
                <a:solidFill>
                  <a:schemeClr val="tx2"/>
                </a:solidFill>
                <a:latin typeface="Corbel" panose="020B0503020204020204" pitchFamily="34" charset="0"/>
              </a:rPr>
              <a:t>des patients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fr-FR" sz="2500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342900" indent="-342900" eaLnBrk="1" hangingPunct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fr-FR" sz="2500" dirty="0" smtClean="0">
                <a:solidFill>
                  <a:schemeClr val="tx2"/>
                </a:solidFill>
                <a:latin typeface="Corbel" panose="020B0503020204020204" pitchFamily="34" charset="0"/>
              </a:rPr>
              <a:t>Développement de </a:t>
            </a:r>
            <a:r>
              <a:rPr lang="fr-FR" sz="2500" b="1" dirty="0" smtClean="0">
                <a:solidFill>
                  <a:srgbClr val="F08A24"/>
                </a:solidFill>
                <a:latin typeface="Corbel" panose="020B0503020204020204" pitchFamily="34" charset="0"/>
              </a:rPr>
              <a:t>la recherche </a:t>
            </a:r>
            <a:r>
              <a:rPr lang="fr-FR" sz="2500" dirty="0" smtClean="0">
                <a:solidFill>
                  <a:schemeClr val="tx2"/>
                </a:solidFill>
                <a:latin typeface="Corbel" panose="020B0503020204020204" pitchFamily="34" charset="0"/>
              </a:rPr>
              <a:t>fondamentale, translationnelle et clinique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fr-FR" sz="2500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342900" indent="-342900" eaLnBrk="1" hangingPunct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fr-FR" sz="2500" dirty="0" smtClean="0">
                <a:solidFill>
                  <a:schemeClr val="tx2"/>
                </a:solidFill>
                <a:latin typeface="Corbel" panose="020B0503020204020204" pitchFamily="34" charset="0"/>
              </a:rPr>
              <a:t>Développement de l’</a:t>
            </a:r>
            <a:r>
              <a:rPr lang="fr-FR" sz="2500" b="1" dirty="0" smtClean="0">
                <a:solidFill>
                  <a:srgbClr val="F08A24"/>
                </a:solidFill>
                <a:latin typeface="Corbel" panose="020B0503020204020204" pitchFamily="34" charset="0"/>
              </a:rPr>
              <a:t>enseignement</a:t>
            </a:r>
            <a:r>
              <a:rPr lang="fr-FR" sz="2500" dirty="0" smtClean="0">
                <a:solidFill>
                  <a:schemeClr val="tx2"/>
                </a:solidFill>
                <a:latin typeface="Corbel" panose="020B0503020204020204" pitchFamily="34" charset="0"/>
              </a:rPr>
              <a:t>, la</a:t>
            </a:r>
            <a:r>
              <a:rPr lang="fr-FR" sz="2500" dirty="0" smtClean="0">
                <a:solidFill>
                  <a:schemeClr val="accent2"/>
                </a:solidFill>
                <a:latin typeface="Corbel" panose="020B0503020204020204" pitchFamily="34" charset="0"/>
              </a:rPr>
              <a:t> </a:t>
            </a:r>
            <a:r>
              <a:rPr lang="fr-FR" sz="2500" b="1" dirty="0" smtClean="0">
                <a:solidFill>
                  <a:srgbClr val="F08A24"/>
                </a:solidFill>
                <a:latin typeface="Corbel" panose="020B0503020204020204" pitchFamily="34" charset="0"/>
              </a:rPr>
              <a:t>formation</a:t>
            </a:r>
            <a:r>
              <a:rPr lang="fr-FR" sz="2500" dirty="0" smtClean="0">
                <a:solidFill>
                  <a:schemeClr val="accent2"/>
                </a:solidFill>
                <a:latin typeface="Corbel" panose="020B0503020204020204" pitchFamily="34" charset="0"/>
              </a:rPr>
              <a:t> </a:t>
            </a:r>
            <a:r>
              <a:rPr lang="fr-FR" sz="2500" dirty="0" smtClean="0">
                <a:solidFill>
                  <a:schemeClr val="tx2"/>
                </a:solidFill>
                <a:latin typeface="Corbel" panose="020B0503020204020204" pitchFamily="34" charset="0"/>
              </a:rPr>
              <a:t>et l’</a:t>
            </a:r>
            <a:r>
              <a:rPr lang="fr-FR" sz="2500" b="1" dirty="0" smtClean="0">
                <a:solidFill>
                  <a:srgbClr val="F08A24"/>
                </a:solidFill>
                <a:latin typeface="Corbel" panose="020B0503020204020204" pitchFamily="34" charset="0"/>
              </a:rPr>
              <a:t>information</a:t>
            </a:r>
          </a:p>
          <a:p>
            <a:pPr eaLnBrk="1" hangingPunct="1">
              <a:buFont typeface="Calibri" pitchFamily="34" charset="0"/>
              <a:buAutoNum type="romanUcPeriod"/>
              <a:defRPr/>
            </a:pPr>
            <a:endParaRPr lang="fr-FR" sz="2000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63" y="1420813"/>
            <a:ext cx="10675937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7800" y="347663"/>
            <a:ext cx="10337800" cy="914400"/>
          </a:xfrm>
        </p:spPr>
        <p:txBody>
          <a:bodyPr/>
          <a:lstStyle/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fr-FR" dirty="0" smtClean="0">
                <a:latin typeface="Corbel" panose="020B0503020204020204" pitchFamily="34" charset="0"/>
              </a:rPr>
              <a:t>L’équipe </a:t>
            </a:r>
            <a:r>
              <a:rPr lang="fr-FR" dirty="0" err="1" smtClean="0">
                <a:latin typeface="Corbel" panose="020B0503020204020204" pitchFamily="34" charset="0"/>
              </a:rPr>
              <a:t>Fimatho</a:t>
            </a:r>
            <a:endParaRPr lang="fr-FR" dirty="0">
              <a:latin typeface="Corbel" panose="020B0503020204020204" pitchFamily="34" charset="0"/>
            </a:endParaRPr>
          </a:p>
        </p:txBody>
      </p:sp>
      <p:sp>
        <p:nvSpPr>
          <p:cNvPr id="25603" name="Espace réservé du numéro de diapositive 1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7D8CB8F-47F3-4C5C-AC14-0563B215B4D5}" type="slidenum">
              <a:rPr lang="fr-FR" altLang="fr-FR" smtClean="0"/>
              <a:pPr/>
              <a:t>3</a:t>
            </a:fld>
            <a:endParaRPr lang="fr-FR" altLang="fr-FR" smtClean="0"/>
          </a:p>
        </p:txBody>
      </p:sp>
      <p:sp>
        <p:nvSpPr>
          <p:cNvPr id="6" name="Rectangle 5"/>
          <p:cNvSpPr/>
          <p:nvPr/>
        </p:nvSpPr>
        <p:spPr>
          <a:xfrm>
            <a:off x="17463" y="1420813"/>
            <a:ext cx="10675937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31825" y="1404938"/>
            <a:ext cx="9394825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80A71"/>
                </a:solidFill>
                <a:latin typeface="Corbel" panose="020B0503020204020204" pitchFamily="34" charset="0"/>
                <a:cs typeface="+mn-cs"/>
              </a:rPr>
              <a:t>Fi</a:t>
            </a:r>
            <a:r>
              <a:rPr lang="fr-FR" sz="2800" b="1" dirty="0">
                <a:solidFill>
                  <a:schemeClr val="tx2"/>
                </a:solidFill>
                <a:latin typeface="Corbel" panose="020B0503020204020204" pitchFamily="34" charset="0"/>
                <a:cs typeface="+mn-cs"/>
              </a:rPr>
              <a:t>lière </a:t>
            </a:r>
            <a:r>
              <a:rPr lang="fr-FR" sz="2800" b="1" dirty="0">
                <a:solidFill>
                  <a:srgbClr val="92D050"/>
                </a:solidFill>
                <a:latin typeface="Corbel" panose="020B0503020204020204" pitchFamily="34" charset="0"/>
                <a:cs typeface="+mn-cs"/>
              </a:rPr>
              <a:t>M</a:t>
            </a:r>
            <a:r>
              <a:rPr lang="fr-FR" sz="2800" b="1" dirty="0">
                <a:solidFill>
                  <a:schemeClr val="tx2"/>
                </a:solidFill>
                <a:latin typeface="Corbel" panose="020B0503020204020204" pitchFamily="34" charset="0"/>
                <a:cs typeface="+mn-cs"/>
              </a:rPr>
              <a:t>aladies rares </a:t>
            </a:r>
            <a:r>
              <a:rPr lang="fr-FR" sz="2800" b="1" dirty="0">
                <a:solidFill>
                  <a:schemeClr val="accent6"/>
                </a:solidFill>
                <a:latin typeface="Corbel" panose="020B0503020204020204" pitchFamily="34" charset="0"/>
                <a:cs typeface="+mn-cs"/>
              </a:rPr>
              <a:t>A</a:t>
            </a:r>
            <a:r>
              <a:rPr lang="fr-FR" sz="2800" b="1" dirty="0">
                <a:solidFill>
                  <a:schemeClr val="tx2"/>
                </a:solidFill>
                <a:latin typeface="Corbel" panose="020B0503020204020204" pitchFamily="34" charset="0"/>
                <a:cs typeface="+mn-cs"/>
              </a:rPr>
              <a:t>bdomino-</a:t>
            </a:r>
            <a:r>
              <a:rPr lang="fr-FR" sz="2800" b="1" dirty="0">
                <a:solidFill>
                  <a:schemeClr val="accent4"/>
                </a:solidFill>
                <a:latin typeface="Corbel" panose="020B0503020204020204" pitchFamily="34" charset="0"/>
                <a:cs typeface="+mn-cs"/>
              </a:rPr>
              <a:t>Tho</a:t>
            </a:r>
            <a:r>
              <a:rPr lang="fr-FR" sz="2800" b="1" dirty="0">
                <a:solidFill>
                  <a:schemeClr val="tx2"/>
                </a:solidFill>
                <a:latin typeface="Corbel" panose="020B0503020204020204" pitchFamily="34" charset="0"/>
                <a:cs typeface="+mn-cs"/>
              </a:rPr>
              <a:t>raciques</a:t>
            </a:r>
          </a:p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2"/>
              </a:solidFill>
              <a:latin typeface="Corbel" panose="020B0503020204020204" pitchFamily="34" charset="0"/>
              <a:cs typeface="+mn-cs"/>
            </a:endParaRPr>
          </a:p>
          <a:p>
            <a:pPr marL="285750" indent="-285750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2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426200" y="3492500"/>
            <a:ext cx="1851025" cy="73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orbel" panose="020B0503020204020204" pitchFamily="34" charset="0"/>
              </a:rPr>
              <a:t>Marine </a:t>
            </a:r>
            <a:r>
              <a:rPr lang="fr-FR" sz="1400" b="1" dirty="0">
                <a:solidFill>
                  <a:schemeClr val="tx1"/>
                </a:solidFill>
                <a:latin typeface="Corbel" panose="020B0503020204020204" pitchFamily="34" charset="0"/>
              </a:rPr>
              <a:t>Gonzalez</a:t>
            </a:r>
          </a:p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orbel" panose="020B0503020204020204" pitchFamily="34" charset="0"/>
              </a:rPr>
              <a:t>Chargée de missions </a:t>
            </a:r>
            <a:r>
              <a:rPr lang="fr-FR" sz="1400" b="1" dirty="0">
                <a:solidFill>
                  <a:schemeClr val="tx1"/>
                </a:solidFill>
                <a:latin typeface="Corbel" panose="020B0503020204020204" pitchFamily="34" charset="0"/>
              </a:rPr>
              <a:t>Est-Sud Est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8310563" y="3492500"/>
            <a:ext cx="2108200" cy="73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orbel" panose="020B0503020204020204" pitchFamily="34" charset="0"/>
              </a:rPr>
              <a:t>Ariane </a:t>
            </a:r>
            <a:r>
              <a:rPr lang="fr-FR" sz="1400" b="1" dirty="0">
                <a:solidFill>
                  <a:schemeClr val="tx1"/>
                </a:solidFill>
                <a:latin typeface="Corbel" panose="020B0503020204020204" pitchFamily="34" charset="0"/>
              </a:rPr>
              <a:t>David</a:t>
            </a:r>
          </a:p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orbel" panose="020B0503020204020204" pitchFamily="34" charset="0"/>
              </a:rPr>
              <a:t>Chargée de missions </a:t>
            </a:r>
            <a:r>
              <a:rPr lang="fr-FR" sz="1400" b="1" dirty="0">
                <a:solidFill>
                  <a:schemeClr val="tx1"/>
                </a:solidFill>
                <a:latin typeface="Corbel" panose="020B0503020204020204" pitchFamily="34" charset="0"/>
              </a:rPr>
              <a:t>Ouest-Sud Ouest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8474075" y="6282849"/>
            <a:ext cx="20320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Assistante </a:t>
            </a:r>
            <a:r>
              <a:rPr lang="fr-FR" sz="1400" dirty="0">
                <a:solidFill>
                  <a:schemeClr val="tx1"/>
                </a:solidFill>
                <a:latin typeface="Corbel" panose="020B0503020204020204" pitchFamily="34" charset="0"/>
              </a:rPr>
              <a:t>médico-administrative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625975" y="3492500"/>
            <a:ext cx="1693863" cy="73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orbel" panose="020B0503020204020204" pitchFamily="34" charset="0"/>
              </a:rPr>
              <a:t>Ludivine </a:t>
            </a:r>
            <a:r>
              <a:rPr lang="fr-FR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Masquelin</a:t>
            </a:r>
            <a:endParaRPr lang="fr-FR" sz="1400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orbel" panose="020B0503020204020204" pitchFamily="34" charset="0"/>
              </a:rPr>
              <a:t>Chargée de missions </a:t>
            </a:r>
            <a:r>
              <a:rPr lang="fr-FR" sz="1400" b="1" dirty="0">
                <a:solidFill>
                  <a:schemeClr val="tx1"/>
                </a:solidFill>
                <a:latin typeface="Corbel" panose="020B0503020204020204" pitchFamily="34" charset="0"/>
              </a:rPr>
              <a:t>Nord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357438" y="6267450"/>
            <a:ext cx="2328862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orbel" panose="020B0503020204020204" pitchFamily="34" charset="0"/>
              </a:rPr>
              <a:t>Charlotte </a:t>
            </a:r>
            <a:r>
              <a:rPr lang="fr-FR" sz="1400" b="1" dirty="0">
                <a:solidFill>
                  <a:schemeClr val="tx1"/>
                </a:solidFill>
                <a:latin typeface="Corbel" panose="020B0503020204020204" pitchFamily="34" charset="0"/>
              </a:rPr>
              <a:t>Pereira de Moura</a:t>
            </a:r>
          </a:p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Orthophoniste</a:t>
            </a:r>
          </a:p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fr-FR" sz="1400" dirty="0">
                <a:solidFill>
                  <a:schemeClr val="tx1"/>
                </a:solidFill>
                <a:latin typeface="Corbel" panose="020B0503020204020204" pitchFamily="34" charset="0"/>
              </a:rPr>
              <a:t>(</a:t>
            </a:r>
            <a:r>
              <a:rPr lang="fr-FR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0.6 </a:t>
            </a:r>
            <a:r>
              <a:rPr lang="fr-FR" sz="1400" dirty="0">
                <a:solidFill>
                  <a:schemeClr val="tx1"/>
                </a:solidFill>
                <a:latin typeface="Corbel" panose="020B0503020204020204" pitchFamily="34" charset="0"/>
              </a:rPr>
              <a:t>ETP)</a:t>
            </a:r>
            <a:endParaRPr lang="fr-FR" sz="14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2338" y="4610112"/>
            <a:ext cx="1439905" cy="1439905"/>
          </a:xfrm>
          <a:prstGeom prst="ellipse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2243" y="1980431"/>
            <a:ext cx="1440095" cy="1440095"/>
          </a:xfrm>
          <a:prstGeom prst="ellipse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2379" y="1980525"/>
            <a:ext cx="1439907" cy="1439907"/>
          </a:xfrm>
          <a:prstGeom prst="ellipse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3235" y="1980478"/>
            <a:ext cx="1440000" cy="1440000"/>
          </a:xfrm>
          <a:prstGeom prst="ellipse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6"/>
          <a:stretch/>
        </p:blipFill>
        <p:spPr>
          <a:xfrm>
            <a:off x="6632332" y="4610065"/>
            <a:ext cx="1440000" cy="1440000"/>
          </a:xfrm>
          <a:prstGeom prst="ellipse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3985" y="1980478"/>
            <a:ext cx="1440000" cy="1440000"/>
          </a:xfrm>
          <a:prstGeom prst="ellipse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2568575" y="3492500"/>
            <a:ext cx="1906588" cy="73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orbel" panose="020B0503020204020204" pitchFamily="34" charset="0"/>
              </a:rPr>
              <a:t>Aurélie </a:t>
            </a:r>
            <a:r>
              <a:rPr lang="fr-FR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Coussaert</a:t>
            </a:r>
            <a:endParaRPr lang="fr-FR" sz="1400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orbel" panose="020B0503020204020204" pitchFamily="34" charset="0"/>
              </a:rPr>
              <a:t>Chargée de missions </a:t>
            </a:r>
            <a:r>
              <a:rPr lang="fr-FR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IdF</a:t>
            </a:r>
            <a:r>
              <a:rPr lang="fr-FR" sz="1400" b="1" dirty="0">
                <a:solidFill>
                  <a:schemeClr val="tx1"/>
                </a:solidFill>
                <a:latin typeface="Corbel" panose="020B0503020204020204" pitchFamily="34" charset="0"/>
              </a:rPr>
              <a:t>/ Strasbourg</a:t>
            </a:r>
          </a:p>
        </p:txBody>
      </p:sp>
      <p:sp>
        <p:nvSpPr>
          <p:cNvPr id="25619" name="ZoneTexte 4"/>
          <p:cNvSpPr txBox="1">
            <a:spLocks noChangeArrowheads="1"/>
          </p:cNvSpPr>
          <p:nvPr/>
        </p:nvSpPr>
        <p:spPr bwMode="auto">
          <a:xfrm>
            <a:off x="90488" y="3535363"/>
            <a:ext cx="1854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400" b="1">
                <a:latin typeface="Corbel" panose="020B0503020204020204" pitchFamily="34" charset="0"/>
              </a:rPr>
              <a:t>Pr. Frédéric Gottrand</a:t>
            </a:r>
          </a:p>
          <a:p>
            <a:pPr algn="ctr" eaLnBrk="1" hangingPunct="1"/>
            <a:r>
              <a:rPr lang="fr-FR" altLang="fr-FR" sz="1400">
                <a:latin typeface="Corbel" panose="020B0503020204020204" pitchFamily="34" charset="0"/>
              </a:rPr>
              <a:t>Coordonnateur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23850" y="6134100"/>
            <a:ext cx="1387475" cy="61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tx1"/>
                </a:solidFill>
                <a:latin typeface="Corbel" panose="020B0503020204020204" pitchFamily="34" charset="0"/>
              </a:rPr>
              <a:t>Audrey Barbet</a:t>
            </a:r>
          </a:p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orbel" panose="020B0503020204020204" pitchFamily="34" charset="0"/>
              </a:rPr>
              <a:t>Chef de projets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15" y="4610064"/>
            <a:ext cx="1440000" cy="1440000"/>
          </a:xfrm>
          <a:prstGeom prst="ellipse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412" y="1982692"/>
            <a:ext cx="1439806" cy="1439806"/>
          </a:xfrm>
          <a:prstGeom prst="ellipse">
            <a:avLst/>
          </a:prstGeom>
        </p:spPr>
      </p:pic>
      <p:sp>
        <p:nvSpPr>
          <p:cNvPr id="43" name="Rectangle 42"/>
          <p:cNvSpPr/>
          <p:nvPr/>
        </p:nvSpPr>
        <p:spPr bwMode="auto">
          <a:xfrm>
            <a:off x="6426200" y="6267450"/>
            <a:ext cx="1851025" cy="5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orbel" panose="020B0503020204020204" pitchFamily="34" charset="0"/>
              </a:rPr>
              <a:t>Marie </a:t>
            </a:r>
            <a:r>
              <a:rPr lang="fr-FR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Deperdu</a:t>
            </a:r>
            <a:endParaRPr lang="fr-FR" sz="1400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orbel" panose="020B0503020204020204" pitchFamily="34" charset="0"/>
              </a:rPr>
              <a:t>ARC </a:t>
            </a:r>
            <a:r>
              <a:rPr lang="fr-FR" sz="1400" b="1" dirty="0">
                <a:solidFill>
                  <a:schemeClr val="tx1"/>
                </a:solidFill>
                <a:latin typeface="Corbel" panose="020B0503020204020204" pitchFamily="34" charset="0"/>
              </a:rPr>
              <a:t>Sud</a:t>
            </a:r>
            <a:endParaRPr lang="fr-FR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3155" y="4609985"/>
            <a:ext cx="1440160" cy="1440160"/>
          </a:xfrm>
          <a:prstGeom prst="ellipse">
            <a:avLst/>
          </a:prstGeom>
        </p:spPr>
      </p:pic>
      <p:sp>
        <p:nvSpPr>
          <p:cNvPr id="45" name="Rectangle 44"/>
          <p:cNvSpPr/>
          <p:nvPr/>
        </p:nvSpPr>
        <p:spPr bwMode="auto">
          <a:xfrm>
            <a:off x="4686300" y="6282849"/>
            <a:ext cx="1693863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orbel" panose="020B0503020204020204" pitchFamily="34" charset="0"/>
              </a:rPr>
              <a:t>N’</a:t>
            </a:r>
            <a:r>
              <a:rPr lang="fr-FR" sz="1400" dirty="0" err="1">
                <a:solidFill>
                  <a:schemeClr val="tx1"/>
                </a:solidFill>
                <a:latin typeface="Corbel" panose="020B0503020204020204" pitchFamily="34" charset="0"/>
              </a:rPr>
              <a:t>Diaye</a:t>
            </a:r>
            <a:r>
              <a:rPr lang="fr-FR" sz="1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Corbel" panose="020B0503020204020204" pitchFamily="34" charset="0"/>
              </a:rPr>
              <a:t>Ba</a:t>
            </a:r>
          </a:p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orbel" panose="020B0503020204020204" pitchFamily="34" charset="0"/>
              </a:rPr>
              <a:t>ARC </a:t>
            </a:r>
            <a:r>
              <a:rPr lang="fr-FR" sz="1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Nord</a:t>
            </a:r>
          </a:p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fr-FR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(0,8 ETP)</a:t>
            </a:r>
            <a:endParaRPr lang="fr-FR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815553" y="4815357"/>
            <a:ext cx="1415091" cy="1172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recrutement </a:t>
            </a:r>
            <a:r>
              <a:rPr lang="fr-FR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cours</a:t>
            </a:r>
          </a:p>
        </p:txBody>
      </p:sp>
    </p:spTree>
    <p:extLst>
      <p:ext uri="{BB962C8B-B14F-4D97-AF65-F5344CB8AC3E}">
        <p14:creationId xmlns:p14="http://schemas.microsoft.com/office/powerpoint/2010/main" val="17298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17463" y="1389063"/>
            <a:ext cx="10675937" cy="119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7463" y="6716713"/>
            <a:ext cx="1268412" cy="83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7800" y="347663"/>
            <a:ext cx="10337800" cy="914400"/>
          </a:xfrm>
        </p:spPr>
        <p:txBody>
          <a:bodyPr/>
          <a:lstStyle/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fr-FR" dirty="0" smtClean="0">
                <a:latin typeface="Corbel" panose="020B0503020204020204" pitchFamily="34" charset="0"/>
              </a:rPr>
              <a:t>Plan d’actions</a:t>
            </a:r>
            <a:endParaRPr lang="fr-FR" dirty="0">
              <a:latin typeface="Corbel" panose="020B0503020204020204" pitchFamily="34" charset="0"/>
            </a:endParaRPr>
          </a:p>
        </p:txBody>
      </p:sp>
      <p:sp>
        <p:nvSpPr>
          <p:cNvPr id="31749" name="Espace réservé du numéro de diapositive 1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AB09346-E7D8-4678-8B64-2EAFDD63F21C}" type="slidenum">
              <a:rPr lang="fr-FR" altLang="fr-FR">
                <a:latin typeface="Corbel" panose="020B0503020204020204" pitchFamily="34" charset="0"/>
              </a:rPr>
              <a:pPr/>
              <a:t>4</a:t>
            </a:fld>
            <a:endParaRPr lang="fr-FR" altLang="fr-FR">
              <a:latin typeface="Corbel" panose="020B0503020204020204" pitchFamily="34" charset="0"/>
            </a:endParaRPr>
          </a:p>
        </p:txBody>
      </p: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114300" y="1404938"/>
            <a:ext cx="4702175" cy="2782887"/>
            <a:chOff x="159002" y="1404938"/>
            <a:chExt cx="4701923" cy="2782887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362263" y="1404938"/>
              <a:ext cx="3498662" cy="5842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>
                  <a:solidFill>
                    <a:srgbClr val="C8368D"/>
                  </a:solidFill>
                  <a:latin typeface="Corbel" panose="020B0503020204020204" pitchFamily="34" charset="0"/>
                  <a:cs typeface="+mn-cs"/>
                </a:rPr>
                <a:t>Amélioration de la prise en charge globale des patients</a:t>
              </a:r>
            </a:p>
          </p:txBody>
        </p:sp>
        <p:sp>
          <p:nvSpPr>
            <p:cNvPr id="67" name="Rectangle à coins arrondis 66"/>
            <p:cNvSpPr/>
            <p:nvPr/>
          </p:nvSpPr>
          <p:spPr bwMode="auto">
            <a:xfrm>
              <a:off x="2433767" y="2315755"/>
              <a:ext cx="790533" cy="703263"/>
            </a:xfrm>
            <a:prstGeom prst="roundRect">
              <a:avLst/>
            </a:prstGeom>
            <a:solidFill>
              <a:srgbClr val="F9EBF3"/>
            </a:solidFill>
            <a:ln>
              <a:solidFill>
                <a:srgbClr val="D80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811" name="ZoneTexte 13"/>
            <p:cNvSpPr txBox="1">
              <a:spLocks noChangeArrowheads="1"/>
            </p:cNvSpPr>
            <p:nvPr/>
          </p:nvSpPr>
          <p:spPr bwMode="auto">
            <a:xfrm>
              <a:off x="2308291" y="2370003"/>
              <a:ext cx="10414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 dirty="0">
                  <a:latin typeface="Corbel" panose="020B0503020204020204" pitchFamily="34" charset="0"/>
                </a:rPr>
                <a:t>Sevrage</a:t>
              </a:r>
              <a:r>
                <a:rPr lang="fr-FR" altLang="fr-FR" sz="1200" dirty="0">
                  <a:latin typeface="Corbel" panose="020B0503020204020204" pitchFamily="34" charset="0"/>
                </a:rPr>
                <a:t> nutrition entérale</a:t>
              </a:r>
            </a:p>
          </p:txBody>
        </p:sp>
        <p:sp>
          <p:nvSpPr>
            <p:cNvPr id="69" name="Rectangle à coins arrondis 68"/>
            <p:cNvSpPr/>
            <p:nvPr/>
          </p:nvSpPr>
          <p:spPr bwMode="auto">
            <a:xfrm>
              <a:off x="195513" y="2328863"/>
              <a:ext cx="1400100" cy="703262"/>
            </a:xfrm>
            <a:prstGeom prst="roundRect">
              <a:avLst/>
            </a:prstGeom>
            <a:solidFill>
              <a:srgbClr val="F9EBF3"/>
            </a:solidFill>
            <a:ln>
              <a:solidFill>
                <a:srgbClr val="D80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813" name="ZoneTexte 17"/>
            <p:cNvSpPr txBox="1">
              <a:spLocks noChangeArrowheads="1"/>
            </p:cNvSpPr>
            <p:nvPr/>
          </p:nvSpPr>
          <p:spPr bwMode="auto">
            <a:xfrm>
              <a:off x="161925" y="2351088"/>
              <a:ext cx="1468438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>
                  <a:latin typeface="Corbel" panose="020B0503020204020204" pitchFamily="34" charset="0"/>
                </a:rPr>
                <a:t>Protocole National de Diagnostic et de soins (</a:t>
              </a:r>
              <a:r>
                <a:rPr lang="fr-FR" altLang="fr-FR" sz="1200" b="1">
                  <a:latin typeface="Corbel" panose="020B0503020204020204" pitchFamily="34" charset="0"/>
                </a:rPr>
                <a:t>PNDS</a:t>
              </a:r>
              <a:r>
                <a:rPr lang="fr-FR" altLang="fr-FR" sz="1200">
                  <a:latin typeface="Corbel" panose="020B0503020204020204" pitchFamily="34" charset="0"/>
                </a:rPr>
                <a:t>)</a:t>
              </a:r>
            </a:p>
          </p:txBody>
        </p:sp>
        <p:sp>
          <p:nvSpPr>
            <p:cNvPr id="71" name="Rectangle à coins arrondis 70"/>
            <p:cNvSpPr/>
            <p:nvPr/>
          </p:nvSpPr>
          <p:spPr bwMode="auto">
            <a:xfrm>
              <a:off x="179639" y="3489325"/>
              <a:ext cx="1050869" cy="698500"/>
            </a:xfrm>
            <a:prstGeom prst="roundRect">
              <a:avLst/>
            </a:prstGeom>
            <a:solidFill>
              <a:srgbClr val="F9EBF3"/>
            </a:solidFill>
            <a:ln>
              <a:solidFill>
                <a:srgbClr val="D80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815" name="ZoneTexte 19"/>
            <p:cNvSpPr txBox="1">
              <a:spLocks noChangeArrowheads="1"/>
            </p:cNvSpPr>
            <p:nvPr/>
          </p:nvSpPr>
          <p:spPr bwMode="auto">
            <a:xfrm>
              <a:off x="159002" y="3697288"/>
              <a:ext cx="10713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 dirty="0">
                  <a:solidFill>
                    <a:srgbClr val="C8368D"/>
                  </a:solidFill>
                  <a:latin typeface="Corbel" panose="020B0503020204020204" pitchFamily="34" charset="0"/>
                </a:rPr>
                <a:t>Kit naissance</a:t>
              </a:r>
              <a:endParaRPr lang="fr-FR" altLang="fr-FR" sz="1200" dirty="0">
                <a:solidFill>
                  <a:srgbClr val="C8368D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4" name="Rectangle à coins arrondis 73"/>
            <p:cNvSpPr/>
            <p:nvPr/>
          </p:nvSpPr>
          <p:spPr>
            <a:xfrm>
              <a:off x="3315553" y="2293957"/>
              <a:ext cx="970659" cy="703263"/>
            </a:xfrm>
            <a:prstGeom prst="roundRect">
              <a:avLst/>
            </a:prstGeom>
            <a:solidFill>
              <a:srgbClr val="F9EBF3"/>
            </a:solidFill>
            <a:ln>
              <a:solidFill>
                <a:srgbClr val="D80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6" name="Rectangle à coins arrondis 75"/>
            <p:cNvSpPr/>
            <p:nvPr/>
          </p:nvSpPr>
          <p:spPr>
            <a:xfrm>
              <a:off x="2743313" y="3465513"/>
              <a:ext cx="1300093" cy="703262"/>
            </a:xfrm>
            <a:prstGeom prst="roundRect">
              <a:avLst/>
            </a:prstGeom>
            <a:solidFill>
              <a:srgbClr val="F9EBF3"/>
            </a:solidFill>
            <a:ln>
              <a:solidFill>
                <a:srgbClr val="D80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818" name="ZoneTexte 58"/>
            <p:cNvSpPr txBox="1">
              <a:spLocks noChangeArrowheads="1"/>
            </p:cNvSpPr>
            <p:nvPr/>
          </p:nvSpPr>
          <p:spPr bwMode="auto">
            <a:xfrm>
              <a:off x="2717090" y="3659981"/>
              <a:ext cx="13033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 dirty="0">
                  <a:solidFill>
                    <a:srgbClr val="C8368D"/>
                  </a:solidFill>
                  <a:latin typeface="Corbel" panose="020B0503020204020204" pitchFamily="34" charset="0"/>
                </a:rPr>
                <a:t>Cartes Urgence</a:t>
              </a:r>
            </a:p>
          </p:txBody>
        </p:sp>
        <p:sp>
          <p:nvSpPr>
            <p:cNvPr id="31819" name="ZoneTexte 50"/>
            <p:cNvSpPr txBox="1">
              <a:spLocks noChangeArrowheads="1"/>
            </p:cNvSpPr>
            <p:nvPr/>
          </p:nvSpPr>
          <p:spPr bwMode="auto">
            <a:xfrm>
              <a:off x="3283096" y="2414755"/>
              <a:ext cx="9710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 dirty="0" smtClean="0">
                  <a:latin typeface="Corbel" panose="020B0503020204020204" pitchFamily="34" charset="0"/>
                </a:rPr>
                <a:t>Plateforme e ETP</a:t>
              </a:r>
              <a:endParaRPr lang="fr-FR" altLang="fr-FR" sz="1200" b="1" dirty="0">
                <a:latin typeface="Corbel" panose="020B0503020204020204" pitchFamily="34" charset="0"/>
              </a:endParaRPr>
            </a:p>
          </p:txBody>
        </p:sp>
        <p:sp>
          <p:nvSpPr>
            <p:cNvPr id="79" name="Rectangle à coins arrondis 78"/>
            <p:cNvSpPr/>
            <p:nvPr/>
          </p:nvSpPr>
          <p:spPr>
            <a:xfrm>
              <a:off x="1674984" y="2328863"/>
              <a:ext cx="646597" cy="703262"/>
            </a:xfrm>
            <a:prstGeom prst="roundRect">
              <a:avLst/>
            </a:prstGeom>
            <a:solidFill>
              <a:srgbClr val="F9EBF3"/>
            </a:solidFill>
            <a:ln>
              <a:solidFill>
                <a:srgbClr val="D80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821" name="ZoneTexte 50"/>
            <p:cNvSpPr txBox="1">
              <a:spLocks noChangeArrowheads="1"/>
            </p:cNvSpPr>
            <p:nvPr/>
          </p:nvSpPr>
          <p:spPr bwMode="auto">
            <a:xfrm>
              <a:off x="1675879" y="2492781"/>
              <a:ext cx="6422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 dirty="0" smtClean="0">
                  <a:latin typeface="Corbel" panose="020B0503020204020204" pitchFamily="34" charset="0"/>
                </a:rPr>
                <a:t>RCP</a:t>
              </a:r>
              <a:endParaRPr lang="fr-FR" altLang="fr-FR" sz="1200" dirty="0">
                <a:latin typeface="Corbel" panose="020B0503020204020204" pitchFamily="34" charset="0"/>
              </a:endParaRPr>
            </a:p>
          </p:txBody>
        </p:sp>
        <p:sp>
          <p:nvSpPr>
            <p:cNvPr id="83" name="Rectangle à coins arrondis 82"/>
            <p:cNvSpPr/>
            <p:nvPr/>
          </p:nvSpPr>
          <p:spPr>
            <a:xfrm>
              <a:off x="1420997" y="3465513"/>
              <a:ext cx="1201673" cy="703262"/>
            </a:xfrm>
            <a:prstGeom prst="roundRect">
              <a:avLst/>
            </a:prstGeom>
            <a:solidFill>
              <a:srgbClr val="F9EBF3"/>
            </a:solidFill>
            <a:ln>
              <a:solidFill>
                <a:srgbClr val="D80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823" name="ZoneTexte 50"/>
            <p:cNvSpPr txBox="1">
              <a:spLocks noChangeArrowheads="1"/>
            </p:cNvSpPr>
            <p:nvPr/>
          </p:nvSpPr>
          <p:spPr bwMode="auto">
            <a:xfrm>
              <a:off x="1381125" y="3608889"/>
              <a:ext cx="12414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 dirty="0">
                  <a:solidFill>
                    <a:srgbClr val="C8368D"/>
                  </a:solidFill>
                  <a:latin typeface="Corbel" panose="020B0503020204020204" pitchFamily="34" charset="0"/>
                </a:rPr>
                <a:t> Carte des hébergements</a:t>
              </a:r>
            </a:p>
          </p:txBody>
        </p:sp>
        <p:sp>
          <p:nvSpPr>
            <p:cNvPr id="31824" name="ZoneTexte 104"/>
            <p:cNvSpPr txBox="1">
              <a:spLocks noChangeArrowheads="1"/>
            </p:cNvSpPr>
            <p:nvPr/>
          </p:nvSpPr>
          <p:spPr bwMode="auto">
            <a:xfrm>
              <a:off x="195263" y="3132138"/>
              <a:ext cx="20685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hangingPunct="1"/>
              <a:r>
                <a:rPr lang="fr-FR" altLang="fr-FR" sz="1400" i="1">
                  <a:latin typeface="Corbel" panose="020B0503020204020204" pitchFamily="34" charset="0"/>
                </a:rPr>
                <a:t>Outils/ressources utiles</a:t>
              </a:r>
            </a:p>
          </p:txBody>
        </p:sp>
        <p:sp>
          <p:nvSpPr>
            <p:cNvPr id="31825" name="ZoneTexte 105"/>
            <p:cNvSpPr txBox="1">
              <a:spLocks noChangeArrowheads="1"/>
            </p:cNvSpPr>
            <p:nvPr/>
          </p:nvSpPr>
          <p:spPr bwMode="auto">
            <a:xfrm>
              <a:off x="233363" y="1981200"/>
              <a:ext cx="26400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hangingPunct="1"/>
              <a:r>
                <a:rPr lang="fr-FR" altLang="fr-FR" sz="1400" i="1">
                  <a:latin typeface="Corbel" panose="020B0503020204020204" pitchFamily="34" charset="0"/>
                </a:rPr>
                <a:t>Amélioration de la prise en charge</a:t>
              </a:r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257422" y="1430338"/>
              <a:ext cx="1015946" cy="452437"/>
            </a:xfrm>
            <a:prstGeom prst="ellipse">
              <a:avLst/>
            </a:prstGeom>
            <a:solidFill>
              <a:srgbClr val="D80A71"/>
            </a:solidFill>
            <a:ln>
              <a:solidFill>
                <a:srgbClr val="D80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Axe 1</a:t>
              </a:r>
            </a:p>
          </p:txBody>
        </p:sp>
      </p:grpSp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5949950" y="1435100"/>
            <a:ext cx="4567238" cy="4410075"/>
            <a:chOff x="5949950" y="1435100"/>
            <a:chExt cx="4567238" cy="4410075"/>
          </a:xfrm>
        </p:grpSpPr>
        <p:sp>
          <p:nvSpPr>
            <p:cNvPr id="59" name="Rectangle 58"/>
            <p:cNvSpPr/>
            <p:nvPr/>
          </p:nvSpPr>
          <p:spPr bwMode="auto">
            <a:xfrm>
              <a:off x="7124700" y="1481138"/>
              <a:ext cx="3392488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>
                  <a:solidFill>
                    <a:srgbClr val="92D050"/>
                  </a:solidFill>
                  <a:latin typeface="Corbel" panose="020B0503020204020204" pitchFamily="34" charset="0"/>
                  <a:cs typeface="+mn-cs"/>
                </a:rPr>
                <a:t>Formation et Information</a:t>
              </a:r>
            </a:p>
          </p:txBody>
        </p:sp>
        <p:sp>
          <p:nvSpPr>
            <p:cNvPr id="60" name="Ellipse 59"/>
            <p:cNvSpPr/>
            <p:nvPr/>
          </p:nvSpPr>
          <p:spPr bwMode="auto">
            <a:xfrm>
              <a:off x="6040438" y="1435100"/>
              <a:ext cx="1016000" cy="45085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Axe 2</a:t>
              </a:r>
            </a:p>
          </p:txBody>
        </p:sp>
        <p:sp>
          <p:nvSpPr>
            <p:cNvPr id="31784" name="ZoneTexte 60"/>
            <p:cNvSpPr txBox="1">
              <a:spLocks noChangeArrowheads="1"/>
            </p:cNvSpPr>
            <p:nvPr/>
          </p:nvSpPr>
          <p:spPr bwMode="auto">
            <a:xfrm>
              <a:off x="7943850" y="3924300"/>
              <a:ext cx="23637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fr-FR" altLang="fr-FR" sz="1400" i="1">
                  <a:latin typeface="Corbel" panose="020B0503020204020204" pitchFamily="34" charset="0"/>
                </a:rPr>
                <a:t>Support communication</a:t>
              </a:r>
            </a:p>
          </p:txBody>
        </p:sp>
        <p:sp>
          <p:nvSpPr>
            <p:cNvPr id="31785" name="ZoneTexte 62"/>
            <p:cNvSpPr txBox="1">
              <a:spLocks noChangeArrowheads="1"/>
            </p:cNvSpPr>
            <p:nvPr/>
          </p:nvSpPr>
          <p:spPr bwMode="auto">
            <a:xfrm>
              <a:off x="5954713" y="1922463"/>
              <a:ext cx="27574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fr-FR" altLang="fr-FR" sz="1400" i="1">
                  <a:latin typeface="Corbel" panose="020B0503020204020204" pitchFamily="34" charset="0"/>
                </a:rPr>
                <a:t>Evènementiel/sensibilisation</a:t>
              </a:r>
            </a:p>
          </p:txBody>
        </p:sp>
        <p:sp>
          <p:nvSpPr>
            <p:cNvPr id="31786" name="ZoneTexte 63"/>
            <p:cNvSpPr txBox="1">
              <a:spLocks noChangeArrowheads="1"/>
            </p:cNvSpPr>
            <p:nvPr/>
          </p:nvSpPr>
          <p:spPr bwMode="auto">
            <a:xfrm>
              <a:off x="6076950" y="3956050"/>
              <a:ext cx="12525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fr-FR" altLang="fr-FR" sz="1400" i="1">
                  <a:latin typeface="Corbel" panose="020B0503020204020204" pitchFamily="34" charset="0"/>
                </a:rPr>
                <a:t>Formation</a:t>
              </a:r>
            </a:p>
          </p:txBody>
        </p:sp>
        <p:sp>
          <p:nvSpPr>
            <p:cNvPr id="107" name="Rectangle à coins arrondis 106"/>
            <p:cNvSpPr/>
            <p:nvPr/>
          </p:nvSpPr>
          <p:spPr bwMode="auto">
            <a:xfrm>
              <a:off x="5995988" y="3078163"/>
              <a:ext cx="1416050" cy="723900"/>
            </a:xfrm>
            <a:prstGeom prst="roundRect">
              <a:avLst/>
            </a:prstGeom>
            <a:solidFill>
              <a:srgbClr val="F0F9E7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788" name="ZoneTexte 5"/>
            <p:cNvSpPr txBox="1">
              <a:spLocks noChangeArrowheads="1"/>
            </p:cNvSpPr>
            <p:nvPr/>
          </p:nvSpPr>
          <p:spPr bwMode="auto">
            <a:xfrm>
              <a:off x="5972175" y="3132138"/>
              <a:ext cx="146208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>
                  <a:latin typeface="Corbel" panose="020B0503020204020204" pitchFamily="34" charset="0"/>
                </a:rPr>
                <a:t>Sessions d’aide à la </a:t>
              </a:r>
              <a:r>
                <a:rPr lang="fr-FR" altLang="fr-FR" sz="1200" b="1">
                  <a:latin typeface="Corbel" panose="020B0503020204020204" pitchFamily="34" charset="0"/>
                </a:rPr>
                <a:t>transition</a:t>
              </a:r>
              <a:r>
                <a:rPr lang="fr-FR" altLang="fr-FR" sz="1200">
                  <a:latin typeface="Corbel" panose="020B0503020204020204" pitchFamily="34" charset="0"/>
                </a:rPr>
                <a:t> Adolescence/Adulte</a:t>
              </a:r>
            </a:p>
          </p:txBody>
        </p:sp>
        <p:sp>
          <p:nvSpPr>
            <p:cNvPr id="109" name="Rectangle à coins arrondis 108"/>
            <p:cNvSpPr/>
            <p:nvPr/>
          </p:nvSpPr>
          <p:spPr>
            <a:xfrm>
              <a:off x="7693025" y="2282825"/>
              <a:ext cx="1263650" cy="735013"/>
            </a:xfrm>
            <a:prstGeom prst="roundRect">
              <a:avLst/>
            </a:prstGeom>
            <a:solidFill>
              <a:srgbClr val="F0F9E7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790" name="ZoneTexte 52"/>
            <p:cNvSpPr txBox="1">
              <a:spLocks noChangeArrowheads="1"/>
            </p:cNvSpPr>
            <p:nvPr/>
          </p:nvSpPr>
          <p:spPr bwMode="auto">
            <a:xfrm>
              <a:off x="7620000" y="2333625"/>
              <a:ext cx="1392238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>
                  <a:latin typeface="Corbel" panose="020B0503020204020204" pitchFamily="34" charset="0"/>
                </a:rPr>
                <a:t>Journées régionales </a:t>
              </a:r>
              <a:r>
                <a:rPr lang="fr-FR" altLang="fr-FR" sz="1200" b="1">
                  <a:latin typeface="Corbel" panose="020B0503020204020204" pitchFamily="34" charset="0"/>
                </a:rPr>
                <a:t>médico-sociales</a:t>
              </a:r>
              <a:endParaRPr lang="fr-FR" altLang="fr-FR" sz="1200">
                <a:latin typeface="Corbel" panose="020B0503020204020204" pitchFamily="34" charset="0"/>
              </a:endParaRPr>
            </a:p>
          </p:txBody>
        </p:sp>
        <p:sp>
          <p:nvSpPr>
            <p:cNvPr id="111" name="Rectangle à coins arrondis 110"/>
            <p:cNvSpPr/>
            <p:nvPr/>
          </p:nvSpPr>
          <p:spPr>
            <a:xfrm>
              <a:off x="8645525" y="3078163"/>
              <a:ext cx="1792288" cy="723900"/>
            </a:xfrm>
            <a:prstGeom prst="roundRect">
              <a:avLst/>
            </a:prstGeom>
            <a:solidFill>
              <a:srgbClr val="F0F9E7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12" name="Rectangle à coins arrondis 111"/>
            <p:cNvSpPr/>
            <p:nvPr/>
          </p:nvSpPr>
          <p:spPr>
            <a:xfrm>
              <a:off x="9080500" y="2282825"/>
              <a:ext cx="1338263" cy="735013"/>
            </a:xfrm>
            <a:prstGeom prst="roundRect">
              <a:avLst/>
            </a:prstGeom>
            <a:solidFill>
              <a:srgbClr val="F0F9E7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13" name="Rectangle à coins arrondis 112"/>
            <p:cNvSpPr/>
            <p:nvPr/>
          </p:nvSpPr>
          <p:spPr bwMode="auto">
            <a:xfrm>
              <a:off x="5995988" y="2282825"/>
              <a:ext cx="1560512" cy="735013"/>
            </a:xfrm>
            <a:prstGeom prst="roundRect">
              <a:avLst/>
            </a:prstGeom>
            <a:solidFill>
              <a:srgbClr val="F0F9E7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794" name="ZoneTexte 40"/>
            <p:cNvSpPr txBox="1">
              <a:spLocks noChangeArrowheads="1"/>
            </p:cNvSpPr>
            <p:nvPr/>
          </p:nvSpPr>
          <p:spPr bwMode="auto">
            <a:xfrm>
              <a:off x="5954713" y="2327275"/>
              <a:ext cx="167005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dirty="0">
                  <a:solidFill>
                    <a:srgbClr val="A2C510"/>
                  </a:solidFill>
                  <a:latin typeface="Corbel" panose="020B0503020204020204" pitchFamily="34" charset="0"/>
                </a:rPr>
                <a:t>Formation des parents et pros à la </a:t>
              </a:r>
              <a:r>
                <a:rPr lang="fr-FR" altLang="fr-FR" sz="1200" b="1" dirty="0">
                  <a:solidFill>
                    <a:srgbClr val="A2C510"/>
                  </a:solidFill>
                  <a:latin typeface="Corbel" panose="020B0503020204020204" pitchFamily="34" charset="0"/>
                </a:rPr>
                <a:t>prise en charge des TOA</a:t>
              </a:r>
            </a:p>
          </p:txBody>
        </p:sp>
        <p:sp>
          <p:nvSpPr>
            <p:cNvPr id="115" name="Rectangle à coins arrondis 114"/>
            <p:cNvSpPr/>
            <p:nvPr/>
          </p:nvSpPr>
          <p:spPr bwMode="auto">
            <a:xfrm>
              <a:off x="7545388" y="3074988"/>
              <a:ext cx="981075" cy="727075"/>
            </a:xfrm>
            <a:prstGeom prst="roundRect">
              <a:avLst/>
            </a:prstGeom>
            <a:solidFill>
              <a:srgbClr val="F0F9E7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796" name="ZoneTexte 40"/>
            <p:cNvSpPr txBox="1">
              <a:spLocks noChangeArrowheads="1"/>
            </p:cNvSpPr>
            <p:nvPr/>
          </p:nvSpPr>
          <p:spPr bwMode="auto">
            <a:xfrm>
              <a:off x="7566025" y="3222625"/>
              <a:ext cx="9588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>
                  <a:latin typeface="Corbel" panose="020B0503020204020204" pitchFamily="34" charset="0"/>
                </a:rPr>
                <a:t>Journée des familles</a:t>
              </a:r>
              <a:endParaRPr lang="fr-FR" altLang="fr-FR" sz="1200" b="1">
                <a:latin typeface="Corbel" panose="020B0503020204020204" pitchFamily="34" charset="0"/>
              </a:endParaRPr>
            </a:p>
          </p:txBody>
        </p:sp>
        <p:sp>
          <p:nvSpPr>
            <p:cNvPr id="31797" name="ZoneTexte 60"/>
            <p:cNvSpPr txBox="1">
              <a:spLocks noChangeArrowheads="1"/>
            </p:cNvSpPr>
            <p:nvPr/>
          </p:nvSpPr>
          <p:spPr bwMode="auto">
            <a:xfrm>
              <a:off x="8645525" y="3130550"/>
              <a:ext cx="179228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latin typeface="Corbel" panose="020B0503020204020204" pitchFamily="34" charset="0"/>
                </a:rPr>
                <a:t>Actions pour la Journée Internationale Maladies Rares</a:t>
              </a:r>
            </a:p>
          </p:txBody>
        </p:sp>
        <p:sp>
          <p:nvSpPr>
            <p:cNvPr id="31798" name="ZoneTexte 60"/>
            <p:cNvSpPr txBox="1">
              <a:spLocks noChangeArrowheads="1"/>
            </p:cNvSpPr>
            <p:nvPr/>
          </p:nvSpPr>
          <p:spPr bwMode="auto">
            <a:xfrm>
              <a:off x="9053513" y="2308225"/>
              <a:ext cx="137953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latin typeface="Corbel" panose="020B0503020204020204" pitchFamily="34" charset="0"/>
                </a:rPr>
                <a:t>Soirées Oralité pour les professionnels</a:t>
              </a:r>
            </a:p>
          </p:txBody>
        </p:sp>
        <p:sp>
          <p:nvSpPr>
            <p:cNvPr id="119" name="Rectangle à coins arrondis 118"/>
            <p:cNvSpPr/>
            <p:nvPr/>
          </p:nvSpPr>
          <p:spPr bwMode="auto">
            <a:xfrm>
              <a:off x="6022975" y="4292600"/>
              <a:ext cx="1474788" cy="723900"/>
            </a:xfrm>
            <a:prstGeom prst="roundRect">
              <a:avLst/>
            </a:prstGeom>
            <a:solidFill>
              <a:srgbClr val="F0F9E7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800" name="ZoneTexte 36"/>
            <p:cNvSpPr txBox="1">
              <a:spLocks noChangeArrowheads="1"/>
            </p:cNvSpPr>
            <p:nvPr/>
          </p:nvSpPr>
          <p:spPr bwMode="auto">
            <a:xfrm>
              <a:off x="6076950" y="4416425"/>
              <a:ext cx="1371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 dirty="0">
                  <a:solidFill>
                    <a:srgbClr val="A2C510"/>
                  </a:solidFill>
                  <a:latin typeface="Corbel" panose="020B0503020204020204" pitchFamily="34" charset="0"/>
                </a:rPr>
                <a:t>Formation parents experts </a:t>
              </a:r>
            </a:p>
          </p:txBody>
        </p:sp>
        <p:sp>
          <p:nvSpPr>
            <p:cNvPr id="121" name="Rectangle à coins arrondis 120"/>
            <p:cNvSpPr/>
            <p:nvPr/>
          </p:nvSpPr>
          <p:spPr bwMode="auto">
            <a:xfrm>
              <a:off x="6018213" y="5118100"/>
              <a:ext cx="1479550" cy="723900"/>
            </a:xfrm>
            <a:prstGeom prst="roundRect">
              <a:avLst/>
            </a:prstGeom>
            <a:solidFill>
              <a:srgbClr val="F0F9E7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802" name="ZoneTexte 36"/>
            <p:cNvSpPr txBox="1">
              <a:spLocks noChangeArrowheads="1"/>
            </p:cNvSpPr>
            <p:nvPr/>
          </p:nvSpPr>
          <p:spPr bwMode="auto">
            <a:xfrm>
              <a:off x="5949950" y="5232400"/>
              <a:ext cx="15859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latin typeface="Corbel" panose="020B0503020204020204" pitchFamily="34" charset="0"/>
                </a:rPr>
                <a:t>Organisation DIU </a:t>
              </a:r>
              <a:r>
                <a:rPr lang="fr-FR" altLang="fr-FR" sz="1200">
                  <a:latin typeface="Corbel" panose="020B0503020204020204" pitchFamily="34" charset="0"/>
                </a:rPr>
                <a:t>TOA de l’enfant </a:t>
              </a:r>
              <a:endParaRPr lang="fr-FR" altLang="fr-FR" sz="1200" b="1">
                <a:latin typeface="Corbel" panose="020B0503020204020204" pitchFamily="34" charset="0"/>
              </a:endParaRPr>
            </a:p>
          </p:txBody>
        </p:sp>
        <p:sp>
          <p:nvSpPr>
            <p:cNvPr id="123" name="Rectangle à coins arrondis 122"/>
            <p:cNvSpPr/>
            <p:nvPr/>
          </p:nvSpPr>
          <p:spPr bwMode="auto">
            <a:xfrm>
              <a:off x="9120188" y="4268788"/>
              <a:ext cx="1252537" cy="752475"/>
            </a:xfrm>
            <a:prstGeom prst="roundRect">
              <a:avLst/>
            </a:prstGeom>
            <a:solidFill>
              <a:srgbClr val="F0F9E7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804" name="ZoneTexte 38"/>
            <p:cNvSpPr txBox="1">
              <a:spLocks noChangeArrowheads="1"/>
            </p:cNvSpPr>
            <p:nvPr/>
          </p:nvSpPr>
          <p:spPr bwMode="auto">
            <a:xfrm>
              <a:off x="9105899" y="4382592"/>
              <a:ext cx="1287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 dirty="0">
                  <a:solidFill>
                    <a:srgbClr val="A2C510"/>
                  </a:solidFill>
                  <a:latin typeface="Corbel" panose="020B0503020204020204" pitchFamily="34" charset="0"/>
                </a:rPr>
                <a:t>Site internet et réseaux sociaux</a:t>
              </a:r>
              <a:endParaRPr lang="fr-FR" altLang="fr-FR" sz="1200" dirty="0">
                <a:solidFill>
                  <a:srgbClr val="A2C51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25" name="Rectangle à coins arrondis 124"/>
            <p:cNvSpPr/>
            <p:nvPr/>
          </p:nvSpPr>
          <p:spPr>
            <a:xfrm>
              <a:off x="7942263" y="4278313"/>
              <a:ext cx="1031875" cy="742950"/>
            </a:xfrm>
            <a:prstGeom prst="roundRect">
              <a:avLst/>
            </a:prstGeom>
            <a:solidFill>
              <a:srgbClr val="F0F9E7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806" name="ZoneTexte 60"/>
            <p:cNvSpPr txBox="1">
              <a:spLocks noChangeArrowheads="1"/>
            </p:cNvSpPr>
            <p:nvPr/>
          </p:nvSpPr>
          <p:spPr bwMode="auto">
            <a:xfrm>
              <a:off x="7921625" y="4414838"/>
              <a:ext cx="109061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 dirty="0">
                  <a:latin typeface="Corbel" panose="020B0503020204020204" pitchFamily="34" charset="0"/>
                </a:rPr>
                <a:t>Livrets pathologie</a:t>
              </a:r>
            </a:p>
          </p:txBody>
        </p:sp>
        <p:sp>
          <p:nvSpPr>
            <p:cNvPr id="127" name="Rectangle à coins arrondis 126"/>
            <p:cNvSpPr/>
            <p:nvPr/>
          </p:nvSpPr>
          <p:spPr>
            <a:xfrm>
              <a:off x="7921625" y="5119688"/>
              <a:ext cx="2430463" cy="725487"/>
            </a:xfrm>
            <a:prstGeom prst="roundRect">
              <a:avLst/>
            </a:prstGeom>
            <a:solidFill>
              <a:srgbClr val="F0F9E7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808" name="ZoneTexte 60"/>
            <p:cNvSpPr txBox="1">
              <a:spLocks noChangeArrowheads="1"/>
            </p:cNvSpPr>
            <p:nvPr/>
          </p:nvSpPr>
          <p:spPr bwMode="auto">
            <a:xfrm>
              <a:off x="8045450" y="5219055"/>
              <a:ext cx="21859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 dirty="0" smtClean="0">
                  <a:latin typeface="Corbel" panose="020B0503020204020204" pitchFamily="34" charset="0"/>
                </a:rPr>
                <a:t>Newsletter et</a:t>
              </a:r>
            </a:p>
            <a:p>
              <a:pPr algn="ctr" eaLnBrk="1" hangingPunct="1"/>
              <a:r>
                <a:rPr lang="fr-FR" altLang="fr-FR" sz="1200" b="1" dirty="0" smtClean="0">
                  <a:latin typeface="Corbel" panose="020B0503020204020204" pitchFamily="34" charset="0"/>
                </a:rPr>
                <a:t> </a:t>
              </a:r>
              <a:r>
                <a:rPr lang="fr-FR" altLang="fr-FR" sz="1200" b="1" dirty="0">
                  <a:latin typeface="Corbel" panose="020B0503020204020204" pitchFamily="34" charset="0"/>
                </a:rPr>
                <a:t>bulletin recherche </a:t>
              </a:r>
              <a:endParaRPr lang="fr-FR" altLang="fr-FR" sz="1200" dirty="0">
                <a:latin typeface="Corbel" panose="020B0503020204020204" pitchFamily="34" charset="0"/>
              </a:endParaRPr>
            </a:p>
          </p:txBody>
        </p:sp>
      </p:grpSp>
      <p:grpSp>
        <p:nvGrpSpPr>
          <p:cNvPr id="7" name="Groupe 6"/>
          <p:cNvGrpSpPr>
            <a:grpSpLocks/>
          </p:cNvGrpSpPr>
          <p:nvPr/>
        </p:nvGrpSpPr>
        <p:grpSpPr bwMode="auto">
          <a:xfrm>
            <a:off x="144463" y="4371975"/>
            <a:ext cx="5681662" cy="2916238"/>
            <a:chOff x="144463" y="4371975"/>
            <a:chExt cx="5681662" cy="2916238"/>
          </a:xfrm>
        </p:grpSpPr>
        <p:sp>
          <p:nvSpPr>
            <p:cNvPr id="50" name="Rectangle à coins arrondis 49"/>
            <p:cNvSpPr/>
            <p:nvPr/>
          </p:nvSpPr>
          <p:spPr>
            <a:xfrm>
              <a:off x="207963" y="5230813"/>
              <a:ext cx="1589087" cy="782637"/>
            </a:xfrm>
            <a:prstGeom prst="roundRect">
              <a:avLst/>
            </a:prstGeom>
            <a:solidFill>
              <a:srgbClr val="FEF6F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416050" y="4402138"/>
              <a:ext cx="1368425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>
                  <a:solidFill>
                    <a:srgbClr val="F08A24"/>
                  </a:solidFill>
                  <a:latin typeface="Corbel" panose="020B0503020204020204" pitchFamily="34" charset="0"/>
                  <a:cs typeface="+mn-cs"/>
                </a:rPr>
                <a:t>Recherche</a:t>
              </a:r>
            </a:p>
          </p:txBody>
        </p:sp>
        <p:sp>
          <p:nvSpPr>
            <p:cNvPr id="52" name="Ellipse 51"/>
            <p:cNvSpPr/>
            <p:nvPr/>
          </p:nvSpPr>
          <p:spPr bwMode="auto">
            <a:xfrm>
              <a:off x="346075" y="4371975"/>
              <a:ext cx="1016000" cy="45243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Axe 3</a:t>
              </a: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1871663" y="5230813"/>
              <a:ext cx="1231900" cy="782637"/>
            </a:xfrm>
            <a:prstGeom prst="roundRect">
              <a:avLst/>
            </a:prstGeom>
            <a:solidFill>
              <a:srgbClr val="FEF6F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766" name="ZoneTexte 56"/>
            <p:cNvSpPr txBox="1">
              <a:spLocks noChangeArrowheads="1"/>
            </p:cNvSpPr>
            <p:nvPr/>
          </p:nvSpPr>
          <p:spPr bwMode="auto">
            <a:xfrm>
              <a:off x="1889125" y="5302250"/>
              <a:ext cx="119538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 dirty="0">
                  <a:latin typeface="Corbel" panose="020B0503020204020204" pitchFamily="34" charset="0"/>
                </a:rPr>
                <a:t>Appel à projets</a:t>
              </a:r>
            </a:p>
            <a:p>
              <a:pPr algn="ctr" eaLnBrk="1" hangingPunct="1"/>
              <a:r>
                <a:rPr lang="fr-FR" altLang="fr-FR" sz="1200" b="1" dirty="0">
                  <a:latin typeface="Corbel" panose="020B0503020204020204" pitchFamily="34" charset="0"/>
                </a:rPr>
                <a:t>FIMATHO annuel</a:t>
              </a:r>
            </a:p>
          </p:txBody>
        </p:sp>
        <p:sp>
          <p:nvSpPr>
            <p:cNvPr id="31767" name="ZoneTexte 68"/>
            <p:cNvSpPr txBox="1">
              <a:spLocks noChangeArrowheads="1"/>
            </p:cNvSpPr>
            <p:nvPr/>
          </p:nvSpPr>
          <p:spPr bwMode="auto">
            <a:xfrm>
              <a:off x="144463" y="5316538"/>
              <a:ext cx="17272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 dirty="0">
                  <a:latin typeface="Corbel" panose="020B0503020204020204" pitchFamily="34" charset="0"/>
                </a:rPr>
                <a:t>Aide à l’édition ou publication d’articles scientifiques</a:t>
              </a:r>
              <a:endParaRPr lang="fr-FR" altLang="fr-FR" sz="1200" dirty="0">
                <a:latin typeface="Corbel" panose="020B0503020204020204" pitchFamily="34" charset="0"/>
              </a:endParaRPr>
            </a:p>
          </p:txBody>
        </p:sp>
        <p:sp>
          <p:nvSpPr>
            <p:cNvPr id="31768" name="ZoneTexte 55"/>
            <p:cNvSpPr txBox="1">
              <a:spLocks noChangeArrowheads="1"/>
            </p:cNvSpPr>
            <p:nvPr/>
          </p:nvSpPr>
          <p:spPr bwMode="auto">
            <a:xfrm>
              <a:off x="185738" y="4891088"/>
              <a:ext cx="2640012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hangingPunct="1"/>
              <a:r>
                <a:rPr lang="fr-FR" altLang="fr-FR" sz="1400" i="1">
                  <a:latin typeface="Corbel" panose="020B0503020204020204" pitchFamily="34" charset="0"/>
                </a:rPr>
                <a:t>Soutien financier</a:t>
              </a:r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3336925" y="5210175"/>
              <a:ext cx="2157413" cy="803275"/>
            </a:xfrm>
            <a:prstGeom prst="roundRect">
              <a:avLst/>
            </a:prstGeom>
            <a:solidFill>
              <a:srgbClr val="FEF6F0"/>
            </a:solidFill>
            <a:ln>
              <a:solidFill>
                <a:srgbClr val="F08A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770" name="ZoneTexte 50"/>
            <p:cNvSpPr txBox="1">
              <a:spLocks noChangeArrowheads="1"/>
            </p:cNvSpPr>
            <p:nvPr/>
          </p:nvSpPr>
          <p:spPr bwMode="auto">
            <a:xfrm>
              <a:off x="3305175" y="5354638"/>
              <a:ext cx="21891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 dirty="0">
                  <a:solidFill>
                    <a:schemeClr val="accent6">
                      <a:lumMod val="75000"/>
                    </a:schemeClr>
                  </a:solidFill>
                  <a:latin typeface="Corbel" panose="020B0503020204020204" pitchFamily="34" charset="0"/>
                </a:rPr>
                <a:t>Aide au déploiement et à la saisie dans </a:t>
              </a:r>
              <a:r>
                <a:rPr lang="fr-FR" altLang="fr-FR" sz="1200" b="1" dirty="0" err="1">
                  <a:solidFill>
                    <a:schemeClr val="accent6">
                      <a:lumMod val="75000"/>
                    </a:schemeClr>
                  </a:solidFill>
                  <a:latin typeface="Corbel" panose="020B0503020204020204" pitchFamily="34" charset="0"/>
                </a:rPr>
                <a:t>BaMaRa</a:t>
              </a:r>
              <a:r>
                <a:rPr lang="fr-FR" altLang="fr-FR" sz="1200" b="1" dirty="0">
                  <a:solidFill>
                    <a:schemeClr val="accent6">
                      <a:lumMod val="75000"/>
                    </a:schemeClr>
                  </a:solidFill>
                  <a:latin typeface="Corbel" panose="020B0503020204020204" pitchFamily="34" charset="0"/>
                </a:rPr>
                <a:t> - BNDMR</a:t>
              </a:r>
            </a:p>
          </p:txBody>
        </p:sp>
        <p:sp>
          <p:nvSpPr>
            <p:cNvPr id="31771" name="ZoneTexte 61"/>
            <p:cNvSpPr txBox="1">
              <a:spLocks noChangeArrowheads="1"/>
            </p:cNvSpPr>
            <p:nvPr/>
          </p:nvSpPr>
          <p:spPr bwMode="auto">
            <a:xfrm>
              <a:off x="3286125" y="4886325"/>
              <a:ext cx="25400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hangingPunct="1"/>
              <a:r>
                <a:rPr lang="fr-FR" altLang="fr-FR" sz="1400" i="1">
                  <a:latin typeface="Corbel" panose="020B0503020204020204" pitchFamily="34" charset="0"/>
                </a:rPr>
                <a:t>Formation/support technique</a:t>
              </a:r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4071938" y="6510338"/>
              <a:ext cx="1690687" cy="777875"/>
            </a:xfrm>
            <a:prstGeom prst="roundRect">
              <a:avLst/>
            </a:prstGeom>
            <a:solidFill>
              <a:srgbClr val="FEF6F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3" name="ZoneTexte 72"/>
            <p:cNvSpPr txBox="1"/>
            <p:nvPr/>
          </p:nvSpPr>
          <p:spPr bwMode="auto">
            <a:xfrm>
              <a:off x="1230313" y="6478588"/>
              <a:ext cx="184150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b="1" dirty="0">
                <a:solidFill>
                  <a:schemeClr val="accent6"/>
                </a:solidFill>
                <a:latin typeface="Corbel" panose="020B0503020204020204" pitchFamily="34" charset="0"/>
                <a:cs typeface="+mn-cs"/>
              </a:endParaRPr>
            </a:p>
          </p:txBody>
        </p:sp>
        <p:sp>
          <p:nvSpPr>
            <p:cNvPr id="75" name="Rectangle à coins arrondis 74"/>
            <p:cNvSpPr/>
            <p:nvPr/>
          </p:nvSpPr>
          <p:spPr>
            <a:xfrm>
              <a:off x="190500" y="6510338"/>
              <a:ext cx="1406525" cy="777875"/>
            </a:xfrm>
            <a:prstGeom prst="roundRect">
              <a:avLst/>
            </a:prstGeom>
            <a:solidFill>
              <a:srgbClr val="FEF6F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775" name="ZoneTexte 54"/>
            <p:cNvSpPr txBox="1">
              <a:spLocks noChangeArrowheads="1"/>
            </p:cNvSpPr>
            <p:nvPr/>
          </p:nvSpPr>
          <p:spPr bwMode="auto">
            <a:xfrm>
              <a:off x="161925" y="6584950"/>
              <a:ext cx="1435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 dirty="0">
                  <a:latin typeface="Corbel" panose="020B0503020204020204" pitchFamily="34" charset="0"/>
                </a:rPr>
                <a:t>Etudes </a:t>
              </a:r>
              <a:r>
                <a:rPr lang="fr-FR" altLang="fr-FR" sz="1200" dirty="0">
                  <a:latin typeface="Corbel" panose="020B0503020204020204" pitchFamily="34" charset="0"/>
                </a:rPr>
                <a:t>de Sciences Humaines et Sociales</a:t>
              </a:r>
            </a:p>
          </p:txBody>
        </p:sp>
        <p:sp>
          <p:nvSpPr>
            <p:cNvPr id="82" name="Rectangle à coins arrondis 81"/>
            <p:cNvSpPr/>
            <p:nvPr/>
          </p:nvSpPr>
          <p:spPr>
            <a:xfrm>
              <a:off x="1693863" y="6510338"/>
              <a:ext cx="1231900" cy="777875"/>
            </a:xfrm>
            <a:prstGeom prst="roundRect">
              <a:avLst/>
            </a:prstGeom>
            <a:solidFill>
              <a:srgbClr val="FEF6F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777" name="ZoneTexte 61"/>
            <p:cNvSpPr txBox="1">
              <a:spLocks noChangeArrowheads="1"/>
            </p:cNvSpPr>
            <p:nvPr/>
          </p:nvSpPr>
          <p:spPr bwMode="auto">
            <a:xfrm>
              <a:off x="1693863" y="6591300"/>
              <a:ext cx="12319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latin typeface="Corbel" panose="020B0503020204020204" pitchFamily="34" charset="0"/>
                </a:rPr>
                <a:t>Veille des AAP </a:t>
              </a:r>
              <a:r>
                <a:rPr lang="fr-FR" altLang="fr-FR" sz="1200">
                  <a:latin typeface="Corbel" panose="020B0503020204020204" pitchFamily="34" charset="0"/>
                </a:rPr>
                <a:t>disponible sur notre site</a:t>
              </a:r>
            </a:p>
          </p:txBody>
        </p:sp>
        <p:sp>
          <p:nvSpPr>
            <p:cNvPr id="86" name="Rectangle à coins arrondis 85"/>
            <p:cNvSpPr/>
            <p:nvPr/>
          </p:nvSpPr>
          <p:spPr>
            <a:xfrm>
              <a:off x="3013075" y="6510338"/>
              <a:ext cx="960438" cy="777875"/>
            </a:xfrm>
            <a:prstGeom prst="roundRect">
              <a:avLst/>
            </a:prstGeom>
            <a:solidFill>
              <a:srgbClr val="FEF6F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779" name="ZoneTexte 61"/>
            <p:cNvSpPr txBox="1">
              <a:spLocks noChangeArrowheads="1"/>
            </p:cNvSpPr>
            <p:nvPr/>
          </p:nvSpPr>
          <p:spPr bwMode="auto">
            <a:xfrm>
              <a:off x="3001963" y="6551613"/>
              <a:ext cx="960437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latin typeface="Corbel" panose="020B0503020204020204" pitchFamily="34" charset="0"/>
                </a:rPr>
                <a:t>Aide </a:t>
              </a:r>
              <a:r>
                <a:rPr lang="fr-FR" altLang="fr-FR" sz="1200">
                  <a:latin typeface="Corbel" panose="020B0503020204020204" pitchFamily="34" charset="0"/>
                </a:rPr>
                <a:t>au montage de projet</a:t>
              </a:r>
            </a:p>
          </p:txBody>
        </p:sp>
        <p:sp>
          <p:nvSpPr>
            <p:cNvPr id="31780" name="ZoneTexte 61"/>
            <p:cNvSpPr txBox="1">
              <a:spLocks noChangeArrowheads="1"/>
            </p:cNvSpPr>
            <p:nvPr/>
          </p:nvSpPr>
          <p:spPr bwMode="auto">
            <a:xfrm>
              <a:off x="4059238" y="6553200"/>
              <a:ext cx="17272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>
                  <a:latin typeface="Corbel" panose="020B0503020204020204" pitchFamily="34" charset="0"/>
                </a:rPr>
                <a:t>Diffusion </a:t>
              </a:r>
              <a:r>
                <a:rPr lang="fr-FR" altLang="fr-FR" sz="1200">
                  <a:latin typeface="Corbel" panose="020B0503020204020204" pitchFamily="34" charset="0"/>
                </a:rPr>
                <a:t>des </a:t>
              </a:r>
              <a:r>
                <a:rPr lang="fr-FR" altLang="fr-FR" sz="1200" b="1">
                  <a:latin typeface="Corbel" panose="020B0503020204020204" pitchFamily="34" charset="0"/>
                </a:rPr>
                <a:t>AAP de la DGOS </a:t>
              </a:r>
              <a:r>
                <a:rPr lang="fr-FR" altLang="fr-FR" sz="1200">
                  <a:latin typeface="Corbel" panose="020B0503020204020204" pitchFamily="34" charset="0"/>
                </a:rPr>
                <a:t>et </a:t>
              </a:r>
              <a:r>
                <a:rPr lang="fr-FR" altLang="fr-FR" sz="1200" b="1">
                  <a:latin typeface="Corbel" panose="020B0503020204020204" pitchFamily="34" charset="0"/>
                </a:rPr>
                <a:t>aide</a:t>
              </a:r>
              <a:r>
                <a:rPr lang="fr-FR" altLang="fr-FR" sz="1200">
                  <a:latin typeface="Corbel" panose="020B0503020204020204" pitchFamily="34" charset="0"/>
                </a:rPr>
                <a:t> au montage des dossiers</a:t>
              </a:r>
            </a:p>
          </p:txBody>
        </p:sp>
        <p:sp>
          <p:nvSpPr>
            <p:cNvPr id="31781" name="ZoneTexte 88"/>
            <p:cNvSpPr txBox="1">
              <a:spLocks noChangeArrowheads="1"/>
            </p:cNvSpPr>
            <p:nvPr/>
          </p:nvSpPr>
          <p:spPr bwMode="auto">
            <a:xfrm>
              <a:off x="209550" y="6129338"/>
              <a:ext cx="33797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hangingPunct="1"/>
              <a:r>
                <a:rPr lang="fr-FR" altLang="fr-FR" sz="1400" i="1">
                  <a:latin typeface="Corbel" panose="020B0503020204020204" pitchFamily="34" charset="0"/>
                </a:rPr>
                <a:t>Information et support méthodologique</a:t>
              </a:r>
            </a:p>
          </p:txBody>
        </p:sp>
      </p:grpSp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6197600" y="6084888"/>
            <a:ext cx="2605088" cy="1273175"/>
            <a:chOff x="6197600" y="6084888"/>
            <a:chExt cx="2605088" cy="1273175"/>
          </a:xfrm>
        </p:grpSpPr>
        <p:sp>
          <p:nvSpPr>
            <p:cNvPr id="90" name="Rectangle 89"/>
            <p:cNvSpPr/>
            <p:nvPr/>
          </p:nvSpPr>
          <p:spPr bwMode="auto">
            <a:xfrm>
              <a:off x="7291388" y="6127750"/>
              <a:ext cx="1368425" cy="3381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>
                  <a:solidFill>
                    <a:schemeClr val="bg2">
                      <a:lumMod val="50000"/>
                    </a:schemeClr>
                  </a:solidFill>
                  <a:latin typeface="Corbel" panose="020B0503020204020204" pitchFamily="34" charset="0"/>
                  <a:cs typeface="+mn-cs"/>
                </a:rPr>
                <a:t>Europe</a:t>
              </a:r>
            </a:p>
          </p:txBody>
        </p:sp>
        <p:sp>
          <p:nvSpPr>
            <p:cNvPr id="91" name="Ellipse 90"/>
            <p:cNvSpPr/>
            <p:nvPr/>
          </p:nvSpPr>
          <p:spPr bwMode="auto">
            <a:xfrm>
              <a:off x="6197600" y="6084888"/>
              <a:ext cx="1030288" cy="45085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Axe 4</a:t>
              </a:r>
            </a:p>
          </p:txBody>
        </p:sp>
        <p:sp>
          <p:nvSpPr>
            <p:cNvPr id="92" name="Rectangle à coins arrondis 91"/>
            <p:cNvSpPr/>
            <p:nvPr/>
          </p:nvSpPr>
          <p:spPr bwMode="auto">
            <a:xfrm>
              <a:off x="6270625" y="6662738"/>
              <a:ext cx="2516188" cy="6953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761" name="ZoneTexte 48"/>
            <p:cNvSpPr txBox="1">
              <a:spLocks noChangeArrowheads="1"/>
            </p:cNvSpPr>
            <p:nvPr/>
          </p:nvSpPr>
          <p:spPr bwMode="auto">
            <a:xfrm>
              <a:off x="6286500" y="6765925"/>
              <a:ext cx="25161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>
                  <a:latin typeface="Corbel" panose="020B0503020204020204" pitchFamily="34" charset="0"/>
                </a:rPr>
                <a:t>Aide au développement de Réseaux Européens de Références (</a:t>
              </a:r>
              <a:r>
                <a:rPr lang="fr-FR" altLang="fr-FR" sz="1200" b="1">
                  <a:latin typeface="Corbel" panose="020B0503020204020204" pitchFamily="34" charset="0"/>
                </a:rPr>
                <a:t>ERN</a:t>
              </a:r>
              <a:r>
                <a:rPr lang="fr-FR" altLang="fr-FR" sz="1200">
                  <a:latin typeface="Corbel" panose="020B0503020204020204" pitchFamily="34" charset="0"/>
                </a:rPr>
                <a:t>)</a:t>
              </a:r>
              <a:endParaRPr lang="fr-FR" altLang="fr-FR" sz="1200" b="1">
                <a:latin typeface="Corbel" panose="020B0503020204020204" pitchFamily="34" charset="0"/>
              </a:endParaRPr>
            </a:p>
          </p:txBody>
        </p:sp>
      </p:grpSp>
      <p:sp>
        <p:nvSpPr>
          <p:cNvPr id="80" name="Rectangle à coins arrondis 79"/>
          <p:cNvSpPr/>
          <p:nvPr/>
        </p:nvSpPr>
        <p:spPr bwMode="auto">
          <a:xfrm>
            <a:off x="4341813" y="2298700"/>
            <a:ext cx="1109662" cy="703263"/>
          </a:xfrm>
          <a:prstGeom prst="roundRect">
            <a:avLst/>
          </a:prstGeom>
          <a:solidFill>
            <a:srgbClr val="F9EBF3"/>
          </a:solidFill>
          <a:ln>
            <a:solidFill>
              <a:srgbClr val="D80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1755" name="ZoneTexte 50"/>
          <p:cNvSpPr txBox="1">
            <a:spLocks noChangeArrowheads="1"/>
          </p:cNvSpPr>
          <p:nvPr/>
        </p:nvSpPr>
        <p:spPr bwMode="auto">
          <a:xfrm>
            <a:off x="4177214" y="2362287"/>
            <a:ext cx="1382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latin typeface="Corbel" panose="020B0503020204020204" pitchFamily="34" charset="0"/>
              </a:rPr>
              <a:t>Errance et Impasse diagnostique</a:t>
            </a:r>
            <a:endParaRPr lang="fr-FR" altLang="fr-FR" sz="1200" dirty="0">
              <a:latin typeface="Corbel" panose="020B0503020204020204" pitchFamily="34" charset="0"/>
            </a:endParaRPr>
          </a:p>
        </p:txBody>
      </p:sp>
      <p:sp>
        <p:nvSpPr>
          <p:cNvPr id="84" name="Rectangle à coins arrondis 83"/>
          <p:cNvSpPr/>
          <p:nvPr/>
        </p:nvSpPr>
        <p:spPr bwMode="auto">
          <a:xfrm>
            <a:off x="4098925" y="3462338"/>
            <a:ext cx="1395413" cy="703262"/>
          </a:xfrm>
          <a:prstGeom prst="roundRect">
            <a:avLst/>
          </a:prstGeom>
          <a:solidFill>
            <a:srgbClr val="F9EBF3"/>
          </a:solidFill>
          <a:ln>
            <a:solidFill>
              <a:srgbClr val="D80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1757" name="ZoneTexte 58"/>
          <p:cNvSpPr txBox="1">
            <a:spLocks noChangeArrowheads="1"/>
          </p:cNvSpPr>
          <p:nvPr/>
        </p:nvSpPr>
        <p:spPr bwMode="auto">
          <a:xfrm>
            <a:off x="4041775" y="3608388"/>
            <a:ext cx="1446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200" b="1" dirty="0">
                <a:latin typeface="Corbel" panose="020B0503020204020204" pitchFamily="34" charset="0"/>
              </a:rPr>
              <a:t>Recommandations sevrage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7800" y="347663"/>
            <a:ext cx="10337800" cy="914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Carte des Hébergements</a:t>
            </a:r>
            <a:endParaRPr lang="fr-FR" dirty="0"/>
          </a:p>
        </p:txBody>
      </p:sp>
      <p:sp>
        <p:nvSpPr>
          <p:cNvPr id="21507" name="Espace réservé du numéro de diapositive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BA3409A-BB67-46D8-B120-7812DB609202}" type="slidenum">
              <a:rPr lang="fr-FR" altLang="fr-FR" smtClean="0"/>
              <a:pPr/>
              <a:t>5</a:t>
            </a:fld>
            <a:endParaRPr lang="fr-FR" altLang="fr-FR" smtClean="0"/>
          </a:p>
        </p:txBody>
      </p:sp>
      <p:sp>
        <p:nvSpPr>
          <p:cNvPr id="7" name="Rectangle 6"/>
          <p:cNvSpPr/>
          <p:nvPr/>
        </p:nvSpPr>
        <p:spPr>
          <a:xfrm>
            <a:off x="1588" y="1420813"/>
            <a:ext cx="10675937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21509" name="Groupe 9"/>
          <p:cNvGrpSpPr>
            <a:grpSpLocks/>
          </p:cNvGrpSpPr>
          <p:nvPr/>
        </p:nvGrpSpPr>
        <p:grpSpPr bwMode="auto">
          <a:xfrm>
            <a:off x="38100" y="2300288"/>
            <a:ext cx="5521325" cy="2303462"/>
            <a:chOff x="4139277" y="2333837"/>
            <a:chExt cx="5521595" cy="2304257"/>
          </a:xfrm>
        </p:grpSpPr>
        <p:pic>
          <p:nvPicPr>
            <p:cNvPr id="21513" name="Picture 1" descr="https://x1vyr.mjt.lu/img/x1vyr/b/5rnk5/v9x8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25" r="72733" b="17599"/>
            <a:stretch>
              <a:fillRect/>
            </a:stretch>
          </p:blipFill>
          <p:spPr bwMode="auto">
            <a:xfrm>
              <a:off x="4139277" y="2333837"/>
              <a:ext cx="2431559" cy="23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1" descr="https://x1vyr.mjt.lu/img/x1vyr/b/5rnk5/v9x8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23" t="10625" r="29117" b="17599"/>
            <a:stretch>
              <a:fillRect/>
            </a:stretch>
          </p:blipFill>
          <p:spPr bwMode="auto">
            <a:xfrm>
              <a:off x="6498828" y="2333837"/>
              <a:ext cx="3162044" cy="23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242888" y="1420813"/>
            <a:ext cx="10064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2000">
                <a:solidFill>
                  <a:srgbClr val="55575D"/>
                </a:solidFill>
                <a:latin typeface="Corbel" panose="020B0503020204020204" pitchFamily="34" charset="0"/>
              </a:rPr>
              <a:t>FIMATHO, en collaboration avec l’association AFAO, a travaillé sur la </a:t>
            </a:r>
            <a:r>
              <a:rPr lang="fr-FR" altLang="fr-FR" sz="2000" b="1">
                <a:solidFill>
                  <a:srgbClr val="55575D"/>
                </a:solidFill>
                <a:latin typeface="Corbel" panose="020B0503020204020204" pitchFamily="34" charset="0"/>
              </a:rPr>
              <a:t>création d’une « carte des hébergements » disponible sur son site internet</a:t>
            </a:r>
            <a:r>
              <a:rPr lang="fr-FR" altLang="fr-FR" sz="2000">
                <a:solidFill>
                  <a:srgbClr val="55575D"/>
                </a:solidFill>
                <a:latin typeface="Corbel" panose="020B0503020204020204" pitchFamily="34" charset="0"/>
              </a:rPr>
              <a:t>. </a:t>
            </a:r>
            <a:endParaRPr lang="fr-FR" altLang="fr-FR" sz="2000">
              <a:latin typeface="Corbel" panose="020B05030202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7050" y="4821238"/>
            <a:ext cx="9498013" cy="2324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fr-FR" sz="2000" u="sng" dirty="0">
                <a:solidFill>
                  <a:srgbClr val="55575D"/>
                </a:solidFill>
                <a:latin typeface="Corbel" panose="020B0503020204020204" pitchFamily="34" charset="0"/>
              </a:rPr>
              <a:t>3 types d’hébergements ont été identifiés</a:t>
            </a:r>
            <a:r>
              <a:rPr lang="fr-FR" sz="2000" dirty="0">
                <a:solidFill>
                  <a:srgbClr val="55575D"/>
                </a:solidFill>
                <a:latin typeface="Corbel" panose="020B0503020204020204" pitchFamily="34" charset="0"/>
              </a:rPr>
              <a:t> :</a:t>
            </a:r>
            <a:endParaRPr lang="fr-FR" sz="20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srgbClr val="55575D"/>
                </a:solidFill>
                <a:latin typeface="Corbel" panose="020B0503020204020204" pitchFamily="34" charset="0"/>
              </a:rPr>
              <a:t>Maisons d’accueil des familles</a:t>
            </a:r>
            <a:r>
              <a:rPr lang="fr-FR" sz="2000" dirty="0">
                <a:solidFill>
                  <a:srgbClr val="55575D"/>
                </a:solidFill>
                <a:latin typeface="Corbel" panose="020B0503020204020204" pitchFamily="34" charset="0"/>
              </a:rPr>
              <a:t> (maisons d’accueil hospitalières, maisons des parents, fondations, …) ;</a:t>
            </a:r>
            <a:endParaRPr lang="fr-FR" sz="20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srgbClr val="55575D"/>
                </a:solidFill>
                <a:latin typeface="Corbel" panose="020B0503020204020204" pitchFamily="34" charset="0"/>
              </a:rPr>
              <a:t>Autres structures d’accueil à proximité de l’hôpital </a:t>
            </a:r>
            <a:r>
              <a:rPr lang="fr-FR" sz="2000" dirty="0">
                <a:solidFill>
                  <a:srgbClr val="55575D"/>
                </a:solidFill>
                <a:latin typeface="Corbel" panose="020B0503020204020204" pitchFamily="34" charset="0"/>
              </a:rPr>
              <a:t>(hôtels, auberges de jeunesse, institutions religieuses, …) ;</a:t>
            </a:r>
            <a:endParaRPr lang="fr-FR" sz="20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srgbClr val="55575D"/>
                </a:solidFill>
                <a:latin typeface="Corbel" panose="020B0503020204020204" pitchFamily="34" charset="0"/>
              </a:rPr>
              <a:t>Familles d’accueil bénévoles</a:t>
            </a:r>
            <a:r>
              <a:rPr lang="fr-FR" sz="2000" dirty="0">
                <a:solidFill>
                  <a:srgbClr val="55575D"/>
                </a:solidFill>
                <a:latin typeface="Corbel" panose="020B0503020204020204" pitchFamily="34" charset="0"/>
              </a:rPr>
              <a:t> </a:t>
            </a:r>
            <a:r>
              <a:rPr lang="fr-FR" sz="2000" i="1" dirty="0">
                <a:solidFill>
                  <a:srgbClr val="55575D"/>
                </a:solidFill>
                <a:latin typeface="Corbel" panose="020B0503020204020204" pitchFamily="34" charset="0"/>
              </a:rPr>
              <a:t>– recensement en cours parmi les adhérents des associations de la filière</a:t>
            </a:r>
            <a:endParaRPr lang="fr-FR" sz="20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922963" y="2482850"/>
            <a:ext cx="44069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fr-FR" altLang="fr-FR" sz="2000">
                <a:solidFill>
                  <a:srgbClr val="55575D"/>
                </a:solidFill>
                <a:latin typeface="Corbel" panose="020B0503020204020204" pitchFamily="34" charset="0"/>
              </a:rPr>
              <a:t>Cette cartographie répertorie les hébergements disponibles en France, près des centres maladies rares de la filière, pour les parents/accompagnants de patients hospitalisés ainsi que pour les patients adultes.</a:t>
            </a:r>
            <a:endParaRPr lang="fr-FR" altLang="fr-FR" sz="200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6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0" y="971550"/>
            <a:ext cx="10693400" cy="1944688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fr-FR" sz="4000" dirty="0" err="1" smtClean="0">
                <a:solidFill>
                  <a:srgbClr val="C8368D"/>
                </a:solidFill>
              </a:rPr>
              <a:t>MERCi</a:t>
            </a:r>
            <a:r>
              <a:rPr lang="fr-FR" sz="4000" dirty="0" smtClean="0">
                <a:solidFill>
                  <a:srgbClr val="C8368D"/>
                </a:solidFill>
              </a:rPr>
              <a:t> de VOTRE ATTENTION</a:t>
            </a:r>
          </a:p>
          <a:p>
            <a:pPr algn="ctr" eaLnBrk="1" hangingPunct="1">
              <a:buFont typeface="Arial" charset="0"/>
              <a:buNone/>
              <a:defRPr/>
            </a:pPr>
            <a:endParaRPr lang="fr-FR" sz="2000" dirty="0">
              <a:solidFill>
                <a:srgbClr val="C8368D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314450" y="4573588"/>
            <a:ext cx="8208963" cy="719137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fr-FR" sz="2400" cap="none" dirty="0" smtClean="0">
                <a:solidFill>
                  <a:schemeClr val="accent5"/>
                </a:solidFill>
              </a:rPr>
              <a:t>www.fimatho.fr</a:t>
            </a:r>
            <a:endParaRPr lang="fr-FR" sz="2400" cap="none" dirty="0" smtClean="0"/>
          </a:p>
          <a:p>
            <a:pPr algn="ctr" eaLnBrk="1" hangingPunct="1">
              <a:buFont typeface="Arial" charset="0"/>
              <a:buNone/>
              <a:defRPr/>
            </a:pPr>
            <a:r>
              <a:rPr lang="fr-FR" sz="2400" cap="none" dirty="0" smtClean="0"/>
              <a:t>fimatho@chru-lille.fr</a:t>
            </a:r>
          </a:p>
        </p:txBody>
      </p:sp>
      <p:sp>
        <p:nvSpPr>
          <p:cNvPr id="61444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AF1E432-84EA-4101-8BEE-73C84D6E5CA4}" type="slidenum">
              <a:rPr lang="fr-FR" altLang="fr-FR"/>
              <a:pPr/>
              <a:t>6</a:t>
            </a:fld>
            <a:endParaRPr lang="fr-FR" altLang="fr-FR"/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6059488"/>
            <a:ext cx="928688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6019800"/>
            <a:ext cx="10112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6005513"/>
            <a:ext cx="1016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6059488"/>
            <a:ext cx="1014412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438" y="60325"/>
            <a:ext cx="1530350" cy="2136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3240768" y="2306020"/>
            <a:ext cx="5339105" cy="3682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54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Ligne Directe PLEMaRa : 03.20.44.61.97</a:t>
            </a:r>
          </a:p>
          <a:p>
            <a:endParaRPr lang="fr-FR" sz="1754" dirty="0"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endParaRPr lang="fr-FR" sz="1754" dirty="0">
              <a:solidFill>
                <a:schemeClr val="tx2"/>
              </a:solidFill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r>
              <a:rPr lang="fr-FR" sz="1754" dirty="0">
                <a:solidFill>
                  <a:schemeClr val="tx2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CHU de Lille</a:t>
            </a:r>
          </a:p>
          <a:p>
            <a:r>
              <a:rPr lang="fr-FR" sz="1754" dirty="0">
                <a:solidFill>
                  <a:schemeClr val="tx2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Hôpital Jeanne de Flandre</a:t>
            </a:r>
          </a:p>
          <a:p>
            <a:r>
              <a:rPr lang="fr-FR" sz="1754" dirty="0">
                <a:solidFill>
                  <a:schemeClr val="tx2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3</a:t>
            </a:r>
            <a:r>
              <a:rPr lang="fr-FR" sz="1754" baseline="30000" dirty="0">
                <a:solidFill>
                  <a:schemeClr val="tx2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ème</a:t>
            </a:r>
            <a:r>
              <a:rPr lang="fr-FR" sz="1754" dirty="0">
                <a:solidFill>
                  <a:schemeClr val="tx2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 étage Sud</a:t>
            </a:r>
          </a:p>
          <a:p>
            <a:r>
              <a:rPr lang="fr-FR" sz="1754" dirty="0">
                <a:solidFill>
                  <a:schemeClr val="tx2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hlinkClick r:id="rId2"/>
              </a:rPr>
              <a:t>plemara@chru-lille.fr</a:t>
            </a:r>
            <a:endParaRPr lang="fr-FR" sz="1754" dirty="0">
              <a:solidFill>
                <a:schemeClr val="tx2"/>
              </a:solidFill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endParaRPr lang="fr-FR" sz="1842" dirty="0"/>
          </a:p>
          <a:p>
            <a:endParaRPr lang="fr-FR" sz="1842" dirty="0"/>
          </a:p>
          <a:p>
            <a:endParaRPr lang="fr-FR" sz="1842" dirty="0"/>
          </a:p>
          <a:p>
            <a:pPr>
              <a:lnSpc>
                <a:spcPct val="150000"/>
              </a:lnSpc>
            </a:pPr>
            <a:endParaRPr lang="fr-FR" sz="1228" dirty="0"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endParaRPr lang="fr-FR" sz="1842" dirty="0"/>
          </a:p>
          <a:p>
            <a:endParaRPr lang="fr-FR" sz="1842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871" y="1986240"/>
            <a:ext cx="680453" cy="680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6" t="19707" r="10177" b="19707"/>
          <a:stretch/>
        </p:blipFill>
        <p:spPr>
          <a:xfrm>
            <a:off x="2322364" y="3097905"/>
            <a:ext cx="807528" cy="63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Image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5" y="3125692"/>
            <a:ext cx="1460795" cy="74289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746" y="540271"/>
            <a:ext cx="1727715" cy="162942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226881" y="540271"/>
            <a:ext cx="8088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5"/>
                </a:solidFill>
              </a:rPr>
              <a:t>Nouvelle ressource locale pour les maladies rares: PLEMARA</a:t>
            </a:r>
            <a:endParaRPr lang="fr-FR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 Présentation v5">
  <a:themeElements>
    <a:clrScheme name="FIMATHO">
      <a:dk1>
        <a:srgbClr val="5B5C5F"/>
      </a:dk1>
      <a:lt1>
        <a:sysClr val="window" lastClr="FFFFFF"/>
      </a:lt1>
      <a:dk2>
        <a:srgbClr val="0A6D9A"/>
      </a:dk2>
      <a:lt2>
        <a:srgbClr val="F2F2F2"/>
      </a:lt2>
      <a:accent1>
        <a:srgbClr val="A6A6A6"/>
      </a:accent1>
      <a:accent2>
        <a:srgbClr val="C8368D"/>
      </a:accent2>
      <a:accent3>
        <a:srgbClr val="92D050"/>
      </a:accent3>
      <a:accent4>
        <a:srgbClr val="00B0F0"/>
      </a:accent4>
      <a:accent5>
        <a:srgbClr val="0070C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Présentation v5</Template>
  <TotalTime>3276</TotalTime>
  <Words>418</Words>
  <Application>Microsoft Office PowerPoint</Application>
  <PresentationFormat>Personnalisé</PresentationFormat>
  <Paragraphs>111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21" baseType="lpstr">
      <vt:lpstr>Arial</vt:lpstr>
      <vt:lpstr>Calibri</vt:lpstr>
      <vt:lpstr>Cambria</vt:lpstr>
      <vt:lpstr>Candara</vt:lpstr>
      <vt:lpstr>Corbel</vt:lpstr>
      <vt:lpstr>Lato Black</vt:lpstr>
      <vt:lpstr>Lato Heavy</vt:lpstr>
      <vt:lpstr>Lato regular</vt:lpstr>
      <vt:lpstr>Lato Semibold</vt:lpstr>
      <vt:lpstr>Noto Sans Symbols</vt:lpstr>
      <vt:lpstr>Quattrocento Sans</vt:lpstr>
      <vt:lpstr>Segoe UI Light</vt:lpstr>
      <vt:lpstr>Wingdings</vt:lpstr>
      <vt:lpstr>MODELE Présentation v5</vt:lpstr>
      <vt:lpstr> Journée familles CRACMO– 24 novembre 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CHRU Tours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DIH49339</dc:creator>
  <cp:lastModifiedBy>BARBET Audrey</cp:lastModifiedBy>
  <cp:revision>480</cp:revision>
  <dcterms:created xsi:type="dcterms:W3CDTF">2018-05-31T10:04:41Z</dcterms:created>
  <dcterms:modified xsi:type="dcterms:W3CDTF">2021-11-24T16:17:28Z</dcterms:modified>
</cp:coreProperties>
</file>