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1" r:id="rId4"/>
    <p:sldId id="263" r:id="rId5"/>
    <p:sldId id="265" r:id="rId6"/>
    <p:sldId id="266" r:id="rId7"/>
    <p:sldId id="275" r:id="rId8"/>
    <p:sldId id="277" r:id="rId9"/>
    <p:sldId id="259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F4B"/>
    <a:srgbClr val="EC6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3416" autoAdjust="0"/>
  </p:normalViewPr>
  <p:slideViewPr>
    <p:cSldViewPr snapToGrid="0">
      <p:cViewPr varScale="1">
        <p:scale>
          <a:sx n="118" d="100"/>
          <a:sy n="118" d="100"/>
        </p:scale>
        <p:origin x="40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4:50:42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9T14:50:47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37F9F-F864-CB4B-8BA4-D587F09426E8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93C1D-0C43-E348-9DEA-629364D90E1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20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93C1D-0C43-E348-9DEA-629364D90E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4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4D99947-F577-4E27-BFA4-61F9DFD9CFD0">
            <a:extLst>
              <a:ext uri="{FF2B5EF4-FFF2-40B4-BE49-F238E27FC236}">
                <a16:creationId xmlns:a16="http://schemas.microsoft.com/office/drawing/2014/main" id="{9E4D4B7B-C5F2-4D49-A27B-53151C7A2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"/>
            <a:ext cx="12192000" cy="685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81F95B-6E99-469C-AC34-BB3709464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2450" y="5361845"/>
            <a:ext cx="5010150" cy="762730"/>
          </a:xfrm>
        </p:spPr>
        <p:txBody>
          <a:bodyPr/>
          <a:lstStyle>
            <a:lvl1pPr>
              <a:defRPr sz="1600"/>
            </a:lvl1pPr>
          </a:lstStyle>
          <a:p>
            <a:r>
              <a:rPr lang="fr-FR" dirty="0"/>
              <a:t>Ajouter ici votre prénom, nom, fonction, numéro de communication orale</a:t>
            </a:r>
          </a:p>
        </p:txBody>
      </p:sp>
    </p:spTree>
    <p:extLst>
      <p:ext uri="{BB962C8B-B14F-4D97-AF65-F5344CB8AC3E}">
        <p14:creationId xmlns:p14="http://schemas.microsoft.com/office/powerpoint/2010/main" val="219984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32E65E-093C-400C-9B1C-24D2BB525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9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1DF847-E2FC-450C-A5D6-7E4D1F6EB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9591"/>
            <a:ext cx="9144000" cy="181037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DBE5CD-538D-4FF7-866F-7FC056760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32284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6F421-88D5-4B00-8317-896738BC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2C5725-E07B-42BB-9311-98498C912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77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6F6C0-1313-428B-9E81-7A6850DF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8446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92F3322-BB9C-4A7D-9EEF-84C34D818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542E14-85E8-4D45-99BC-933C64E9F46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5396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8C4F305-6104-481B-BCE4-5ED50261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2745"/>
            <a:ext cx="10515600" cy="557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33A029-DEF4-4A6D-B3FF-4BDDAF30F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3705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EC670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33F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3F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33F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33F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33F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AB80F-919A-49F7-894A-6DEA70A4A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/>
              <a:t>Suivi à l’âge adulte d’une cohorte de patients porteur d’une atrésie</a:t>
            </a:r>
            <a:br>
              <a:rPr lang="fr-FR" sz="3600" dirty="0"/>
            </a:br>
            <a:r>
              <a:rPr lang="fr-FR" sz="3600" dirty="0"/>
              <a:t>de l’</a:t>
            </a:r>
            <a:r>
              <a:rPr lang="fr-FR" sz="3600" dirty="0" err="1"/>
              <a:t>oesophage</a:t>
            </a:r>
            <a:endParaRPr lang="fr-FR" sz="3600" dirty="0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40E6BFF5-1C95-4AEE-AD58-044C3B8FA3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CRACMO</a:t>
            </a:r>
          </a:p>
          <a:p>
            <a:r>
              <a:rPr lang="fr-FR" dirty="0"/>
              <a:t>Lille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FB321-B576-2E42-A900-6A7AED84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5" y="5316852"/>
            <a:ext cx="1042925" cy="10429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E71DB8-CFD3-AF4C-8526-243B88352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223" y="5328865"/>
            <a:ext cx="2007553" cy="11060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37AC18-3565-A34C-9654-A965CEA42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372" y="5304155"/>
            <a:ext cx="2007553" cy="988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EFFAFF-9729-9E46-88A4-C3ADB0D2BB9C}"/>
              </a:ext>
            </a:extLst>
          </p:cNvPr>
          <p:cNvSpPr/>
          <p:nvPr/>
        </p:nvSpPr>
        <p:spPr>
          <a:xfrm>
            <a:off x="228600" y="0"/>
            <a:ext cx="11843657" cy="1404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7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6F16BC7-A76B-B248-8C2D-C8AADBB2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71" y="4236637"/>
            <a:ext cx="5605094" cy="237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1A702E-41F8-7049-B47A-35262402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88" y="1762293"/>
            <a:ext cx="6912140" cy="2800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447049-9E59-3347-BA58-939D551EC199}"/>
              </a:ext>
            </a:extLst>
          </p:cNvPr>
          <p:cNvSpPr/>
          <p:nvPr/>
        </p:nvSpPr>
        <p:spPr>
          <a:xfrm>
            <a:off x="7831986" y="1822452"/>
            <a:ext cx="3647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/>
                <a:latin typeface="Helvetica" pitchFamily="2" charset="0"/>
              </a:rPr>
              <a:t>Connor MJ et al. Am J </a:t>
            </a:r>
            <a:r>
              <a:rPr lang="fr-FR" dirty="0" err="1">
                <a:effectLst/>
                <a:latin typeface="Helvetica" pitchFamily="2" charset="0"/>
              </a:rPr>
              <a:t>Surg</a:t>
            </a:r>
            <a:r>
              <a:rPr lang="fr-FR" dirty="0">
                <a:effectLst/>
                <a:latin typeface="Helvetica" pitchFamily="2" charset="0"/>
              </a:rPr>
              <a:t>. 2015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E5DE2E-1E34-1340-92A2-74333E9D2A68}"/>
              </a:ext>
            </a:extLst>
          </p:cNvPr>
          <p:cNvSpPr txBox="1"/>
          <p:nvPr/>
        </p:nvSpPr>
        <p:spPr>
          <a:xfrm>
            <a:off x="7859937" y="4490302"/>
            <a:ext cx="392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Helvetica" pitchFamily="2" charset="0"/>
              </a:rPr>
              <a:t>Presse N. et al. JPGN 2016</a:t>
            </a:r>
          </a:p>
          <a:p>
            <a:pPr algn="ctr"/>
            <a:endParaRPr lang="fr-FR" dirty="0">
              <a:latin typeface="Helvetica" pitchFamily="2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A2211F6-F5CB-A742-A374-B83150B5F643}"/>
              </a:ext>
            </a:extLst>
          </p:cNvPr>
          <p:cNvCxnSpPr/>
          <p:nvPr/>
        </p:nvCxnSpPr>
        <p:spPr>
          <a:xfrm>
            <a:off x="12520246" y="4510398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0F49566F-3B50-CE48-8BD1-9BA3DFF23A42}"/>
              </a:ext>
            </a:extLst>
          </p:cNvPr>
          <p:cNvSpPr txBox="1"/>
          <p:nvPr/>
        </p:nvSpPr>
        <p:spPr>
          <a:xfrm>
            <a:off x="3056374" y="881594"/>
            <a:ext cx="6079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Helvetica" pitchFamily="2" charset="0"/>
              </a:rPr>
              <a:t>Ce qui </a:t>
            </a:r>
            <a:r>
              <a:rPr lang="en-GB" sz="3600" dirty="0" err="1">
                <a:latin typeface="Helvetica" pitchFamily="2" charset="0"/>
              </a:rPr>
              <a:t>est</a:t>
            </a:r>
            <a:r>
              <a:rPr lang="en-GB" sz="3600" dirty="0">
                <a:latin typeface="Helvetica" pitchFamily="2" charset="0"/>
              </a:rPr>
              <a:t> </a:t>
            </a:r>
            <a:r>
              <a:rPr lang="en-GB" sz="3600" dirty="0" err="1">
                <a:latin typeface="Helvetica" pitchFamily="2" charset="0"/>
              </a:rPr>
              <a:t>déja</a:t>
            </a:r>
            <a:r>
              <a:rPr lang="en-GB" sz="3600" dirty="0">
                <a:latin typeface="Helvetica" pitchFamily="2" charset="0"/>
              </a:rPr>
              <a:t> </a:t>
            </a:r>
            <a:r>
              <a:rPr lang="en-GB" sz="3600" dirty="0" err="1">
                <a:latin typeface="Helvetica" pitchFamily="2" charset="0"/>
              </a:rPr>
              <a:t>connu</a:t>
            </a:r>
            <a:endParaRPr lang="en-GB" sz="3600" dirty="0">
              <a:latin typeface="Helvetica" pitchFamily="2" charset="0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B6D073B-BB1B-0E40-A90D-506D2710833B}"/>
              </a:ext>
            </a:extLst>
          </p:cNvPr>
          <p:cNvCxnSpPr/>
          <p:nvPr/>
        </p:nvCxnSpPr>
        <p:spPr>
          <a:xfrm flipH="1">
            <a:off x="3157292" y="1855041"/>
            <a:ext cx="1389888" cy="1121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A344AD2-A1C7-F34D-B489-8DED1289B474}"/>
              </a:ext>
            </a:extLst>
          </p:cNvPr>
          <p:cNvCxnSpPr/>
          <p:nvPr/>
        </p:nvCxnSpPr>
        <p:spPr>
          <a:xfrm flipH="1">
            <a:off x="3157292" y="2621363"/>
            <a:ext cx="1389888" cy="1121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C3BB72F-793C-354F-90AA-38AA848BCDD3}"/>
              </a:ext>
            </a:extLst>
          </p:cNvPr>
          <p:cNvGrpSpPr/>
          <p:nvPr/>
        </p:nvGrpSpPr>
        <p:grpSpPr>
          <a:xfrm>
            <a:off x="7141580" y="5278056"/>
            <a:ext cx="2257063" cy="555585"/>
            <a:chOff x="7141580" y="5278056"/>
            <a:chExt cx="2257063" cy="555585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EBB5A20-616D-0A45-9845-F9BC47E8A3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378" y="5632602"/>
              <a:ext cx="192826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ccolade fermante 14">
              <a:extLst>
                <a:ext uri="{FF2B5EF4-FFF2-40B4-BE49-F238E27FC236}">
                  <a16:creationId xmlns:a16="http://schemas.microsoft.com/office/drawing/2014/main" id="{70D715C2-1AEE-334A-9AC7-226BA21A6D88}"/>
                </a:ext>
              </a:extLst>
            </p:cNvPr>
            <p:cNvSpPr/>
            <p:nvPr/>
          </p:nvSpPr>
          <p:spPr>
            <a:xfrm>
              <a:off x="7141580" y="5278056"/>
              <a:ext cx="94297" cy="555585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70E9C92-AF82-7740-8401-7EE5EFCF45E7}"/>
              </a:ext>
            </a:extLst>
          </p:cNvPr>
          <p:cNvSpPr/>
          <p:nvPr/>
        </p:nvSpPr>
        <p:spPr>
          <a:xfrm>
            <a:off x="228600" y="0"/>
            <a:ext cx="11843657" cy="995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00"/>
    </mc:Choice>
    <mc:Fallback xmlns="">
      <p:transition spd="slow" advTm="5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0276DA-3691-CF46-B559-B6A1B44B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3790617" cy="287925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2000" dirty="0">
                <a:solidFill>
                  <a:srgbClr val="404040"/>
                </a:solidFill>
              </a:rPr>
              <a:t>Etude </a:t>
            </a:r>
            <a:r>
              <a:rPr lang="en-GB" sz="2000" dirty="0" err="1">
                <a:solidFill>
                  <a:srgbClr val="404040"/>
                </a:solidFill>
              </a:rPr>
              <a:t>rétrospective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en-GB" sz="2000" dirty="0" err="1">
                <a:solidFill>
                  <a:srgbClr val="404040"/>
                </a:solidFill>
              </a:rPr>
              <a:t>monocentrique</a:t>
            </a:r>
            <a:endParaRPr lang="en-GB" sz="2000" dirty="0">
              <a:solidFill>
                <a:srgbClr val="404040"/>
              </a:solidFill>
            </a:endParaRPr>
          </a:p>
          <a:p>
            <a:pPr algn="ctr">
              <a:lnSpc>
                <a:spcPct val="9000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GB" sz="2000" dirty="0" err="1">
                <a:solidFill>
                  <a:srgbClr val="404040"/>
                </a:solidFill>
              </a:rPr>
              <a:t>Réalisée</a:t>
            </a:r>
            <a:r>
              <a:rPr lang="en-GB" sz="2000" dirty="0">
                <a:solidFill>
                  <a:srgbClr val="404040"/>
                </a:solidFill>
              </a:rPr>
              <a:t> par </a:t>
            </a:r>
            <a:r>
              <a:rPr lang="en-GB" sz="2000" dirty="0" err="1">
                <a:solidFill>
                  <a:srgbClr val="404040"/>
                </a:solidFill>
              </a:rPr>
              <a:t>l’équipe</a:t>
            </a:r>
            <a:r>
              <a:rPr lang="en-GB" sz="2000" dirty="0">
                <a:solidFill>
                  <a:srgbClr val="404040"/>
                </a:solidFill>
              </a:rPr>
              <a:t> de </a:t>
            </a:r>
            <a:r>
              <a:rPr lang="en-GB" sz="2000" dirty="0" err="1">
                <a:solidFill>
                  <a:srgbClr val="404040"/>
                </a:solidFill>
              </a:rPr>
              <a:t>gastroentérologue</a:t>
            </a:r>
            <a:r>
              <a:rPr lang="en-GB" sz="2000" dirty="0">
                <a:solidFill>
                  <a:srgbClr val="404040"/>
                </a:solidFill>
              </a:rPr>
              <a:t>  </a:t>
            </a:r>
            <a:r>
              <a:rPr lang="en-GB" sz="2000" dirty="0" err="1">
                <a:solidFill>
                  <a:srgbClr val="404040"/>
                </a:solidFill>
              </a:rPr>
              <a:t>adulte</a:t>
            </a:r>
            <a:r>
              <a:rPr lang="en-GB" sz="2000" dirty="0">
                <a:solidFill>
                  <a:srgbClr val="404040"/>
                </a:solidFill>
              </a:rPr>
              <a:t> </a:t>
            </a:r>
            <a:r>
              <a:rPr lang="en-GB" sz="2000" dirty="0" err="1">
                <a:solidFill>
                  <a:srgbClr val="404040"/>
                </a:solidFill>
              </a:rPr>
              <a:t>faisant</a:t>
            </a:r>
            <a:r>
              <a:rPr lang="en-GB" sz="2000" dirty="0">
                <a:solidFill>
                  <a:srgbClr val="404040"/>
                </a:solidFill>
              </a:rPr>
              <a:t> parti de CRACMO</a:t>
            </a:r>
          </a:p>
          <a:p>
            <a:pPr algn="ctr">
              <a:lnSpc>
                <a:spcPct val="9000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algn="ctr">
              <a:lnSpc>
                <a:spcPct val="90000"/>
              </a:lnSpc>
            </a:pPr>
            <a:endParaRPr lang="en-GB" sz="2000" dirty="0">
              <a:solidFill>
                <a:srgbClr val="40404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GB" sz="2000" dirty="0">
              <a:solidFill>
                <a:srgbClr val="40404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GB" sz="2000" dirty="0">
              <a:solidFill>
                <a:srgbClr val="40404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E48C72-3E22-314A-819E-A10839992EA7}"/>
              </a:ext>
            </a:extLst>
          </p:cNvPr>
          <p:cNvSpPr txBox="1"/>
          <p:nvPr/>
        </p:nvSpPr>
        <p:spPr>
          <a:xfrm>
            <a:off x="5684131" y="2021870"/>
            <a:ext cx="514434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183 patients </a:t>
            </a:r>
            <a:r>
              <a:rPr lang="en-GB" sz="2000" dirty="0" err="1"/>
              <a:t>nés</a:t>
            </a:r>
            <a:r>
              <a:rPr lang="en-GB" sz="2000" dirty="0"/>
              <a:t> entre  1972 et 2002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0FF734-1F24-B94A-99C2-644A674ECF60}"/>
              </a:ext>
            </a:extLst>
          </p:cNvPr>
          <p:cNvSpPr txBox="1"/>
          <p:nvPr/>
        </p:nvSpPr>
        <p:spPr>
          <a:xfrm>
            <a:off x="5709106" y="3054672"/>
            <a:ext cx="523321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81 patients </a:t>
            </a:r>
            <a:r>
              <a:rPr lang="en-GB" sz="2000" dirty="0" err="1"/>
              <a:t>inclus</a:t>
            </a:r>
            <a:endParaRPr lang="en-GB" sz="2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932B3D-D519-9C4A-8F61-2A6EFBBC18D3}"/>
              </a:ext>
            </a:extLst>
          </p:cNvPr>
          <p:cNvSpPr txBox="1"/>
          <p:nvPr/>
        </p:nvSpPr>
        <p:spPr>
          <a:xfrm>
            <a:off x="6006384" y="3642234"/>
            <a:ext cx="4822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ighlight>
                  <a:srgbClr val="FFFF00"/>
                </a:highlight>
              </a:rPr>
              <a:t>Data</a:t>
            </a:r>
            <a:r>
              <a:rPr lang="en-GB" sz="1600" dirty="0"/>
              <a:t> : </a:t>
            </a:r>
            <a:r>
              <a:rPr lang="en-GB" sz="1600" dirty="0" err="1"/>
              <a:t>Sexe</a:t>
            </a:r>
            <a:r>
              <a:rPr lang="en-GB" sz="1600" dirty="0"/>
              <a:t>, type </a:t>
            </a:r>
            <a:r>
              <a:rPr lang="en-GB" sz="1600" dirty="0" err="1"/>
              <a:t>anatomique</a:t>
            </a:r>
            <a:r>
              <a:rPr lang="en-GB" sz="1600" dirty="0"/>
              <a:t>, anomalies </a:t>
            </a:r>
            <a:r>
              <a:rPr lang="en-GB" sz="1600" dirty="0" err="1"/>
              <a:t>associées</a:t>
            </a:r>
            <a:r>
              <a:rPr lang="en-GB" sz="1600" dirty="0"/>
              <a:t>, </a:t>
            </a:r>
            <a:r>
              <a:rPr lang="en-GB" sz="1600" dirty="0" err="1"/>
              <a:t>chirurgie</a:t>
            </a:r>
            <a:r>
              <a:rPr lang="en-GB" sz="1600" dirty="0"/>
              <a:t> </a:t>
            </a:r>
            <a:r>
              <a:rPr lang="en-GB" sz="1600" dirty="0" err="1"/>
              <a:t>antireflux</a:t>
            </a:r>
            <a:r>
              <a:rPr lang="en-GB" sz="1600" dirty="0"/>
              <a:t>, </a:t>
            </a:r>
            <a:r>
              <a:rPr lang="en-GB" sz="1600" dirty="0" err="1"/>
              <a:t>mesures</a:t>
            </a:r>
            <a:r>
              <a:rPr lang="en-GB" sz="1600" dirty="0"/>
              <a:t> </a:t>
            </a:r>
            <a:r>
              <a:rPr lang="en-GB" sz="1600" dirty="0" err="1"/>
              <a:t>anthropométriques</a:t>
            </a:r>
            <a:r>
              <a:rPr lang="en-GB" sz="1600" dirty="0"/>
              <a:t> (</a:t>
            </a:r>
            <a:r>
              <a:rPr lang="en-GB" sz="1600" dirty="0" err="1"/>
              <a:t>poids</a:t>
            </a:r>
            <a:r>
              <a:rPr lang="en-GB" sz="1600" dirty="0"/>
              <a:t>, taille, </a:t>
            </a:r>
            <a:r>
              <a:rPr lang="en-GB" sz="1600" dirty="0" err="1"/>
              <a:t>circonférence</a:t>
            </a:r>
            <a:r>
              <a:rPr lang="en-GB" sz="1600" dirty="0"/>
              <a:t> </a:t>
            </a:r>
            <a:r>
              <a:rPr lang="en-GB" sz="1600" dirty="0" err="1"/>
              <a:t>brachiale</a:t>
            </a:r>
            <a:r>
              <a:rPr lang="en-GB" sz="1600" dirty="0"/>
              <a:t>, force </a:t>
            </a:r>
            <a:r>
              <a:rPr lang="en-GB" sz="1600" dirty="0" err="1"/>
              <a:t>d’appréhension</a:t>
            </a:r>
            <a:r>
              <a:rPr lang="en-GB" sz="1600" dirty="0"/>
              <a:t>),  </a:t>
            </a:r>
          </a:p>
          <a:p>
            <a:r>
              <a:rPr lang="en-GB" sz="1600" dirty="0" err="1"/>
              <a:t>symptomes</a:t>
            </a:r>
            <a:r>
              <a:rPr lang="en-GB" sz="1600" dirty="0"/>
              <a:t> digestifs, </a:t>
            </a:r>
            <a:r>
              <a:rPr lang="en-GB" sz="1600" dirty="0" err="1"/>
              <a:t>état</a:t>
            </a:r>
            <a:r>
              <a:rPr lang="en-GB" sz="1600" dirty="0"/>
              <a:t> </a:t>
            </a:r>
            <a:r>
              <a:rPr lang="en-GB" sz="1600" dirty="0" err="1"/>
              <a:t>nutritionnel</a:t>
            </a:r>
            <a:r>
              <a:rPr lang="en-GB" sz="1600" dirty="0"/>
              <a:t>, </a:t>
            </a:r>
            <a:r>
              <a:rPr lang="en-GB" sz="1600" dirty="0" err="1"/>
              <a:t>résultats</a:t>
            </a:r>
            <a:r>
              <a:rPr lang="en-GB" sz="1600" dirty="0"/>
              <a:t> </a:t>
            </a:r>
            <a:r>
              <a:rPr lang="en-GB" sz="1600" dirty="0" err="1"/>
              <a:t>dernière</a:t>
            </a:r>
            <a:r>
              <a:rPr lang="en-GB" sz="1600" dirty="0"/>
              <a:t> </a:t>
            </a:r>
            <a:r>
              <a:rPr lang="en-GB" sz="1600" dirty="0" err="1"/>
              <a:t>edoscopie</a:t>
            </a:r>
            <a:r>
              <a:rPr lang="en-GB" sz="1600" dirty="0"/>
              <a:t> </a:t>
            </a:r>
            <a:r>
              <a:rPr lang="en-GB" sz="1600" dirty="0" err="1"/>
              <a:t>oesophagienne</a:t>
            </a:r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10F94C-5813-144D-A92C-E0038E0FC1D6}"/>
              </a:ext>
            </a:extLst>
          </p:cNvPr>
          <p:cNvSpPr/>
          <p:nvPr/>
        </p:nvSpPr>
        <p:spPr>
          <a:xfrm>
            <a:off x="228600" y="0"/>
            <a:ext cx="11843657" cy="1197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5C9F6DF-E516-534A-9B8B-9FABF42E9C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64183" y="973224"/>
          <a:ext cx="8274298" cy="3474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17393">
                  <a:extLst>
                    <a:ext uri="{9D8B030D-6E8A-4147-A177-3AD203B41FA5}">
                      <a16:colId xmlns:a16="http://schemas.microsoft.com/office/drawing/2014/main" val="4166371890"/>
                    </a:ext>
                  </a:extLst>
                </a:gridCol>
                <a:gridCol w="2948522">
                  <a:extLst>
                    <a:ext uri="{9D8B030D-6E8A-4147-A177-3AD203B41FA5}">
                      <a16:colId xmlns:a16="http://schemas.microsoft.com/office/drawing/2014/main" val="133383040"/>
                    </a:ext>
                  </a:extLst>
                </a:gridCol>
                <a:gridCol w="3008383">
                  <a:extLst>
                    <a:ext uri="{9D8B030D-6E8A-4147-A177-3AD203B41FA5}">
                      <a16:colId xmlns:a16="http://schemas.microsoft.com/office/drawing/2014/main" val="3818975812"/>
                    </a:ext>
                  </a:extLst>
                </a:gridCol>
              </a:tblGrid>
              <a:tr h="6014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 err="1">
                          <a:effectLst/>
                        </a:rPr>
                        <a:t>Statut</a:t>
                      </a:r>
                      <a:r>
                        <a:rPr lang="en-GB" sz="1800" noProof="0" dirty="0">
                          <a:effectLst/>
                        </a:rPr>
                        <a:t> </a:t>
                      </a:r>
                      <a:r>
                        <a:rPr lang="en-GB" sz="1800" noProof="0" dirty="0" err="1">
                          <a:effectLst/>
                        </a:rPr>
                        <a:t>nutritionel</a:t>
                      </a:r>
                      <a:r>
                        <a:rPr lang="en-GB" sz="1800" noProof="0" dirty="0">
                          <a:effectLst/>
                        </a:rPr>
                        <a:t> </a:t>
                      </a:r>
                    </a:p>
                    <a:p>
                      <a:pPr algn="ctr"/>
                      <a:endParaRPr lang="en-GB" sz="180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>
                          <a:effectLst/>
                          <a:latin typeface="Helvetica" pitchFamily="2" charset="0"/>
                        </a:rPr>
                        <a:t>Femmes</a:t>
                      </a:r>
                      <a:endParaRPr lang="en-GB" sz="180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effectLst/>
                        </a:rPr>
                        <a:t>Hommes</a:t>
                      </a:r>
                    </a:p>
                    <a:p>
                      <a:pPr algn="ctr"/>
                      <a:endParaRPr lang="en-GB" sz="180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322783"/>
                  </a:ext>
                </a:extLst>
              </a:tr>
              <a:tr h="2766763"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 err="1">
                          <a:effectLst/>
                        </a:rPr>
                        <a:t>Poids</a:t>
                      </a:r>
                      <a:r>
                        <a:rPr lang="en-GB" sz="1800" noProof="0" dirty="0">
                          <a:effectLst/>
                        </a:rPr>
                        <a:t>, kg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Taille, cm 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IMC, kg/m2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PB, cm 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Force de </a:t>
                      </a:r>
                      <a:r>
                        <a:rPr lang="en-GB" sz="1800" noProof="0" dirty="0" err="1">
                          <a:effectLst/>
                        </a:rPr>
                        <a:t>préhension</a:t>
                      </a:r>
                      <a:r>
                        <a:rPr lang="en-GB" sz="1800" noProof="0" dirty="0">
                          <a:effectLst/>
                        </a:rPr>
                        <a:t>, kg</a:t>
                      </a:r>
                      <a:endParaRPr lang="en-GB" sz="1800" noProof="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>
                          <a:effectLst/>
                        </a:rPr>
                        <a:t>53.6 ± 14,7 /88% &lt; 62.5 *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159,8 ± 4.9 /77% &lt; 164.2 *</a:t>
                      </a:r>
                    </a:p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21 ± 6.2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26.1 ± 4.7 44% &lt; 25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27.6 ± 4.7 0% &lt; 16</a:t>
                      </a:r>
                      <a:endParaRPr lang="en-GB" sz="1800" noProof="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>
                          <a:effectLst/>
                        </a:rPr>
                        <a:t>61.8 ± 14.9 /83% &lt; 75.7 *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172.0 ± 8.2 /75% &lt; 177.8 *</a:t>
                      </a:r>
                    </a:p>
                    <a:p>
                      <a:pPr algn="ctr"/>
                      <a:endParaRPr lang="en-GB" sz="1800" noProof="0" dirty="0"/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20.7 ± 4.2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27.1 ± 3.7 26% &lt; 25</a:t>
                      </a:r>
                    </a:p>
                    <a:p>
                      <a:pPr algn="ctr"/>
                      <a:endParaRPr lang="en-GB" sz="1800" noProof="0" dirty="0">
                        <a:effectLst/>
                      </a:endParaRPr>
                    </a:p>
                    <a:p>
                      <a:pPr algn="ctr"/>
                      <a:r>
                        <a:rPr lang="en-GB" sz="1800" noProof="0" dirty="0">
                          <a:effectLst/>
                        </a:rPr>
                        <a:t>41.2 ± 7.6 0% &lt; 26</a:t>
                      </a:r>
                      <a:endParaRPr lang="en-GB" sz="1800" noProof="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896582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1790175" y="4512642"/>
            <a:ext cx="4973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elvetica" pitchFamily="2" charset="0"/>
              </a:rPr>
              <a:t>*  Poids et taille moyenne de la population française en 2007 (18-29 ans)</a:t>
            </a:r>
            <a:endParaRPr lang="fr-FR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3CB235-D71F-284E-8158-A3B817D5FF48}"/>
              </a:ext>
            </a:extLst>
          </p:cNvPr>
          <p:cNvSpPr txBox="1"/>
          <p:nvPr/>
        </p:nvSpPr>
        <p:spPr>
          <a:xfrm>
            <a:off x="1967696" y="5301205"/>
            <a:ext cx="6539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23.4% des patients </a:t>
            </a:r>
            <a:r>
              <a:rPr lang="en-GB" dirty="0" err="1"/>
              <a:t>présentaient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malnutrition </a:t>
            </a:r>
            <a:r>
              <a:rPr lang="en-GB" dirty="0" err="1"/>
              <a:t>dont</a:t>
            </a:r>
            <a:r>
              <a:rPr lang="en-GB" dirty="0"/>
              <a:t> 6 </a:t>
            </a:r>
            <a:r>
              <a:rPr lang="en-GB" dirty="0" err="1"/>
              <a:t>très</a:t>
            </a:r>
            <a:r>
              <a:rPr lang="en-GB" dirty="0"/>
              <a:t> </a:t>
            </a:r>
            <a:r>
              <a:rPr lang="en-GB" dirty="0" err="1"/>
              <a:t>sévères</a:t>
            </a:r>
            <a:r>
              <a:rPr lang="en-GB" dirty="0"/>
              <a:t> (IMC &lt; 17kg.m2)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4D56F-61A8-6A46-AAD6-A794EF145BFD}"/>
              </a:ext>
            </a:extLst>
          </p:cNvPr>
          <p:cNvSpPr/>
          <p:nvPr/>
        </p:nvSpPr>
        <p:spPr>
          <a:xfrm>
            <a:off x="228600" y="0"/>
            <a:ext cx="11843657" cy="9732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7"/>
    </mc:Choice>
    <mc:Fallback xmlns="">
      <p:transition spd="slow" advTm="317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767048"/>
              </p:ext>
            </p:extLst>
          </p:nvPr>
        </p:nvGraphicFramePr>
        <p:xfrm>
          <a:off x="1965630" y="1164753"/>
          <a:ext cx="7744427" cy="439566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23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0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471">
                <a:tc>
                  <a:txBody>
                    <a:bodyPr/>
                    <a:lstStyle/>
                    <a:p>
                      <a:pPr algn="ctr"/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Nissen + (48%)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Nissen -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p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7934"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kern="1200" baseline="0" noProof="0" dirty="0" err="1"/>
                        <a:t>Poids</a:t>
                      </a:r>
                      <a:r>
                        <a:rPr lang="en-US" sz="1800" u="none" strike="noStrike" kern="1200" baseline="0" noProof="0" dirty="0"/>
                        <a:t>, kg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Taille, cm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IMC, kg/m2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PB, cm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 FP, kg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kern="1200" baseline="0" noProof="0" dirty="0"/>
                        <a:t>52,3 ± 10,6</a:t>
                      </a:r>
                    </a:p>
                    <a:p>
                      <a:pPr algn="ctr"/>
                      <a:endParaRPr lang="en-US" sz="180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163,8 ± 8,8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 19,5 ± 3,6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25,2 ± 3,2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32,9 ± 8,1 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kern="1200" baseline="0" noProof="0" dirty="0"/>
                        <a:t>63,5 ± 16,7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169,8 ± 8,8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 22,0 ± 5,9 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27,9 ± 4,5 </a:t>
                      </a:r>
                    </a:p>
                    <a:p>
                      <a:pPr algn="ctr"/>
                      <a:endParaRPr lang="en-US" sz="1800" noProof="0" dirty="0"/>
                    </a:p>
                    <a:p>
                      <a:pPr algn="ctr"/>
                      <a:r>
                        <a:rPr lang="en-US" sz="1800" u="none" strike="noStrike" kern="1200" baseline="0" noProof="0" dirty="0"/>
                        <a:t>37,9 ± 9,9 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0,001</a:t>
                      </a:r>
                    </a:p>
                    <a:p>
                      <a:pPr algn="ctr"/>
                      <a:endParaRPr lang="en-US" sz="1800" noProof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noProof="0" dirty="0"/>
                        <a:t>0,003</a:t>
                      </a:r>
                    </a:p>
                    <a:p>
                      <a:pPr algn="ctr"/>
                      <a:endParaRPr lang="en-US" sz="1800" noProof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noProof="0" dirty="0"/>
                        <a:t>0,024</a:t>
                      </a:r>
                    </a:p>
                    <a:p>
                      <a:pPr algn="ctr"/>
                      <a:endParaRPr lang="en-US" sz="1800" u="none" strike="noStrike" kern="1200" baseline="0" noProof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noProof="0" dirty="0"/>
                        <a:t>0,005</a:t>
                      </a:r>
                    </a:p>
                    <a:p>
                      <a:pPr algn="ctr"/>
                      <a:endParaRPr lang="en-US" sz="1800" noProof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noProof="0" dirty="0"/>
                        <a:t>0,027</a:t>
                      </a:r>
                      <a:endParaRPr lang="en-US" sz="1800" noProof="0" dirty="0"/>
                    </a:p>
                    <a:p>
                      <a:pPr algn="ctr"/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4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/>
                        <a:t>Support </a:t>
                      </a:r>
                      <a:r>
                        <a:rPr lang="en-US" sz="1800" noProof="0" dirty="0" err="1"/>
                        <a:t>nutritionnel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38%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14%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0,012</a:t>
                      </a:r>
                      <a:endParaRPr lang="en-US" sz="1800" b="0" noProof="0" dirty="0">
                        <a:latin typeface="Helvetica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 err="1">
                          <a:latin typeface="+mn-lt"/>
                        </a:rPr>
                        <a:t>Traitement</a:t>
                      </a:r>
                      <a:r>
                        <a:rPr lang="en-US" sz="1800" b="0" noProof="0" dirty="0">
                          <a:latin typeface="+mn-lt"/>
                        </a:rPr>
                        <a:t> </a:t>
                      </a:r>
                      <a:r>
                        <a:rPr lang="en-US" sz="1800" b="0" noProof="0" dirty="0" err="1">
                          <a:latin typeface="+mn-lt"/>
                        </a:rPr>
                        <a:t>antireflux</a:t>
                      </a:r>
                      <a:r>
                        <a:rPr lang="en-US" sz="1800" b="0" noProof="0" dirty="0">
                          <a:latin typeface="+mn-lt"/>
                        </a:rPr>
                        <a:t> </a:t>
                      </a:r>
                      <a:r>
                        <a:rPr lang="en-US" sz="1800" b="0" noProof="0" dirty="0" err="1">
                          <a:latin typeface="+mn-lt"/>
                        </a:rPr>
                        <a:t>persistant</a:t>
                      </a:r>
                      <a:endParaRPr lang="en-US" sz="1800" b="0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noProof="0" dirty="0">
                          <a:latin typeface="Helvetica" pitchFamily="2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noProof="0" dirty="0">
                          <a:latin typeface="Helvetica" pitchFamily="2" charset="0"/>
                        </a:rPr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noProof="0" dirty="0">
                          <a:latin typeface="Helvetica" pitchFamily="2" charset="0"/>
                        </a:rPr>
                        <a:t>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EBA3F9A-19D9-B841-9F0A-F5ACB7BBF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45709"/>
              </p:ext>
            </p:extLst>
          </p:nvPr>
        </p:nvGraphicFramePr>
        <p:xfrm>
          <a:off x="1434879" y="5577822"/>
          <a:ext cx="9538521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39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Support nutritionnel (24%)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Pas de support nutritionnel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Symptomes</a:t>
                      </a:r>
                      <a:r>
                        <a:rPr lang="fr-FR" dirty="0"/>
                        <a:t> digestifs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0,006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Nissen</a:t>
                      </a:r>
                      <a:r>
                        <a:rPr lang="fr-FR" dirty="0"/>
                        <a:t> 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0,012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A5B0408-EF2D-4D41-B544-DC14DFADC058}"/>
              </a:ext>
            </a:extLst>
          </p:cNvPr>
          <p:cNvSpPr/>
          <p:nvPr/>
        </p:nvSpPr>
        <p:spPr>
          <a:xfrm>
            <a:off x="228600" y="1"/>
            <a:ext cx="11843657" cy="11125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6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32"/>
    </mc:Choice>
    <mc:Fallback xmlns="">
      <p:transition spd="slow" advTm="5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8736" y="1165045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Endoscopie</a:t>
            </a:r>
            <a:r>
              <a:rPr lang="en-GB" dirty="0"/>
              <a:t> </a:t>
            </a:r>
            <a:r>
              <a:rPr lang="en-GB" dirty="0" err="1"/>
              <a:t>oesophagienne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BC07E0E-C3CA-F549-AB71-C54458B26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452759"/>
              </p:ext>
            </p:extLst>
          </p:nvPr>
        </p:nvGraphicFramePr>
        <p:xfrm>
          <a:off x="883138" y="2149228"/>
          <a:ext cx="10470662" cy="379263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235331">
                  <a:extLst>
                    <a:ext uri="{9D8B030D-6E8A-4147-A177-3AD203B41FA5}">
                      <a16:colId xmlns:a16="http://schemas.microsoft.com/office/drawing/2014/main" val="1659808870"/>
                    </a:ext>
                  </a:extLst>
                </a:gridCol>
                <a:gridCol w="5235331">
                  <a:extLst>
                    <a:ext uri="{9D8B030D-6E8A-4147-A177-3AD203B41FA5}">
                      <a16:colId xmlns:a16="http://schemas.microsoft.com/office/drawing/2014/main" val="61908670"/>
                    </a:ext>
                  </a:extLst>
                </a:gridCol>
              </a:tblGrid>
              <a:tr h="421404">
                <a:tc>
                  <a:txBody>
                    <a:bodyPr/>
                    <a:lstStyle/>
                    <a:p>
                      <a:r>
                        <a:rPr lang="en-GB" sz="1800" b="0" u="none" strike="noStrike" kern="1200" baseline="0" noProof="0" dirty="0"/>
                        <a:t>« </a:t>
                      </a:r>
                      <a:r>
                        <a:rPr lang="en-GB" sz="1800" b="0" u="none" strike="noStrike" kern="1200" baseline="0" noProof="0" dirty="0" err="1"/>
                        <a:t>Anormale</a:t>
                      </a:r>
                      <a:r>
                        <a:rPr lang="en-GB" sz="1800" b="0" u="none" strike="noStrike" kern="1200" baseline="0" noProof="0" dirty="0"/>
                        <a:t> »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noProof="0"/>
                        <a:t>60%</a:t>
                      </a:r>
                      <a:endParaRPr lang="en-GB" b="0" noProof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182384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 err="1"/>
                        <a:t>Dysplasie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0%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294056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 err="1"/>
                        <a:t>Barett</a:t>
                      </a:r>
                      <a:r>
                        <a:rPr lang="en-GB" sz="1800" u="none" strike="noStrike" kern="1200" baseline="0" noProof="0" dirty="0"/>
                        <a:t> oesophagus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13%  (N+/N- p = 0,020)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919031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kern="1200" baseline="0" noProof="0" dirty="0" err="1"/>
                        <a:t>Oesophagite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r>
                        <a:rPr lang="en-GB" sz="1800" u="none" strike="noStrike" kern="1200" baseline="0" noProof="0" dirty="0" err="1"/>
                        <a:t>chronique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/>
                        <a:t>17%</a:t>
                      </a:r>
                      <a:endParaRPr lang="en-GB" b="0" noProof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01837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kern="1200" baseline="0" noProof="0" dirty="0" err="1"/>
                        <a:t>Metaplasie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r>
                        <a:rPr lang="en-GB" sz="1800" u="none" strike="noStrike" kern="1200" baseline="0" noProof="0" dirty="0" err="1"/>
                        <a:t>gastrique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/>
                        <a:t>14%</a:t>
                      </a:r>
                      <a:endParaRPr lang="en-GB" b="0" noProof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071101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 err="1"/>
                        <a:t>Sténose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r>
                        <a:rPr lang="en-GB" sz="1800" u="none" strike="noStrike" kern="1200" baseline="0" noProof="0" dirty="0" err="1"/>
                        <a:t>anastomotiqe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9%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785998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 err="1"/>
                        <a:t>Gastrite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r>
                        <a:rPr lang="en-GB" sz="1800" u="none" strike="noStrike" kern="1200" baseline="0" noProof="0" dirty="0" err="1"/>
                        <a:t>chronique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8%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440745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 err="1"/>
                        <a:t>Gastrite</a:t>
                      </a:r>
                      <a:r>
                        <a:rPr lang="en-GB" sz="1800" u="none" strike="noStrike" kern="1200" baseline="0" noProof="0" dirty="0"/>
                        <a:t> </a:t>
                      </a:r>
                      <a:r>
                        <a:rPr lang="en-GB" sz="1800" u="none" strike="noStrike" kern="1200" baseline="0" noProof="0" dirty="0" err="1"/>
                        <a:t>à</a:t>
                      </a:r>
                      <a:r>
                        <a:rPr lang="en-GB" sz="1800" u="none" strike="noStrike" kern="1200" baseline="0" noProof="0" dirty="0"/>
                        <a:t> eosinophiles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5%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11150"/>
                  </a:ext>
                </a:extLst>
              </a:tr>
              <a:tr h="421404">
                <a:tc>
                  <a:txBody>
                    <a:bodyPr/>
                    <a:lstStyle/>
                    <a:p>
                      <a:r>
                        <a:rPr lang="en-GB" sz="1800" u="none" strike="noStrike" kern="1200" baseline="0" noProof="0" dirty="0"/>
                        <a:t>Inlet-patch </a:t>
                      </a:r>
                      <a:endParaRPr lang="en-GB" sz="1800" b="0" i="0" u="none" strike="noStrike" kern="1200" baseline="0" noProof="0" dirty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noProof="0" dirty="0"/>
                        <a:t>9%</a:t>
                      </a:r>
                      <a:endParaRPr lang="en-GB" b="0" noProof="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10622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496623A-A8EF-F349-A765-AADA004E1E1A}"/>
              </a:ext>
            </a:extLst>
          </p:cNvPr>
          <p:cNvSpPr/>
          <p:nvPr/>
        </p:nvSpPr>
        <p:spPr>
          <a:xfrm>
            <a:off x="228600" y="0"/>
            <a:ext cx="11843657" cy="1404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3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56"/>
    </mc:Choice>
    <mc:Fallback xmlns="">
      <p:transition spd="slow" advTm="3575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77912-4DFE-FD48-96BA-F53F33CC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964692"/>
            <a:ext cx="10810754" cy="1188720"/>
          </a:xfrm>
        </p:spPr>
        <p:txBody>
          <a:bodyPr/>
          <a:lstStyle/>
          <a:p>
            <a:r>
              <a:rPr lang="en-GB" dirty="0" err="1"/>
              <a:t>Commentaires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399E86-BA67-284D-BCEF-2E7CC98D0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2524288"/>
            <a:ext cx="10472928" cy="4089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Helvetica" pitchFamily="2" charset="0"/>
              </a:rPr>
              <a:t>Chez les patients </a:t>
            </a:r>
            <a:r>
              <a:rPr lang="en-GB" sz="2000" dirty="0" err="1">
                <a:latin typeface="Helvetica" pitchFamily="2" charset="0"/>
              </a:rPr>
              <a:t>adultes</a:t>
            </a:r>
            <a:r>
              <a:rPr lang="en-GB" sz="2000" dirty="0">
                <a:latin typeface="Helvetica" pitchFamily="2" charset="0"/>
              </a:rPr>
              <a:t> </a:t>
            </a:r>
          </a:p>
          <a:p>
            <a:r>
              <a:rPr lang="en-GB" sz="2000" dirty="0" err="1">
                <a:latin typeface="Helvetica" pitchFamily="2" charset="0"/>
              </a:rPr>
              <a:t>Mesures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anthropométriques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inférieures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à</a:t>
            </a:r>
            <a:r>
              <a:rPr lang="en-GB" sz="2000" dirty="0">
                <a:latin typeface="Helvetica" pitchFamily="2" charset="0"/>
              </a:rPr>
              <a:t> la </a:t>
            </a:r>
            <a:r>
              <a:rPr lang="en-GB" sz="2000" dirty="0" err="1">
                <a:latin typeface="Helvetica" pitchFamily="2" charset="0"/>
              </a:rPr>
              <a:t>moyenne</a:t>
            </a:r>
            <a:endParaRPr lang="en-GB" sz="2000" dirty="0">
              <a:latin typeface="Helvetica" pitchFamily="2" charset="0"/>
            </a:endParaRPr>
          </a:p>
          <a:p>
            <a:r>
              <a:rPr lang="en-GB" sz="2000" dirty="0">
                <a:latin typeface="Helvetica" pitchFamily="2" charset="0"/>
              </a:rPr>
              <a:t>24% des patients </a:t>
            </a:r>
            <a:r>
              <a:rPr lang="en-GB" sz="2000" dirty="0" err="1">
                <a:latin typeface="Helvetica" pitchFamily="2" charset="0"/>
              </a:rPr>
              <a:t>ont</a:t>
            </a:r>
            <a:r>
              <a:rPr lang="en-GB" sz="2000" dirty="0">
                <a:latin typeface="Helvetica" pitchFamily="2" charset="0"/>
              </a:rPr>
              <a:t> encore </a:t>
            </a:r>
            <a:r>
              <a:rPr lang="en-GB" sz="2000" dirty="0" err="1">
                <a:latin typeface="Helvetica" pitchFamily="2" charset="0"/>
              </a:rPr>
              <a:t>besoin</a:t>
            </a:r>
            <a:r>
              <a:rPr lang="en-GB" sz="2000" dirty="0">
                <a:latin typeface="Helvetica" pitchFamily="2" charset="0"/>
              </a:rPr>
              <a:t> d’un support </a:t>
            </a:r>
            <a:r>
              <a:rPr lang="en-GB" sz="2000" dirty="0" err="1">
                <a:latin typeface="Helvetica" pitchFamily="2" charset="0"/>
              </a:rPr>
              <a:t>nutritionnel</a:t>
            </a:r>
            <a:endParaRPr lang="en-GB" sz="2000" dirty="0">
              <a:latin typeface="Helvetica" pitchFamily="2" charset="0"/>
            </a:endParaRPr>
          </a:p>
          <a:p>
            <a:r>
              <a:rPr lang="en-GB" sz="2000" dirty="0">
                <a:latin typeface="Helvetica" pitchFamily="2" charset="0"/>
              </a:rPr>
              <a:t>50% des  patients </a:t>
            </a:r>
            <a:r>
              <a:rPr lang="en-GB" sz="2000" dirty="0" err="1">
                <a:latin typeface="Helvetica" pitchFamily="2" charset="0"/>
              </a:rPr>
              <a:t>gardent</a:t>
            </a:r>
            <a:r>
              <a:rPr lang="en-GB" sz="2000" dirty="0">
                <a:latin typeface="Helvetica" pitchFamily="2" charset="0"/>
              </a:rPr>
              <a:t> des </a:t>
            </a:r>
            <a:r>
              <a:rPr lang="en-GB" sz="2000" dirty="0" err="1">
                <a:latin typeface="Helvetica" pitchFamily="2" charset="0"/>
              </a:rPr>
              <a:t>symptomes</a:t>
            </a:r>
            <a:r>
              <a:rPr lang="en-GB" sz="2000" dirty="0">
                <a:latin typeface="Helvetica" pitchFamily="2" charset="0"/>
              </a:rPr>
              <a:t> </a:t>
            </a:r>
            <a:r>
              <a:rPr lang="en-GB" sz="2000" dirty="0" err="1">
                <a:latin typeface="Helvetica" pitchFamily="2" charset="0"/>
              </a:rPr>
              <a:t>oesophagiens</a:t>
            </a:r>
            <a:r>
              <a:rPr lang="en-GB" sz="2000" dirty="0">
                <a:latin typeface="Helvetica" pitchFamily="2" charset="0"/>
              </a:rPr>
              <a:t> </a:t>
            </a:r>
          </a:p>
          <a:p>
            <a:r>
              <a:rPr lang="en-GB" sz="2000" dirty="0">
                <a:latin typeface="Helvetica" pitchFamily="2" charset="0"/>
              </a:rPr>
              <a:t>La </a:t>
            </a:r>
            <a:r>
              <a:rPr lang="en-GB" sz="2000" dirty="0" err="1">
                <a:latin typeface="Helvetica" pitchFamily="2" charset="0"/>
              </a:rPr>
              <a:t>chirurgie</a:t>
            </a:r>
            <a:r>
              <a:rPr lang="en-GB" sz="2000" dirty="0">
                <a:latin typeface="Helvetica" pitchFamily="2" charset="0"/>
              </a:rPr>
              <a:t> du reflux </a:t>
            </a:r>
            <a:r>
              <a:rPr lang="en-GB" sz="2000" dirty="0" err="1">
                <a:latin typeface="Helvetica" pitchFamily="2" charset="0"/>
              </a:rPr>
              <a:t>n’améliore</a:t>
            </a:r>
            <a:r>
              <a:rPr lang="en-GB" sz="2000" dirty="0">
                <a:latin typeface="Helvetica" pitchFamily="2" charset="0"/>
              </a:rPr>
              <a:t> pas </a:t>
            </a:r>
            <a:r>
              <a:rPr lang="en-GB" sz="2000" dirty="0" err="1">
                <a:latin typeface="Helvetica" pitchFamily="2" charset="0"/>
              </a:rPr>
              <a:t>l’état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nutritionnel</a:t>
            </a:r>
            <a:r>
              <a:rPr lang="en-GB" sz="2000" dirty="0"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GB" sz="2000" dirty="0">
                <a:latin typeface="Helvetica" pitchFamily="2" charset="0"/>
              </a:rPr>
              <a:t>	</a:t>
            </a:r>
            <a:r>
              <a:rPr lang="en-GB" sz="2000" dirty="0" err="1">
                <a:latin typeface="Helvetica" pitchFamily="2" charset="0"/>
              </a:rPr>
              <a:t>L’endoscopie</a:t>
            </a:r>
            <a:r>
              <a:rPr lang="en-GB" sz="2000" dirty="0">
                <a:latin typeface="Helvetica" pitchFamily="2" charset="0"/>
              </a:rPr>
              <a:t> haute </a:t>
            </a:r>
            <a:r>
              <a:rPr lang="en-GB" sz="2000" dirty="0" err="1">
                <a:latin typeface="Helvetica" pitchFamily="2" charset="0"/>
              </a:rPr>
              <a:t>est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recommandée</a:t>
            </a:r>
            <a:r>
              <a:rPr lang="en-GB" sz="2000" dirty="0">
                <a:latin typeface="Helvetica" pitchFamily="2" charset="0"/>
              </a:rPr>
              <a:t> par </a:t>
            </a:r>
            <a:r>
              <a:rPr lang="en-GB" sz="2000" dirty="0" err="1">
                <a:latin typeface="Helvetica" pitchFamily="2" charset="0"/>
              </a:rPr>
              <a:t>plusieurs</a:t>
            </a:r>
            <a:r>
              <a:rPr lang="en-GB" sz="2000" dirty="0">
                <a:latin typeface="Helvetica" pitchFamily="2" charset="0"/>
              </a:rPr>
              <a:t> consensus et   </a:t>
            </a:r>
            <a:r>
              <a:rPr lang="en-GB" sz="2000" dirty="0" err="1">
                <a:latin typeface="Helvetica" pitchFamily="2" charset="0"/>
              </a:rPr>
              <a:t>recommandations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d’experts</a:t>
            </a:r>
            <a:r>
              <a:rPr lang="en-GB" sz="2000" dirty="0">
                <a:latin typeface="Helvetica" pitchFamily="2" charset="0"/>
              </a:rPr>
              <a:t> ( ESPGHAN )	</a:t>
            </a:r>
          </a:p>
          <a:p>
            <a:pPr marL="0" indent="0">
              <a:buNone/>
            </a:pPr>
            <a:r>
              <a:rPr lang="en-GB" sz="2000" dirty="0">
                <a:latin typeface="Helvetica" pitchFamily="2" charset="0"/>
              </a:rPr>
              <a:t>	</a:t>
            </a:r>
          </a:p>
          <a:p>
            <a:pPr marL="0" indent="0">
              <a:buNone/>
            </a:pPr>
            <a:r>
              <a:rPr lang="en-GB" sz="2000" dirty="0">
                <a:latin typeface="Helvetica" pitchFamily="2" charset="0"/>
              </a:rPr>
              <a:t>	Importance </a:t>
            </a:r>
            <a:r>
              <a:rPr lang="en-GB" sz="2000" dirty="0" err="1">
                <a:latin typeface="Helvetica" pitchFamily="2" charset="0"/>
              </a:rPr>
              <a:t>capitale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d’organiser</a:t>
            </a:r>
            <a:r>
              <a:rPr lang="en-GB" sz="2000" dirty="0">
                <a:latin typeface="Helvetica" pitchFamily="2" charset="0"/>
              </a:rPr>
              <a:t> la transition </a:t>
            </a:r>
            <a:r>
              <a:rPr lang="en-GB" sz="2000" dirty="0" err="1">
                <a:latin typeface="Helvetica" pitchFamily="2" charset="0"/>
              </a:rPr>
              <a:t>vers</a:t>
            </a:r>
            <a:r>
              <a:rPr lang="en-GB" sz="2000" dirty="0">
                <a:latin typeface="Helvetica" pitchFamily="2" charset="0"/>
              </a:rPr>
              <a:t> la </a:t>
            </a:r>
            <a:r>
              <a:rPr lang="en-GB" sz="2000" dirty="0" err="1">
                <a:latin typeface="Helvetica" pitchFamily="2" charset="0"/>
              </a:rPr>
              <a:t>médecine</a:t>
            </a:r>
            <a:r>
              <a:rPr lang="en-GB" sz="2000" dirty="0">
                <a:latin typeface="Helvetica" pitchFamily="2" charset="0"/>
              </a:rPr>
              <a:t> </a:t>
            </a:r>
            <a:r>
              <a:rPr lang="en-GB" sz="2000" dirty="0" err="1">
                <a:latin typeface="Helvetica" pitchFamily="2" charset="0"/>
              </a:rPr>
              <a:t>d’adulte</a:t>
            </a:r>
            <a:endParaRPr lang="en-GB" sz="2000" dirty="0">
              <a:latin typeface="Helvetica" pitchFamily="2" charset="0"/>
            </a:endParaRPr>
          </a:p>
          <a:p>
            <a:pPr marL="0" indent="0">
              <a:buNone/>
            </a:pPr>
            <a:endParaRPr lang="en-GB" sz="2000" dirty="0">
              <a:latin typeface="Helvetica" pitchFamily="2" charset="0"/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B6AB1EEF-B50D-4B41-80B0-EDD7B754EED8}"/>
              </a:ext>
            </a:extLst>
          </p:cNvPr>
          <p:cNvSpPr/>
          <p:nvPr/>
        </p:nvSpPr>
        <p:spPr>
          <a:xfrm>
            <a:off x="499872" y="4937997"/>
            <a:ext cx="614944" cy="3194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lèche vers la droite 4">
            <a:extLst>
              <a:ext uri="{FF2B5EF4-FFF2-40B4-BE49-F238E27FC236}">
                <a16:creationId xmlns:a16="http://schemas.microsoft.com/office/drawing/2014/main" id="{78434D01-EC45-0C4C-9E9C-67F9E6F0643B}"/>
              </a:ext>
            </a:extLst>
          </p:cNvPr>
          <p:cNvSpPr/>
          <p:nvPr/>
        </p:nvSpPr>
        <p:spPr>
          <a:xfrm>
            <a:off x="499872" y="6001327"/>
            <a:ext cx="614944" cy="3194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4EF3A-FB0E-F544-8537-F9476261D0B7}"/>
              </a:ext>
            </a:extLst>
          </p:cNvPr>
          <p:cNvSpPr/>
          <p:nvPr/>
        </p:nvSpPr>
        <p:spPr>
          <a:xfrm>
            <a:off x="228600" y="0"/>
            <a:ext cx="11843657" cy="14042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9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68"/>
    </mc:Choice>
    <mc:Fallback xmlns="">
      <p:transition spd="slow" advTm="584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439837" y="172669"/>
          <a:ext cx="11447363" cy="61368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1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7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9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0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815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8814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Follow up timetable for every patient with an EA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059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Age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Surgeon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Neonate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Pediatrician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Psychologist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Oral disorders </a:t>
                      </a:r>
                      <a:r>
                        <a:rPr lang="en-US" sz="1600" noProof="0" dirty="0" err="1"/>
                        <a:t>carer</a:t>
                      </a:r>
                      <a:endParaRPr lang="en-US" sz="1600" noProof="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Orthopedist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Adult GE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Comments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62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 mo.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(X)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(X)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793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3 mo.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Diversification </a:t>
                      </a:r>
                      <a:r>
                        <a:rPr lang="en-US" sz="1600" b="1" noProof="0" dirty="0" err="1"/>
                        <a:t>alimentaire</a:t>
                      </a:r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6 mo.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12</a:t>
                      </a:r>
                      <a:r>
                        <a:rPr lang="en-US" sz="1600" baseline="0" noProof="0" dirty="0"/>
                        <a:t> mo.</a:t>
                      </a:r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pH </a:t>
                      </a:r>
                      <a:r>
                        <a:rPr lang="en-US" sz="1600" noProof="0" dirty="0" err="1"/>
                        <a:t>métrie</a:t>
                      </a:r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18 mo.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24 mo.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36 mo.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0450"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6 yo.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/>
                        <a:t>X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err="1"/>
                        <a:t>Bilan</a:t>
                      </a:r>
                      <a:r>
                        <a:rPr lang="en-US" sz="1600" b="1" noProof="0" dirty="0"/>
                        <a:t> </a:t>
                      </a:r>
                      <a:r>
                        <a:rPr lang="en-US" sz="1600" b="1" noProof="0" dirty="0" err="1"/>
                        <a:t>respiratoire</a:t>
                      </a:r>
                      <a:endParaRPr lang="en-US" sz="1600" b="1" noProof="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6137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Every two years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814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16-18 yo.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Transition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5793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Every 4 years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X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Endoscopic F Up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B93B75DC-2DD0-444F-889B-3EE868CC44CF}"/>
                  </a:ext>
                </a:extLst>
              </p14:cNvPr>
              <p14:cNvContentPartPr/>
              <p14:nvPr/>
            </p14:nvContentPartPr>
            <p14:xfrm>
              <a:off x="9968172" y="954848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B93B75DC-2DD0-444F-889B-3EE868CC44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59532" y="9458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A0636A5F-F3BA-3A4F-A0AE-CC26F64A91AA}"/>
                  </a:ext>
                </a:extLst>
              </p14:cNvPr>
              <p14:cNvContentPartPr/>
              <p14:nvPr/>
            </p14:nvContentPartPr>
            <p14:xfrm>
              <a:off x="-507828" y="748568"/>
              <a:ext cx="360" cy="3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A0636A5F-F3BA-3A4F-A0AE-CC26F64A91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516468" y="73992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al 14">
            <a:extLst>
              <a:ext uri="{FF2B5EF4-FFF2-40B4-BE49-F238E27FC236}">
                <a16:creationId xmlns:a16="http://schemas.microsoft.com/office/drawing/2014/main" id="{7E2FDB46-2F8D-49B3-907E-32810480ADEE}"/>
              </a:ext>
            </a:extLst>
          </p:cNvPr>
          <p:cNvSpPr/>
          <p:nvPr/>
        </p:nvSpPr>
        <p:spPr>
          <a:xfrm>
            <a:off x="9233772" y="5445603"/>
            <a:ext cx="731520" cy="36576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A795B5-6DE3-F045-8F5C-B33DAF4EE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051" y="5673226"/>
            <a:ext cx="2007553" cy="1106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111A17-7F6A-2041-8C5B-B67264AA1EBF}"/>
              </a:ext>
            </a:extLst>
          </p:cNvPr>
          <p:cNvSpPr/>
          <p:nvPr/>
        </p:nvSpPr>
        <p:spPr>
          <a:xfrm>
            <a:off x="7137211" y="6310865"/>
            <a:ext cx="4460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https://</a:t>
            </a:r>
            <a:r>
              <a:rPr lang="en-GB" sz="1100" dirty="0" err="1"/>
              <a:t>www.has-sante.fr</a:t>
            </a:r>
            <a:r>
              <a:rPr lang="en-GB" sz="1100" dirty="0"/>
              <a:t>/upload/docs/application/pdf/2018-12/20181212_pnds_atresie_de_loesophage_dec_2018_vf_charte.pdf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5EFC451-2AC7-8040-A492-E889C7391A9A}"/>
              </a:ext>
            </a:extLst>
          </p:cNvPr>
          <p:cNvGraphicFramePr>
            <a:graphicFrameLocks noGrp="1"/>
          </p:cNvGraphicFramePr>
          <p:nvPr/>
        </p:nvGraphicFramePr>
        <p:xfrm>
          <a:off x="1291842" y="1638948"/>
          <a:ext cx="8747881" cy="220898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749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8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8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4798">
                <a:tc>
                  <a:txBody>
                    <a:bodyPr/>
                    <a:lstStyle/>
                    <a:p>
                      <a:pPr algn="ctr"/>
                      <a:endParaRPr lang="en-GB" sz="1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/>
                        <a:t>Pas de consultation transition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noProof="0" dirty="0"/>
                        <a:t>Consultation de transition </a:t>
                      </a:r>
                      <a:endParaRPr lang="en-GB" sz="18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P</a:t>
                      </a:r>
                      <a:endParaRPr lang="en-GB" sz="1800" b="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 dirty="0"/>
                        <a:t>Perdu de </a:t>
                      </a:r>
                      <a:r>
                        <a:rPr lang="en-GB" sz="1800" noProof="0" dirty="0" err="1"/>
                        <a:t>vue</a:t>
                      </a:r>
                      <a:r>
                        <a:rPr lang="en-GB" sz="1800" noProof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/>
                        <a:t>21%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noProof="0" dirty="0"/>
                        <a:t>0,001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638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3"/>
    </mc:Choice>
    <mc:Fallback xmlns="">
      <p:transition spd="slow" advTm="5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éo 6">
            <a:hlinkClick r:id="" action="ppaction://media"/>
            <a:extLst>
              <a:ext uri="{FF2B5EF4-FFF2-40B4-BE49-F238E27FC236}">
                <a16:creationId xmlns:a16="http://schemas.microsoft.com/office/drawing/2014/main" id="{8DDD0666-42C8-1B48-98CE-2BE6C3F79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"/>
    </mc:Choice>
    <mc:Fallback xmlns="">
      <p:transition spd="slow" advTm="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1.4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583</Words>
  <Application>Microsoft Macintosh PowerPoint</Application>
  <PresentationFormat>Grand écran</PresentationFormat>
  <Paragraphs>196</Paragraphs>
  <Slides>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Helvetica</vt:lpstr>
      <vt:lpstr>Thème Office</vt:lpstr>
      <vt:lpstr>Suivi à l’âge adulte d’une cohorte de patients porteur d’une atrésie de l’oesophage</vt:lpstr>
      <vt:lpstr>Présentation PowerPoint</vt:lpstr>
      <vt:lpstr>Présentation PowerPoint</vt:lpstr>
      <vt:lpstr>Présentation PowerPoint</vt:lpstr>
      <vt:lpstr>Présentation PowerPoint</vt:lpstr>
      <vt:lpstr>Endoscopie oesophagienne </vt:lpstr>
      <vt:lpstr>Commentaires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Vanessa Estrade</dc:creator>
  <cp:lastModifiedBy>rony sfeir</cp:lastModifiedBy>
  <cp:revision>13</cp:revision>
  <dcterms:created xsi:type="dcterms:W3CDTF">2021-07-13T16:12:45Z</dcterms:created>
  <dcterms:modified xsi:type="dcterms:W3CDTF">2021-11-24T13:06:09Z</dcterms:modified>
</cp:coreProperties>
</file>