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19"/>
  </p:notesMasterIdLst>
  <p:sldIdLst>
    <p:sldId id="256" r:id="rId2"/>
    <p:sldId id="267" r:id="rId3"/>
    <p:sldId id="257" r:id="rId4"/>
    <p:sldId id="272" r:id="rId5"/>
    <p:sldId id="269" r:id="rId6"/>
    <p:sldId id="271" r:id="rId7"/>
    <p:sldId id="270" r:id="rId8"/>
    <p:sldId id="258" r:id="rId9"/>
    <p:sldId id="273" r:id="rId10"/>
    <p:sldId id="274" r:id="rId11"/>
    <p:sldId id="275" r:id="rId12"/>
    <p:sldId id="276" r:id="rId13"/>
    <p:sldId id="259" r:id="rId14"/>
    <p:sldId id="260" r:id="rId15"/>
    <p:sldId id="261" r:id="rId16"/>
    <p:sldId id="262" r:id="rId17"/>
    <p:sldId id="263" r:id="rId1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854"/>
    <p:restoredTop sz="94682"/>
  </p:normalViewPr>
  <p:slideViewPr>
    <p:cSldViewPr snapToGrid="0" snapToObjects="1">
      <p:cViewPr>
        <p:scale>
          <a:sx n="100" d="100"/>
          <a:sy n="100" d="100"/>
        </p:scale>
        <p:origin x="-72" y="-24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F18313-CD5B-F948-A709-ED5223EA0D70}" type="doc">
      <dgm:prSet loTypeId="urn:microsoft.com/office/officeart/2005/8/layout/matrix3" loCatId="matrix" qsTypeId="urn:microsoft.com/office/officeart/2005/8/quickstyle/simple4" qsCatId="simple" csTypeId="urn:microsoft.com/office/officeart/2005/8/colors/accent1_2" csCatId="accent1" phldr="1"/>
      <dgm:spPr/>
      <dgm:t>
        <a:bodyPr/>
        <a:lstStyle/>
        <a:p>
          <a:endParaRPr lang="fr-FR"/>
        </a:p>
      </dgm:t>
    </dgm:pt>
    <dgm:pt modelId="{4CE42276-7A44-8F47-8873-97F5C696F6BC}">
      <dgm:prSet phldrT="[Texte]"/>
      <dgm:spPr>
        <a:solidFill>
          <a:srgbClr val="0000FF"/>
        </a:solidFill>
      </dgm:spPr>
      <dgm:t>
        <a:bodyPr/>
        <a:lstStyle/>
        <a:p>
          <a:r>
            <a:rPr lang="fr-FR" dirty="0" smtClean="0"/>
            <a:t>La prise en charge médicale et hospitalière de l’enfant</a:t>
          </a:r>
          <a:endParaRPr lang="fr-FR" dirty="0"/>
        </a:p>
      </dgm:t>
    </dgm:pt>
    <dgm:pt modelId="{63DE4AB8-F494-BB4A-A62C-6CF3BA669227}" type="parTrans" cxnId="{3B96A4D8-B5B1-2940-A22B-FB0D66B80DC5}">
      <dgm:prSet/>
      <dgm:spPr/>
      <dgm:t>
        <a:bodyPr/>
        <a:lstStyle/>
        <a:p>
          <a:endParaRPr lang="fr-FR"/>
        </a:p>
      </dgm:t>
    </dgm:pt>
    <dgm:pt modelId="{2A04EFB9-D8DB-B442-A243-DB23B80A00DA}" type="sibTrans" cxnId="{3B96A4D8-B5B1-2940-A22B-FB0D66B80DC5}">
      <dgm:prSet/>
      <dgm:spPr/>
      <dgm:t>
        <a:bodyPr/>
        <a:lstStyle/>
        <a:p>
          <a:endParaRPr lang="fr-FR"/>
        </a:p>
      </dgm:t>
    </dgm:pt>
    <dgm:pt modelId="{B4C57A8F-7D4C-FC4A-85B8-40BDF558A4E7}">
      <dgm:prSet phldrT="[Texte]"/>
      <dgm:spPr>
        <a:solidFill>
          <a:srgbClr val="0000FF"/>
        </a:solidFill>
      </dgm:spPr>
      <dgm:t>
        <a:bodyPr/>
        <a:lstStyle/>
        <a:p>
          <a:r>
            <a:rPr lang="fr-FR" dirty="0" smtClean="0"/>
            <a:t>La vie quotidienne avec l’enfant au domicile</a:t>
          </a:r>
          <a:endParaRPr lang="fr-FR" dirty="0"/>
        </a:p>
      </dgm:t>
    </dgm:pt>
    <dgm:pt modelId="{EBEB0654-EDA6-434E-ADE0-49186B715ACB}" type="parTrans" cxnId="{DC5ABA34-5B36-1B4D-9CFA-B8BACEDFC498}">
      <dgm:prSet/>
      <dgm:spPr/>
      <dgm:t>
        <a:bodyPr/>
        <a:lstStyle/>
        <a:p>
          <a:endParaRPr lang="fr-FR"/>
        </a:p>
      </dgm:t>
    </dgm:pt>
    <dgm:pt modelId="{835ACA5B-5D3F-4D4C-9CD9-E1304BF2159E}" type="sibTrans" cxnId="{DC5ABA34-5B36-1B4D-9CFA-B8BACEDFC498}">
      <dgm:prSet/>
      <dgm:spPr/>
      <dgm:t>
        <a:bodyPr/>
        <a:lstStyle/>
        <a:p>
          <a:endParaRPr lang="fr-FR"/>
        </a:p>
      </dgm:t>
    </dgm:pt>
    <dgm:pt modelId="{DE21BCB8-7597-6846-BC77-75A632C0C64C}">
      <dgm:prSet phldrT="[Texte]"/>
      <dgm:spPr>
        <a:solidFill>
          <a:srgbClr val="0000FF"/>
        </a:solidFill>
      </dgm:spPr>
      <dgm:t>
        <a:bodyPr/>
        <a:lstStyle/>
        <a:p>
          <a:r>
            <a:rPr lang="fr-FR" dirty="0" smtClean="0"/>
            <a:t>Conséquences de la maladie sur la vie familiale</a:t>
          </a:r>
          <a:endParaRPr lang="fr-FR" dirty="0"/>
        </a:p>
      </dgm:t>
    </dgm:pt>
    <dgm:pt modelId="{C297BF13-A10B-5643-A8F9-3406432469B2}" type="parTrans" cxnId="{700C026B-5AF4-9B47-8AC9-F2F4E250230F}">
      <dgm:prSet/>
      <dgm:spPr/>
      <dgm:t>
        <a:bodyPr/>
        <a:lstStyle/>
        <a:p>
          <a:endParaRPr lang="fr-FR"/>
        </a:p>
      </dgm:t>
    </dgm:pt>
    <dgm:pt modelId="{3B199E31-BCFC-C347-96C0-7D2F84385B66}" type="sibTrans" cxnId="{700C026B-5AF4-9B47-8AC9-F2F4E250230F}">
      <dgm:prSet/>
      <dgm:spPr/>
      <dgm:t>
        <a:bodyPr/>
        <a:lstStyle/>
        <a:p>
          <a:endParaRPr lang="fr-FR"/>
        </a:p>
      </dgm:t>
    </dgm:pt>
    <dgm:pt modelId="{1B57A08B-6A7A-4841-9CA0-A14BB5B6CB5D}">
      <dgm:prSet/>
      <dgm:spPr>
        <a:solidFill>
          <a:srgbClr val="0000FF"/>
        </a:solidFill>
      </dgm:spPr>
      <dgm:t>
        <a:bodyPr/>
        <a:lstStyle/>
        <a:p>
          <a:r>
            <a:rPr lang="fr-FR" dirty="0" smtClean="0"/>
            <a:t>Le vécu personnel</a:t>
          </a:r>
          <a:endParaRPr lang="fr-FR" dirty="0"/>
        </a:p>
      </dgm:t>
    </dgm:pt>
    <dgm:pt modelId="{B9F6F56D-2FDE-1F4F-9E7B-D482DDA6C492}" type="parTrans" cxnId="{1B896DD2-EBA3-E24C-B7A6-41A94E99D177}">
      <dgm:prSet/>
      <dgm:spPr/>
      <dgm:t>
        <a:bodyPr/>
        <a:lstStyle/>
        <a:p>
          <a:endParaRPr lang="fr-FR"/>
        </a:p>
      </dgm:t>
    </dgm:pt>
    <dgm:pt modelId="{F1DDEB0B-0FC3-C041-B75D-62690451E030}" type="sibTrans" cxnId="{1B896DD2-EBA3-E24C-B7A6-41A94E99D177}">
      <dgm:prSet/>
      <dgm:spPr/>
      <dgm:t>
        <a:bodyPr/>
        <a:lstStyle/>
        <a:p>
          <a:endParaRPr lang="fr-FR"/>
        </a:p>
      </dgm:t>
    </dgm:pt>
    <dgm:pt modelId="{300EB68D-9052-264A-B7AD-1AE7FFA0BBE5}" type="pres">
      <dgm:prSet presAssocID="{D6F18313-CD5B-F948-A709-ED5223EA0D70}" presName="matrix" presStyleCnt="0">
        <dgm:presLayoutVars>
          <dgm:chMax val="1"/>
          <dgm:dir/>
          <dgm:resizeHandles val="exact"/>
        </dgm:presLayoutVars>
      </dgm:prSet>
      <dgm:spPr/>
      <dgm:t>
        <a:bodyPr/>
        <a:lstStyle/>
        <a:p>
          <a:endParaRPr lang="fr-FR"/>
        </a:p>
      </dgm:t>
    </dgm:pt>
    <dgm:pt modelId="{64BF0D7A-A677-DD42-8111-457CF98CCD52}" type="pres">
      <dgm:prSet presAssocID="{D6F18313-CD5B-F948-A709-ED5223EA0D70}" presName="diamond" presStyleLbl="bgShp" presStyleIdx="0" presStyleCnt="1"/>
      <dgm:spPr/>
    </dgm:pt>
    <dgm:pt modelId="{0F70DB8B-E6E0-9B4E-9A3F-A02D5303BDA6}" type="pres">
      <dgm:prSet presAssocID="{D6F18313-CD5B-F948-A709-ED5223EA0D70}" presName="quad1" presStyleLbl="node1" presStyleIdx="0" presStyleCnt="4">
        <dgm:presLayoutVars>
          <dgm:chMax val="0"/>
          <dgm:chPref val="0"/>
          <dgm:bulletEnabled val="1"/>
        </dgm:presLayoutVars>
      </dgm:prSet>
      <dgm:spPr/>
      <dgm:t>
        <a:bodyPr/>
        <a:lstStyle/>
        <a:p>
          <a:endParaRPr lang="fr-FR"/>
        </a:p>
      </dgm:t>
    </dgm:pt>
    <dgm:pt modelId="{540DAA77-0D9E-5F43-86BE-CEF9A37F6A8A}" type="pres">
      <dgm:prSet presAssocID="{D6F18313-CD5B-F948-A709-ED5223EA0D70}" presName="quad2" presStyleLbl="node1" presStyleIdx="1" presStyleCnt="4">
        <dgm:presLayoutVars>
          <dgm:chMax val="0"/>
          <dgm:chPref val="0"/>
          <dgm:bulletEnabled val="1"/>
        </dgm:presLayoutVars>
      </dgm:prSet>
      <dgm:spPr/>
      <dgm:t>
        <a:bodyPr/>
        <a:lstStyle/>
        <a:p>
          <a:endParaRPr lang="fr-FR"/>
        </a:p>
      </dgm:t>
    </dgm:pt>
    <dgm:pt modelId="{12152B2B-3215-6542-B4D6-BCFFB03259FA}" type="pres">
      <dgm:prSet presAssocID="{D6F18313-CD5B-F948-A709-ED5223EA0D70}" presName="quad3" presStyleLbl="node1" presStyleIdx="2" presStyleCnt="4">
        <dgm:presLayoutVars>
          <dgm:chMax val="0"/>
          <dgm:chPref val="0"/>
          <dgm:bulletEnabled val="1"/>
        </dgm:presLayoutVars>
      </dgm:prSet>
      <dgm:spPr/>
      <dgm:t>
        <a:bodyPr/>
        <a:lstStyle/>
        <a:p>
          <a:endParaRPr lang="fr-FR"/>
        </a:p>
      </dgm:t>
    </dgm:pt>
    <dgm:pt modelId="{7079D429-5FE7-2E4D-91CA-59997D060585}" type="pres">
      <dgm:prSet presAssocID="{D6F18313-CD5B-F948-A709-ED5223EA0D70}" presName="quad4" presStyleLbl="node1" presStyleIdx="3" presStyleCnt="4">
        <dgm:presLayoutVars>
          <dgm:chMax val="0"/>
          <dgm:chPref val="0"/>
          <dgm:bulletEnabled val="1"/>
        </dgm:presLayoutVars>
      </dgm:prSet>
      <dgm:spPr/>
      <dgm:t>
        <a:bodyPr/>
        <a:lstStyle/>
        <a:p>
          <a:endParaRPr lang="fr-FR"/>
        </a:p>
      </dgm:t>
    </dgm:pt>
  </dgm:ptLst>
  <dgm:cxnLst>
    <dgm:cxn modelId="{DC5ABA34-5B36-1B4D-9CFA-B8BACEDFC498}" srcId="{D6F18313-CD5B-F948-A709-ED5223EA0D70}" destId="{B4C57A8F-7D4C-FC4A-85B8-40BDF558A4E7}" srcOrd="1" destOrd="0" parTransId="{EBEB0654-EDA6-434E-ADE0-49186B715ACB}" sibTransId="{835ACA5B-5D3F-4D4C-9CD9-E1304BF2159E}"/>
    <dgm:cxn modelId="{D84E23C9-A757-43FB-AA69-5FFC30A5162B}" type="presOf" srcId="{DE21BCB8-7597-6846-BC77-75A632C0C64C}" destId="{12152B2B-3215-6542-B4D6-BCFFB03259FA}" srcOrd="0" destOrd="0" presId="urn:microsoft.com/office/officeart/2005/8/layout/matrix3"/>
    <dgm:cxn modelId="{1B896DD2-EBA3-E24C-B7A6-41A94E99D177}" srcId="{D6F18313-CD5B-F948-A709-ED5223EA0D70}" destId="{1B57A08B-6A7A-4841-9CA0-A14BB5B6CB5D}" srcOrd="3" destOrd="0" parTransId="{B9F6F56D-2FDE-1F4F-9E7B-D482DDA6C492}" sibTransId="{F1DDEB0B-0FC3-C041-B75D-62690451E030}"/>
    <dgm:cxn modelId="{3B96A4D8-B5B1-2940-A22B-FB0D66B80DC5}" srcId="{D6F18313-CD5B-F948-A709-ED5223EA0D70}" destId="{4CE42276-7A44-8F47-8873-97F5C696F6BC}" srcOrd="0" destOrd="0" parTransId="{63DE4AB8-F494-BB4A-A62C-6CF3BA669227}" sibTransId="{2A04EFB9-D8DB-B442-A243-DB23B80A00DA}"/>
    <dgm:cxn modelId="{4520AB2D-322D-495F-8C8B-D4E785B309DF}" type="presOf" srcId="{B4C57A8F-7D4C-FC4A-85B8-40BDF558A4E7}" destId="{540DAA77-0D9E-5F43-86BE-CEF9A37F6A8A}" srcOrd="0" destOrd="0" presId="urn:microsoft.com/office/officeart/2005/8/layout/matrix3"/>
    <dgm:cxn modelId="{EF16C99A-BC29-43E8-A798-40A04522E80A}" type="presOf" srcId="{1B57A08B-6A7A-4841-9CA0-A14BB5B6CB5D}" destId="{7079D429-5FE7-2E4D-91CA-59997D060585}" srcOrd="0" destOrd="0" presId="urn:microsoft.com/office/officeart/2005/8/layout/matrix3"/>
    <dgm:cxn modelId="{86DA6087-3C93-4895-BB15-C70327A17731}" type="presOf" srcId="{4CE42276-7A44-8F47-8873-97F5C696F6BC}" destId="{0F70DB8B-E6E0-9B4E-9A3F-A02D5303BDA6}" srcOrd="0" destOrd="0" presId="urn:microsoft.com/office/officeart/2005/8/layout/matrix3"/>
    <dgm:cxn modelId="{52857778-8E10-4C15-991B-8B139C415C59}" type="presOf" srcId="{D6F18313-CD5B-F948-A709-ED5223EA0D70}" destId="{300EB68D-9052-264A-B7AD-1AE7FFA0BBE5}" srcOrd="0" destOrd="0" presId="urn:microsoft.com/office/officeart/2005/8/layout/matrix3"/>
    <dgm:cxn modelId="{700C026B-5AF4-9B47-8AC9-F2F4E250230F}" srcId="{D6F18313-CD5B-F948-A709-ED5223EA0D70}" destId="{DE21BCB8-7597-6846-BC77-75A632C0C64C}" srcOrd="2" destOrd="0" parTransId="{C297BF13-A10B-5643-A8F9-3406432469B2}" sibTransId="{3B199E31-BCFC-C347-96C0-7D2F84385B66}"/>
    <dgm:cxn modelId="{98746F3A-FE49-4C2F-9701-E96AD6039679}" type="presParOf" srcId="{300EB68D-9052-264A-B7AD-1AE7FFA0BBE5}" destId="{64BF0D7A-A677-DD42-8111-457CF98CCD52}" srcOrd="0" destOrd="0" presId="urn:microsoft.com/office/officeart/2005/8/layout/matrix3"/>
    <dgm:cxn modelId="{A0CC4856-3815-43AA-B2FF-35EBE7D0122D}" type="presParOf" srcId="{300EB68D-9052-264A-B7AD-1AE7FFA0BBE5}" destId="{0F70DB8B-E6E0-9B4E-9A3F-A02D5303BDA6}" srcOrd="1" destOrd="0" presId="urn:microsoft.com/office/officeart/2005/8/layout/matrix3"/>
    <dgm:cxn modelId="{5BB86FD9-C766-4C99-9A18-199497ED6D7A}" type="presParOf" srcId="{300EB68D-9052-264A-B7AD-1AE7FFA0BBE5}" destId="{540DAA77-0D9E-5F43-86BE-CEF9A37F6A8A}" srcOrd="2" destOrd="0" presId="urn:microsoft.com/office/officeart/2005/8/layout/matrix3"/>
    <dgm:cxn modelId="{AB31D1C3-792B-4DBA-9BE2-E695E1E6D585}" type="presParOf" srcId="{300EB68D-9052-264A-B7AD-1AE7FFA0BBE5}" destId="{12152B2B-3215-6542-B4D6-BCFFB03259FA}" srcOrd="3" destOrd="0" presId="urn:microsoft.com/office/officeart/2005/8/layout/matrix3"/>
    <dgm:cxn modelId="{DE19B009-818A-4D14-815C-D4B8AACC09D4}" type="presParOf" srcId="{300EB68D-9052-264A-B7AD-1AE7FFA0BBE5}" destId="{7079D429-5FE7-2E4D-91CA-59997D060585}"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BF0D7A-A677-DD42-8111-457CF98CCD52}">
      <dsp:nvSpPr>
        <dsp:cNvPr id="0" name=""/>
        <dsp:cNvSpPr/>
      </dsp:nvSpPr>
      <dsp:spPr>
        <a:xfrm>
          <a:off x="2820166" y="0"/>
          <a:ext cx="3494143" cy="3494143"/>
        </a:xfrm>
        <a:prstGeom prst="diamond">
          <a:avLst/>
        </a:prstGeom>
        <a:solidFill>
          <a:schemeClr val="accent1">
            <a:tint val="40000"/>
            <a:hueOff val="0"/>
            <a:satOff val="0"/>
            <a:lumOff val="0"/>
            <a:alphaOff val="0"/>
          </a:schemeClr>
        </a:soli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1">
          <a:scrgbClr r="0" g="0" b="0"/>
        </a:fillRef>
        <a:effectRef idx="2">
          <a:scrgbClr r="0" g="0" b="0"/>
        </a:effectRef>
        <a:fontRef idx="minor"/>
      </dsp:style>
    </dsp:sp>
    <dsp:sp modelId="{0F70DB8B-E6E0-9B4E-9A3F-A02D5303BDA6}">
      <dsp:nvSpPr>
        <dsp:cNvPr id="0" name=""/>
        <dsp:cNvSpPr/>
      </dsp:nvSpPr>
      <dsp:spPr>
        <a:xfrm>
          <a:off x="3152109" y="331943"/>
          <a:ext cx="1362715" cy="1362715"/>
        </a:xfrm>
        <a:prstGeom prst="roundRect">
          <a:avLst/>
        </a:prstGeom>
        <a:solidFill>
          <a:srgbClr val="0000FF"/>
        </a:soli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FR" sz="1200" kern="1200" dirty="0" smtClean="0"/>
            <a:t>La prise en charge médicale et hospitalière de l’enfant</a:t>
          </a:r>
          <a:endParaRPr lang="fr-FR" sz="1200" kern="1200" dirty="0"/>
        </a:p>
      </dsp:txBody>
      <dsp:txXfrm>
        <a:off x="3218631" y="398465"/>
        <a:ext cx="1229671" cy="1229671"/>
      </dsp:txXfrm>
    </dsp:sp>
    <dsp:sp modelId="{540DAA77-0D9E-5F43-86BE-CEF9A37F6A8A}">
      <dsp:nvSpPr>
        <dsp:cNvPr id="0" name=""/>
        <dsp:cNvSpPr/>
      </dsp:nvSpPr>
      <dsp:spPr>
        <a:xfrm>
          <a:off x="4619649" y="331943"/>
          <a:ext cx="1362715" cy="1362715"/>
        </a:xfrm>
        <a:prstGeom prst="roundRect">
          <a:avLst/>
        </a:prstGeom>
        <a:solidFill>
          <a:srgbClr val="0000FF"/>
        </a:soli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FR" sz="1200" kern="1200" dirty="0" smtClean="0"/>
            <a:t>La vie quotidienne avec l’enfant au domicile</a:t>
          </a:r>
          <a:endParaRPr lang="fr-FR" sz="1200" kern="1200" dirty="0"/>
        </a:p>
      </dsp:txBody>
      <dsp:txXfrm>
        <a:off x="4686171" y="398465"/>
        <a:ext cx="1229671" cy="1229671"/>
      </dsp:txXfrm>
    </dsp:sp>
    <dsp:sp modelId="{12152B2B-3215-6542-B4D6-BCFFB03259FA}">
      <dsp:nvSpPr>
        <dsp:cNvPr id="0" name=""/>
        <dsp:cNvSpPr/>
      </dsp:nvSpPr>
      <dsp:spPr>
        <a:xfrm>
          <a:off x="3152109" y="1799483"/>
          <a:ext cx="1362715" cy="1362715"/>
        </a:xfrm>
        <a:prstGeom prst="roundRect">
          <a:avLst/>
        </a:prstGeom>
        <a:solidFill>
          <a:srgbClr val="0000FF"/>
        </a:soli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FR" sz="1200" kern="1200" dirty="0" smtClean="0"/>
            <a:t>Conséquences de la maladie sur la vie familiale</a:t>
          </a:r>
          <a:endParaRPr lang="fr-FR" sz="1200" kern="1200" dirty="0"/>
        </a:p>
      </dsp:txBody>
      <dsp:txXfrm>
        <a:off x="3218631" y="1866005"/>
        <a:ext cx="1229671" cy="1229671"/>
      </dsp:txXfrm>
    </dsp:sp>
    <dsp:sp modelId="{7079D429-5FE7-2E4D-91CA-59997D060585}">
      <dsp:nvSpPr>
        <dsp:cNvPr id="0" name=""/>
        <dsp:cNvSpPr/>
      </dsp:nvSpPr>
      <dsp:spPr>
        <a:xfrm>
          <a:off x="4619649" y="1799483"/>
          <a:ext cx="1362715" cy="1362715"/>
        </a:xfrm>
        <a:prstGeom prst="roundRect">
          <a:avLst/>
        </a:prstGeom>
        <a:solidFill>
          <a:srgbClr val="0000FF"/>
        </a:soli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FR" sz="1200" kern="1200" dirty="0" smtClean="0"/>
            <a:t>Le vécu personnel</a:t>
          </a:r>
          <a:endParaRPr lang="fr-FR" sz="1200" kern="1200" dirty="0"/>
        </a:p>
      </dsp:txBody>
      <dsp:txXfrm>
        <a:off x="4686171" y="1866005"/>
        <a:ext cx="1229671" cy="1229671"/>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E08E34-219C-4DE3-A6E2-765635DE0BFC}" type="datetimeFigureOut">
              <a:rPr lang="en-US" smtClean="0"/>
              <a:t>1/26/2017</a:t>
            </a:fld>
            <a:endParaRPr lang="en-US"/>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6C6C3B7-7D91-4A1E-9783-C79E301BBC91}" type="slidenum">
              <a:rPr lang="en-US" smtClean="0"/>
              <a:t>‹N°›</a:t>
            </a:fld>
            <a:endParaRPr lang="en-US"/>
          </a:p>
        </p:txBody>
      </p:sp>
    </p:spTree>
    <p:extLst>
      <p:ext uri="{BB962C8B-B14F-4D97-AF65-F5344CB8AC3E}">
        <p14:creationId xmlns:p14="http://schemas.microsoft.com/office/powerpoint/2010/main" val="4144400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29698"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29699"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5553F25-3090-4FC8-8763-37B73AC3178A}" type="slidenum">
              <a:rPr lang="fr-FR" smtClean="0"/>
              <a:pPr/>
              <a:t>5</a:t>
            </a:fld>
            <a:endParaRPr lang="fr-F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44034"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44035"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B5A9822-5132-491F-B34D-D6AA89E7DCF3}" type="slidenum">
              <a:rPr lang="fr-FR" smtClean="0"/>
              <a:pPr/>
              <a:t>6</a:t>
            </a:fld>
            <a:endParaRPr lang="fr-F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43" name="Group 42"/>
          <p:cNvGrpSpPr/>
          <p:nvPr/>
        </p:nvGrpSpPr>
        <p:grpSpPr>
          <a:xfrm>
            <a:off x="-509872" y="0"/>
            <a:ext cx="13243109"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6081656" y="-21511"/>
            <a:ext cx="4905488"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6198795" y="-21511"/>
            <a:ext cx="46736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311154" y="2708476"/>
            <a:ext cx="4417807" cy="1702160"/>
          </a:xfrm>
        </p:spPr>
        <p:txBody>
          <a:bodyPr>
            <a:normAutofit/>
          </a:bodyPr>
          <a:lstStyle>
            <a:lvl1pPr>
              <a:defRPr sz="3600"/>
            </a:lvl1pPr>
          </a:lstStyle>
          <a:p>
            <a:r>
              <a:rPr lang="fr-FR" smtClean="0"/>
              <a:t>Modifiez le style du titre</a:t>
            </a:r>
            <a:endParaRPr lang="en-US" dirty="0"/>
          </a:p>
        </p:txBody>
      </p:sp>
      <p:sp>
        <p:nvSpPr>
          <p:cNvPr id="3" name="Subtitle 2"/>
          <p:cNvSpPr>
            <a:spLocks noGrp="1"/>
          </p:cNvSpPr>
          <p:nvPr>
            <p:ph type="subTitle" idx="1"/>
          </p:nvPr>
        </p:nvSpPr>
        <p:spPr>
          <a:xfrm>
            <a:off x="6311154" y="4421081"/>
            <a:ext cx="4413071"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a:xfrm>
            <a:off x="6318325" y="1516829"/>
            <a:ext cx="2844800" cy="750981"/>
          </a:xfrm>
        </p:spPr>
        <p:txBody>
          <a:bodyPr anchor="b"/>
          <a:lstStyle>
            <a:lvl1pPr algn="l">
              <a:defRPr sz="2400"/>
            </a:lvl1pPr>
          </a:lstStyle>
          <a:p>
            <a:fld id="{58B47AF4-A4C7-6D43-9B51-265967D098FF}" type="datetimeFigureOut">
              <a:rPr lang="en-US" smtClean="0"/>
              <a:t>1/26/2017</a:t>
            </a:fld>
            <a:endParaRPr lang="en-US"/>
          </a:p>
        </p:txBody>
      </p:sp>
      <p:sp>
        <p:nvSpPr>
          <p:cNvPr id="50" name="Rectangle 49"/>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7071360" y="5719967"/>
            <a:ext cx="3775456"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6198795" y="5719967"/>
            <a:ext cx="858221" cy="365125"/>
          </a:xfrm>
        </p:spPr>
        <p:txBody>
          <a:bodyPr/>
          <a:lstStyle>
            <a:lvl1pPr>
              <a:defRPr>
                <a:solidFill>
                  <a:schemeClr val="accent1"/>
                </a:solidFill>
              </a:defRPr>
            </a:lvl1pPr>
          </a:lstStyle>
          <a:p>
            <a:fld id="{68D53998-4D57-7640-BDF4-781FDB87B4D9}" type="slidenum">
              <a:rPr lang="en-US" smtClean="0"/>
              <a:t>‹N°›</a:t>
            </a:fld>
            <a:endParaRPr lang="en-US"/>
          </a:p>
        </p:txBody>
      </p:sp>
      <p:sp>
        <p:nvSpPr>
          <p:cNvPr id="89" name="Rectangle 88"/>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58B47AF4-A4C7-6D43-9B51-265967D098FF}" type="datetimeFigureOut">
              <a:rPr lang="en-US" smtClean="0"/>
              <a:t>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D53998-4D57-7640-BDF4-781FDB87B4D9}" type="slidenum">
              <a:rPr lang="en-US" smtClean="0"/>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1030147"/>
            <a:ext cx="1979271" cy="4780344"/>
          </a:xfrm>
        </p:spPr>
        <p:txBody>
          <a:bodyPr vert="eaVert" anchor="ctr"/>
          <a:lstStyle/>
          <a:p>
            <a:r>
              <a:rPr lang="fr-FR" smtClean="0"/>
              <a:t>Modifiez le style du titre</a:t>
            </a:r>
            <a:endParaRPr lang="en-US"/>
          </a:p>
        </p:txBody>
      </p:sp>
      <p:sp>
        <p:nvSpPr>
          <p:cNvPr id="3" name="Vertical Text Placeholder 2"/>
          <p:cNvSpPr>
            <a:spLocks noGrp="1"/>
          </p:cNvSpPr>
          <p:nvPr>
            <p:ph type="body" orient="vert" idx="1"/>
          </p:nvPr>
        </p:nvSpPr>
        <p:spPr>
          <a:xfrm>
            <a:off x="1404395" y="1030147"/>
            <a:ext cx="7231605" cy="4780344"/>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58B47AF4-A4C7-6D43-9B51-265967D098FF}" type="datetimeFigureOut">
              <a:rPr lang="en-US" smtClean="0"/>
              <a:t>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D53998-4D57-7640-BDF4-781FDB87B4D9}" type="slidenum">
              <a:rPr lang="en-US" smtClean="0"/>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58B47AF4-A4C7-6D43-9B51-265967D098FF}" type="datetimeFigureOut">
              <a:rPr lang="en-US" smtClean="0"/>
              <a:t>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D53998-4D57-7640-BDF4-781FDB87B4D9}" type="slidenum">
              <a:rPr lang="en-US" smtClean="0"/>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678194" y="2900830"/>
            <a:ext cx="8849957" cy="1362075"/>
          </a:xfrm>
        </p:spPr>
        <p:txBody>
          <a:bodyPr anchor="b"/>
          <a:lstStyle>
            <a:lvl1pPr algn="l">
              <a:defRPr sz="4000" b="0" cap="none" baseline="0"/>
            </a:lvl1pPr>
          </a:lstStyle>
          <a:p>
            <a:r>
              <a:rPr lang="fr-FR" smtClean="0"/>
              <a:t>Modifiez le style du titre</a:t>
            </a:r>
            <a:endParaRPr lang="en-US" dirty="0"/>
          </a:p>
        </p:txBody>
      </p:sp>
      <p:sp>
        <p:nvSpPr>
          <p:cNvPr id="3" name="Text Placeholder 2"/>
          <p:cNvSpPr>
            <a:spLocks noGrp="1"/>
          </p:cNvSpPr>
          <p:nvPr>
            <p:ph type="body" idx="1"/>
          </p:nvPr>
        </p:nvSpPr>
        <p:spPr>
          <a:xfrm>
            <a:off x="1678194" y="4267201"/>
            <a:ext cx="8849956"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58B47AF4-A4C7-6D43-9B51-265967D098FF}" type="datetimeFigureOut">
              <a:rPr lang="en-US" smtClean="0"/>
              <a:t>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D53998-4D57-7640-BDF4-781FDB87B4D9}" type="slidenum">
              <a:rPr lang="en-US" smtClean="0"/>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5" name="Date Placeholder 4"/>
          <p:cNvSpPr>
            <a:spLocks noGrp="1"/>
          </p:cNvSpPr>
          <p:nvPr>
            <p:ph type="dt" sz="half" idx="10"/>
          </p:nvPr>
        </p:nvSpPr>
        <p:spPr/>
        <p:txBody>
          <a:bodyPr/>
          <a:lstStyle/>
          <a:p>
            <a:fld id="{58B47AF4-A4C7-6D43-9B51-265967D098FF}" type="datetimeFigureOut">
              <a:rPr lang="en-US" smtClean="0"/>
              <a:t>1/26/2017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D53998-4D57-7640-BDF4-781FDB87B4D9}" type="slidenum">
              <a:rPr lang="en-US" smtClean="0"/>
              <a:t>‹N°›</a:t>
            </a:fld>
            <a:endParaRPr lang="en-US"/>
          </a:p>
        </p:txBody>
      </p:sp>
      <p:sp>
        <p:nvSpPr>
          <p:cNvPr id="9" name="Content Placeholder 8"/>
          <p:cNvSpPr>
            <a:spLocks noGrp="1"/>
          </p:cNvSpPr>
          <p:nvPr>
            <p:ph sz="quarter" idx="13"/>
          </p:nvPr>
        </p:nvSpPr>
        <p:spPr>
          <a:xfrm>
            <a:off x="1389888" y="2313432"/>
            <a:ext cx="4559808" cy="349300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11" name="Content Placeholder 10"/>
          <p:cNvSpPr>
            <a:spLocks noGrp="1"/>
          </p:cNvSpPr>
          <p:nvPr>
            <p:ph sz="quarter" idx="14"/>
          </p:nvPr>
        </p:nvSpPr>
        <p:spPr>
          <a:xfrm>
            <a:off x="6193536" y="2313431"/>
            <a:ext cx="4559808" cy="349300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a:p>
        </p:txBody>
      </p:sp>
      <p:sp>
        <p:nvSpPr>
          <p:cNvPr id="3" name="Text Placeholder 2"/>
          <p:cNvSpPr>
            <a:spLocks noGrp="1"/>
          </p:cNvSpPr>
          <p:nvPr>
            <p:ph type="body" idx="1"/>
          </p:nvPr>
        </p:nvSpPr>
        <p:spPr>
          <a:xfrm>
            <a:off x="1882815" y="2316009"/>
            <a:ext cx="407619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388961" y="2974695"/>
            <a:ext cx="4559808"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682450" y="2316010"/>
            <a:ext cx="4074289"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6193536" y="2974695"/>
            <a:ext cx="4559808"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58B47AF4-A4C7-6D43-9B51-265967D098FF}" type="datetimeFigureOut">
              <a:rPr lang="en-US" smtClean="0"/>
              <a:t>1/26/2017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D53998-4D57-7640-BDF4-781FDB87B4D9}" type="slidenum">
              <a:rPr lang="en-US" smtClean="0"/>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Date Placeholder 2"/>
          <p:cNvSpPr>
            <a:spLocks noGrp="1"/>
          </p:cNvSpPr>
          <p:nvPr>
            <p:ph type="dt" sz="half" idx="10"/>
          </p:nvPr>
        </p:nvSpPr>
        <p:spPr/>
        <p:txBody>
          <a:bodyPr/>
          <a:lstStyle/>
          <a:p>
            <a:fld id="{58B47AF4-A4C7-6D43-9B51-265967D098FF}" type="datetimeFigureOut">
              <a:rPr lang="en-US" smtClean="0"/>
              <a:t>1/26/2017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D53998-4D57-7640-BDF4-781FDB87B4D9}" type="slidenum">
              <a:rPr lang="en-US" smtClean="0"/>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B47AF4-A4C7-6D43-9B51-265967D098FF}" type="datetimeFigureOut">
              <a:rPr lang="en-US" smtClean="0"/>
              <a:t>1/26/2017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D53998-4D57-7640-BDF4-781FDB87B4D9}" type="slidenum">
              <a:rPr lang="en-US" smtClean="0"/>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grpSp>
        <p:nvGrpSpPr>
          <p:cNvPr id="44" name="Group 43"/>
          <p:cNvGrpSpPr/>
          <p:nvPr/>
        </p:nvGrpSpPr>
        <p:grpSpPr>
          <a:xfrm>
            <a:off x="-509872" y="0"/>
            <a:ext cx="13243109"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6081656" y="-21511"/>
            <a:ext cx="4905488"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98795" y="-21510"/>
            <a:ext cx="46736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58B47AF4-A4C7-6D43-9B51-265967D098FF}" type="datetimeFigureOut">
              <a:rPr lang="en-US" smtClean="0"/>
              <a:t>1/26/2017</a:t>
            </a:fld>
            <a:endParaRPr lang="en-US"/>
          </a:p>
        </p:txBody>
      </p:sp>
      <p:sp>
        <p:nvSpPr>
          <p:cNvPr id="7" name="Slide Number Placeholder 6"/>
          <p:cNvSpPr>
            <a:spLocks noGrp="1"/>
          </p:cNvSpPr>
          <p:nvPr>
            <p:ph type="sldNum" sz="quarter" idx="12"/>
          </p:nvPr>
        </p:nvSpPr>
        <p:spPr/>
        <p:txBody>
          <a:bodyPr/>
          <a:lstStyle/>
          <a:p>
            <a:fld id="{68D53998-4D57-7640-BDF4-781FDB87B4D9}" type="slidenum">
              <a:rPr lang="en-US" smtClean="0"/>
              <a:t>‹N°›</a:t>
            </a:fld>
            <a:endParaRPr lang="en-US"/>
          </a:p>
        </p:txBody>
      </p:sp>
      <p:sp>
        <p:nvSpPr>
          <p:cNvPr id="58" name="Rectangle 57"/>
          <p:cNvSpPr/>
          <p:nvPr/>
        </p:nvSpPr>
        <p:spPr>
          <a:xfrm>
            <a:off x="1207429" y="601884"/>
            <a:ext cx="4749676"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527859" y="856527"/>
            <a:ext cx="4120587"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61" name="Rectangle 60"/>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6188597" y="5724836"/>
            <a:ext cx="4658219" cy="365125"/>
          </a:xfrm>
        </p:spPr>
        <p:txBody>
          <a:bodyPr>
            <a:normAutofit/>
          </a:bodyPr>
          <a:lstStyle/>
          <a:p>
            <a:endParaRPr lang="en-US"/>
          </a:p>
        </p:txBody>
      </p:sp>
      <p:sp>
        <p:nvSpPr>
          <p:cNvPr id="2" name="Title 1"/>
          <p:cNvSpPr>
            <a:spLocks noGrp="1"/>
          </p:cNvSpPr>
          <p:nvPr>
            <p:ph type="title"/>
          </p:nvPr>
        </p:nvSpPr>
        <p:spPr>
          <a:xfrm>
            <a:off x="6319777" y="2657435"/>
            <a:ext cx="4406096" cy="1463153"/>
          </a:xfrm>
        </p:spPr>
        <p:txBody>
          <a:bodyPr anchor="b">
            <a:normAutofit/>
          </a:bodyPr>
          <a:lstStyle>
            <a:lvl1pPr algn="l">
              <a:defRPr sz="2800" b="0"/>
            </a:lvl1pPr>
          </a:lstStyle>
          <a:p>
            <a:r>
              <a:rPr lang="fr-FR" smtClean="0"/>
              <a:t>Modifiez le style du titre</a:t>
            </a:r>
            <a:endParaRPr lang="en-US"/>
          </a:p>
        </p:txBody>
      </p:sp>
      <p:sp>
        <p:nvSpPr>
          <p:cNvPr id="4" name="Text Placeholder 3"/>
          <p:cNvSpPr>
            <a:spLocks noGrp="1"/>
          </p:cNvSpPr>
          <p:nvPr>
            <p:ph type="body" sz="half" idx="2"/>
          </p:nvPr>
        </p:nvSpPr>
        <p:spPr>
          <a:xfrm>
            <a:off x="6315456" y="4136994"/>
            <a:ext cx="4398379"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grpSp>
        <p:nvGrpSpPr>
          <p:cNvPr id="44" name="Group 43"/>
          <p:cNvGrpSpPr/>
          <p:nvPr/>
        </p:nvGrpSpPr>
        <p:grpSpPr>
          <a:xfrm>
            <a:off x="-509872" y="0"/>
            <a:ext cx="13243109"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6081656" y="-21511"/>
            <a:ext cx="4905488"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6198795" y="-21510"/>
            <a:ext cx="46736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1207429" y="601884"/>
            <a:ext cx="4749676"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12565" y="2660904"/>
            <a:ext cx="4401312" cy="1463040"/>
          </a:xfrm>
        </p:spPr>
        <p:txBody>
          <a:bodyPr anchor="b">
            <a:normAutofit/>
          </a:bodyPr>
          <a:lstStyle>
            <a:lvl1pPr algn="l">
              <a:defRPr sz="2800" b="0"/>
            </a:lvl1pPr>
          </a:lstStyle>
          <a:p>
            <a:r>
              <a:rPr lang="fr-FR" smtClean="0"/>
              <a:t>Modifiez le style du titre</a:t>
            </a:r>
            <a:endParaRPr lang="en-US"/>
          </a:p>
        </p:txBody>
      </p:sp>
      <p:sp>
        <p:nvSpPr>
          <p:cNvPr id="3" name="Picture Placeholder 2"/>
          <p:cNvSpPr>
            <a:spLocks noGrp="1"/>
          </p:cNvSpPr>
          <p:nvPr>
            <p:ph type="pic" idx="1"/>
          </p:nvPr>
        </p:nvSpPr>
        <p:spPr>
          <a:xfrm>
            <a:off x="1340278" y="693795"/>
            <a:ext cx="4479497"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6312841" y="4133089"/>
            <a:ext cx="4400764"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58B47AF4-A4C7-6D43-9B51-265967D098FF}" type="datetimeFigureOut">
              <a:rPr lang="en-US" smtClean="0"/>
              <a:t>1/26/2017</a:t>
            </a:fld>
            <a:endParaRPr lang="en-US"/>
          </a:p>
        </p:txBody>
      </p:sp>
      <p:sp>
        <p:nvSpPr>
          <p:cNvPr id="6" name="Footer Placeholder 5"/>
          <p:cNvSpPr>
            <a:spLocks noGrp="1"/>
          </p:cNvSpPr>
          <p:nvPr>
            <p:ph type="ftr" sz="quarter" idx="11"/>
          </p:nvPr>
        </p:nvSpPr>
        <p:spPr>
          <a:xfrm>
            <a:off x="6188597" y="5724836"/>
            <a:ext cx="4658219"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68D53998-4D57-7640-BDF4-781FDB87B4D9}" type="slidenum">
              <a:rPr lang="en-US" smtClean="0"/>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406400" y="0"/>
            <a:ext cx="13243109"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609600" y="333488"/>
            <a:ext cx="109728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6081656" y="-21511"/>
            <a:ext cx="4905488"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6198795" y="-21510"/>
            <a:ext cx="46736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391320" y="1027664"/>
            <a:ext cx="9366325" cy="1143000"/>
          </a:xfrm>
          <a:prstGeom prst="rect">
            <a:avLst/>
          </a:prstGeom>
        </p:spPr>
        <p:txBody>
          <a:bodyPr vert="horz" lIns="91440" tIns="45720" rIns="91440" bIns="45720" rtlCol="0" anchor="b">
            <a:normAutofit/>
          </a:bodyPr>
          <a:lstStyle/>
          <a:p>
            <a:r>
              <a:rPr lang="fr-FR" smtClean="0"/>
              <a:t>Modifiez le style du titre</a:t>
            </a:r>
            <a:endParaRPr lang="en-US" dirty="0"/>
          </a:p>
        </p:txBody>
      </p:sp>
      <p:sp>
        <p:nvSpPr>
          <p:cNvPr id="3" name="Text Placeholder 2"/>
          <p:cNvSpPr>
            <a:spLocks noGrp="1"/>
          </p:cNvSpPr>
          <p:nvPr>
            <p:ph type="body" idx="1"/>
          </p:nvPr>
        </p:nvSpPr>
        <p:spPr>
          <a:xfrm>
            <a:off x="1391323" y="2323652"/>
            <a:ext cx="9036423" cy="3508977"/>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7996517" y="224493"/>
            <a:ext cx="2844800" cy="365125"/>
          </a:xfrm>
          <a:prstGeom prst="rect">
            <a:avLst/>
          </a:prstGeom>
        </p:spPr>
        <p:txBody>
          <a:bodyPr vert="horz" lIns="91440" tIns="45720" rIns="91440" bIns="45720" rtlCol="0" anchor="ctr"/>
          <a:lstStyle>
            <a:lvl1pPr algn="r">
              <a:defRPr sz="1200">
                <a:solidFill>
                  <a:srgbClr val="FEFEFE"/>
                </a:solidFill>
              </a:defRPr>
            </a:lvl1pPr>
          </a:lstStyle>
          <a:p>
            <a:fld id="{58B47AF4-A4C7-6D43-9B51-265967D098FF}" type="datetimeFigureOut">
              <a:rPr lang="en-US" smtClean="0"/>
              <a:t>1/26/2017</a:t>
            </a:fld>
            <a:endParaRPr lang="en-US"/>
          </a:p>
        </p:txBody>
      </p:sp>
      <p:sp>
        <p:nvSpPr>
          <p:cNvPr id="5" name="Footer Placeholder 4"/>
          <p:cNvSpPr>
            <a:spLocks noGrp="1"/>
          </p:cNvSpPr>
          <p:nvPr>
            <p:ph type="ftr" sz="quarter" idx="3"/>
          </p:nvPr>
        </p:nvSpPr>
        <p:spPr>
          <a:xfrm>
            <a:off x="6188597" y="5852161"/>
            <a:ext cx="4669536"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6198795" y="224492"/>
            <a:ext cx="1776208" cy="365125"/>
          </a:xfrm>
          <a:prstGeom prst="rect">
            <a:avLst/>
          </a:prstGeom>
        </p:spPr>
        <p:txBody>
          <a:bodyPr vert="horz" lIns="91440" tIns="45720" rIns="91440" bIns="45720" rtlCol="0" anchor="ctr"/>
          <a:lstStyle>
            <a:lvl1pPr algn="l">
              <a:defRPr sz="1200">
                <a:solidFill>
                  <a:srgbClr val="FEFEFE"/>
                </a:solidFill>
              </a:defRPr>
            </a:lvl1pPr>
          </a:lstStyle>
          <a:p>
            <a:fld id="{68D53998-4D57-7640-BDF4-781FDB87B4D9}" type="slidenum">
              <a:rPr lang="en-US" smtClean="0"/>
              <a:t>‹N°›</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ncbi.nlm.nih.gov/pubmed/?term=and%20The%20National%20Birth%20Defects%20Prevention%20Study%5bCorporate%20Author%5d" TargetMode="External"/><Relationship Id="rId2" Type="http://schemas.openxmlformats.org/officeDocument/2006/relationships/hyperlink" Target="https://www.ncbi.nlm.nih.gov/pubmed/?term=Ailes%20EC%5bAuthor%5d&amp;cauthor=true&amp;cauthor_uid=27891788"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ncbi.nlm.nih.gov/pubmed/?term=Rayyan%20M%5bAuthor%5d&amp;cauthor=true&amp;cauthor_uid=27533315"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ncbi.nlm.nih.gov/pubmed/?term=Vermes%20G%5bAuthor%5d&amp;cauthor=true&amp;cauthor_uid=26033843"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fontScale="90000"/>
          </a:bodyPr>
          <a:lstStyle/>
          <a:p>
            <a:r>
              <a:rPr lang="en-US" dirty="0" smtClean="0"/>
              <a:t>La </a:t>
            </a:r>
            <a:r>
              <a:rPr lang="en-US" dirty="0" err="1" smtClean="0"/>
              <a:t>recherche</a:t>
            </a:r>
            <a:r>
              <a:rPr lang="en-US" dirty="0" smtClean="0"/>
              <a:t> </a:t>
            </a:r>
            <a:r>
              <a:rPr lang="en-US" dirty="0" err="1" smtClean="0"/>
              <a:t>dans</a:t>
            </a:r>
            <a:r>
              <a:rPr lang="en-US" dirty="0" smtClean="0"/>
              <a:t> </a:t>
            </a:r>
            <a:r>
              <a:rPr lang="en-US" dirty="0" err="1" smtClean="0"/>
              <a:t>l’atrésie</a:t>
            </a:r>
            <a:r>
              <a:rPr lang="en-US" dirty="0" smtClean="0"/>
              <a:t> de </a:t>
            </a:r>
            <a:r>
              <a:rPr lang="en-US" dirty="0" err="1" smtClean="0"/>
              <a:t>l’oesophage</a:t>
            </a:r>
            <a:endParaRPr lang="en-US" dirty="0"/>
          </a:p>
        </p:txBody>
      </p:sp>
      <p:sp>
        <p:nvSpPr>
          <p:cNvPr id="3" name="Sous-titre 2"/>
          <p:cNvSpPr>
            <a:spLocks noGrp="1"/>
          </p:cNvSpPr>
          <p:nvPr>
            <p:ph type="subTitle" idx="1"/>
          </p:nvPr>
        </p:nvSpPr>
        <p:spPr/>
        <p:txBody>
          <a:bodyPr>
            <a:normAutofit/>
          </a:bodyPr>
          <a:lstStyle/>
          <a:p>
            <a:r>
              <a:rPr lang="en-US" dirty="0" err="1" smtClean="0"/>
              <a:t>Dr</a:t>
            </a:r>
            <a:r>
              <a:rPr lang="en-US" dirty="0" smtClean="0"/>
              <a:t> R Sfeir</a:t>
            </a:r>
          </a:p>
          <a:p>
            <a:r>
              <a:rPr lang="en-US" dirty="0" smtClean="0"/>
              <a:t>17 </a:t>
            </a:r>
            <a:r>
              <a:rPr lang="en-US" dirty="0" err="1" smtClean="0"/>
              <a:t>Décembre</a:t>
            </a:r>
            <a:r>
              <a:rPr lang="en-US" dirty="0" smtClean="0"/>
              <a:t> 2016, </a:t>
            </a:r>
          </a:p>
          <a:p>
            <a:r>
              <a:rPr lang="en-US" dirty="0" smtClean="0"/>
              <a:t>10ème </a:t>
            </a:r>
            <a:r>
              <a:rPr lang="en-US" dirty="0" err="1" smtClean="0"/>
              <a:t>anniversaire</a:t>
            </a:r>
            <a:r>
              <a:rPr lang="en-US" dirty="0" smtClean="0"/>
              <a:t> CRACMO</a:t>
            </a:r>
            <a:endParaRPr lang="en-US" dirty="0"/>
          </a:p>
        </p:txBody>
      </p:sp>
    </p:spTree>
    <p:extLst>
      <p:ext uri="{BB962C8B-B14F-4D97-AF65-F5344CB8AC3E}">
        <p14:creationId xmlns:p14="http://schemas.microsoft.com/office/powerpoint/2010/main" val="8498898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sz="2400" dirty="0">
                <a:solidFill>
                  <a:schemeClr val="tx1"/>
                </a:solidFill>
                <a:latin typeface="Calibri" panose="020F0502020204030204" pitchFamily="34" charset="0"/>
              </a:rPr>
              <a:t>LES ANOMALIES SQUELETTIQUES THORACIQUES APRES CURE D'ATRESIE DE L'OESOPHAGE</a:t>
            </a:r>
            <a:endParaRPr lang="en-US" sz="2400" dirty="0">
              <a:solidFill>
                <a:schemeClr val="tx1"/>
              </a:solidFill>
              <a:latin typeface="Calibri" panose="020F0502020204030204" pitchFamily="34" charset="0"/>
            </a:endParaRPr>
          </a:p>
        </p:txBody>
      </p:sp>
      <p:sp>
        <p:nvSpPr>
          <p:cNvPr id="4" name="Espace réservé du contenu 2"/>
          <p:cNvSpPr>
            <a:spLocks noGrp="1"/>
          </p:cNvSpPr>
          <p:nvPr>
            <p:ph idx="1"/>
          </p:nvPr>
        </p:nvSpPr>
        <p:spPr/>
        <p:txBody>
          <a:bodyPr/>
          <a:lstStyle/>
          <a:p>
            <a:pPr eaLnBrk="1" hangingPunct="1">
              <a:lnSpc>
                <a:spcPct val="90000"/>
              </a:lnSpc>
            </a:pPr>
            <a:r>
              <a:rPr lang="fr-FR" dirty="0" smtClean="0">
                <a:latin typeface="Calibri" panose="020F0502020204030204" pitchFamily="34" charset="0"/>
              </a:rPr>
              <a:t>Plus de 50%  des patients ont des anomalies radiologiques costales </a:t>
            </a:r>
            <a:r>
              <a:rPr lang="fr-FR" dirty="0" err="1" smtClean="0">
                <a:latin typeface="Calibri" panose="020F0502020204030204" pitchFamily="34" charset="0"/>
              </a:rPr>
              <a:t>séquellaires</a:t>
            </a:r>
            <a:r>
              <a:rPr lang="fr-FR" dirty="0" smtClean="0">
                <a:latin typeface="Calibri" panose="020F0502020204030204" pitchFamily="34" charset="0"/>
              </a:rPr>
              <a:t> de la thoracotomie. </a:t>
            </a:r>
          </a:p>
          <a:p>
            <a:pPr eaLnBrk="1" hangingPunct="1">
              <a:lnSpc>
                <a:spcPct val="90000"/>
              </a:lnSpc>
            </a:pPr>
            <a:r>
              <a:rPr lang="fr-FR" dirty="0" smtClean="0">
                <a:latin typeface="Calibri" panose="020F0502020204030204" pitchFamily="34" charset="0"/>
              </a:rPr>
              <a:t>Les résultats montrent un nombre de séquelles plus importants en réalisant des interventions par voie postéro- latérale.</a:t>
            </a:r>
          </a:p>
          <a:p>
            <a:pPr eaLnBrk="1" hangingPunct="1">
              <a:lnSpc>
                <a:spcPct val="90000"/>
              </a:lnSpc>
            </a:pPr>
            <a:r>
              <a:rPr lang="fr-FR" dirty="0" smtClean="0">
                <a:latin typeface="Calibri" panose="020F0502020204030204" pitchFamily="34" charset="0"/>
              </a:rPr>
              <a:t>Il serait intéressant de réaliser une étude prospective afin d’évaluer les conséquences fonctionnelles de ces séquelles (EFR, radiographie thoracique, …).</a:t>
            </a:r>
          </a:p>
        </p:txBody>
      </p:sp>
    </p:spTree>
    <p:extLst>
      <p:ext uri="{BB962C8B-B14F-4D97-AF65-F5344CB8AC3E}">
        <p14:creationId xmlns:p14="http://schemas.microsoft.com/office/powerpoint/2010/main" val="16637663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pPr algn="ctr"/>
            <a:r>
              <a:rPr lang="fr-FR" sz="2400" dirty="0">
                <a:solidFill>
                  <a:schemeClr val="tx1"/>
                </a:solidFill>
                <a:latin typeface="Calibri" panose="020F0502020204030204" pitchFamily="34" charset="0"/>
              </a:rPr>
              <a:t>Atrésie de l'œsophage chez les nouveau-nés &lt;1500g :</a:t>
            </a:r>
            <a:br>
              <a:rPr lang="fr-FR" sz="2400" dirty="0">
                <a:solidFill>
                  <a:schemeClr val="tx1"/>
                </a:solidFill>
                <a:latin typeface="Calibri" panose="020F0502020204030204" pitchFamily="34" charset="0"/>
              </a:rPr>
            </a:br>
            <a:r>
              <a:rPr lang="fr-FR" sz="2400" dirty="0">
                <a:solidFill>
                  <a:schemeClr val="tx1"/>
                </a:solidFill>
                <a:latin typeface="Calibri" panose="020F0502020204030204" pitchFamily="34" charset="0"/>
              </a:rPr>
              <a:t>Etude épidémiologique, état des lieux de la prise en charge, recherche de facteurs pronostiques</a:t>
            </a:r>
            <a:endParaRPr lang="en-US" sz="2400" dirty="0">
              <a:solidFill>
                <a:schemeClr val="tx1"/>
              </a:solidFill>
              <a:latin typeface="Calibri" panose="020F0502020204030204" pitchFamily="34" charset="0"/>
            </a:endParaRPr>
          </a:p>
        </p:txBody>
      </p:sp>
      <p:sp>
        <p:nvSpPr>
          <p:cNvPr id="3" name="Espace réservé du contenu 2"/>
          <p:cNvSpPr>
            <a:spLocks noGrp="1"/>
          </p:cNvSpPr>
          <p:nvPr>
            <p:ph idx="1"/>
          </p:nvPr>
        </p:nvSpPr>
        <p:spPr/>
        <p:txBody>
          <a:bodyPr/>
          <a:lstStyle/>
          <a:p>
            <a:r>
              <a:rPr lang="fr-FR" dirty="0">
                <a:latin typeface="Calibri" panose="020F0502020204030204" pitchFamily="34" charset="0"/>
              </a:rPr>
              <a:t>74,8% survie (28 décès)</a:t>
            </a:r>
          </a:p>
          <a:p>
            <a:pPr lvl="1"/>
            <a:r>
              <a:rPr lang="fr-FR" dirty="0">
                <a:latin typeface="Calibri" panose="020F0502020204030204" pitchFamily="34" charset="0"/>
              </a:rPr>
              <a:t>Survie &lt;1000g= 70,6% (5dcd/17)</a:t>
            </a:r>
          </a:p>
          <a:p>
            <a:pPr lvl="1"/>
            <a:r>
              <a:rPr lang="fr-FR" dirty="0">
                <a:latin typeface="Calibri" panose="020F0502020204030204" pitchFamily="34" charset="0"/>
              </a:rPr>
              <a:t>1000-1500g=  75,8</a:t>
            </a:r>
            <a:r>
              <a:rPr lang="fr-FR" dirty="0" smtClean="0">
                <a:latin typeface="Calibri" panose="020F0502020204030204" pitchFamily="34" charset="0"/>
              </a:rPr>
              <a:t>%</a:t>
            </a:r>
            <a:endParaRPr lang="fr-FR" dirty="0">
              <a:latin typeface="Calibri" panose="020F0502020204030204" pitchFamily="34" charset="0"/>
            </a:endParaRPr>
          </a:p>
          <a:p>
            <a:r>
              <a:rPr lang="fr-FR" dirty="0">
                <a:latin typeface="Calibri" panose="020F0502020204030204" pitchFamily="34" charset="0"/>
              </a:rPr>
              <a:t>Poids patients DCD= 1128g</a:t>
            </a:r>
          </a:p>
          <a:p>
            <a:r>
              <a:rPr lang="fr-FR" dirty="0">
                <a:latin typeface="Calibri" panose="020F0502020204030204" pitchFamily="34" charset="0"/>
              </a:rPr>
              <a:t>Poids patients vivants= 1246g (p=0,02)</a:t>
            </a:r>
          </a:p>
          <a:p>
            <a:endParaRPr lang="en-US" dirty="0">
              <a:latin typeface="Calibri" panose="020F0502020204030204" pitchFamily="34" charset="0"/>
            </a:endParaRPr>
          </a:p>
        </p:txBody>
      </p:sp>
    </p:spTree>
    <p:extLst>
      <p:ext uri="{BB962C8B-B14F-4D97-AF65-F5344CB8AC3E}">
        <p14:creationId xmlns:p14="http://schemas.microsoft.com/office/powerpoint/2010/main" val="7723642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Autofit/>
          </a:bodyPr>
          <a:lstStyle/>
          <a:p>
            <a:pPr algn="ctr" eaLnBrk="1" hangingPunct="1">
              <a:defRPr/>
            </a:pPr>
            <a:r>
              <a:rPr lang="fr-FR" sz="2400" dirty="0" smtClean="0">
                <a:solidFill>
                  <a:schemeClr val="tx1"/>
                </a:solidFill>
                <a:latin typeface="Calibri" panose="020F0502020204030204" pitchFamily="34" charset="0"/>
                <a:ea typeface="ＭＳ Ｐゴシック" pitchFamily="-108" charset="-128"/>
              </a:rPr>
              <a:t/>
            </a:r>
            <a:br>
              <a:rPr lang="fr-FR" sz="2400" dirty="0" smtClean="0">
                <a:solidFill>
                  <a:schemeClr val="tx1"/>
                </a:solidFill>
                <a:latin typeface="Calibri" panose="020F0502020204030204" pitchFamily="34" charset="0"/>
                <a:ea typeface="ＭＳ Ｐゴシック" pitchFamily="-108" charset="-128"/>
              </a:rPr>
            </a:br>
            <a:r>
              <a:rPr lang="fr-FR" sz="2400" dirty="0" smtClean="0">
                <a:solidFill>
                  <a:schemeClr val="tx1"/>
                </a:solidFill>
                <a:latin typeface="Calibri" panose="020F0502020204030204" pitchFamily="34" charset="0"/>
                <a:ea typeface="ＭＳ Ｐゴシック" pitchFamily="-108" charset="-128"/>
              </a:rPr>
              <a:t/>
            </a:r>
            <a:br>
              <a:rPr lang="fr-FR" sz="2400" dirty="0" smtClean="0">
                <a:solidFill>
                  <a:schemeClr val="tx1"/>
                </a:solidFill>
                <a:latin typeface="Calibri" panose="020F0502020204030204" pitchFamily="34" charset="0"/>
                <a:ea typeface="ＭＳ Ｐゴシック" pitchFamily="-108" charset="-128"/>
              </a:rPr>
            </a:br>
            <a:r>
              <a:rPr lang="fr-FR" sz="2400" dirty="0" smtClean="0">
                <a:solidFill>
                  <a:schemeClr val="tx1"/>
                </a:solidFill>
                <a:latin typeface="Calibri" panose="020F0502020204030204" pitchFamily="34" charset="0"/>
                <a:ea typeface="ＭＳ Ｐゴシック" pitchFamily="-108" charset="-128"/>
              </a:rPr>
              <a:t/>
            </a:r>
            <a:br>
              <a:rPr lang="fr-FR" sz="2400" dirty="0" smtClean="0">
                <a:solidFill>
                  <a:schemeClr val="tx1"/>
                </a:solidFill>
                <a:latin typeface="Calibri" panose="020F0502020204030204" pitchFamily="34" charset="0"/>
                <a:ea typeface="ＭＳ Ｐゴシック" pitchFamily="-108" charset="-128"/>
              </a:rPr>
            </a:br>
            <a:r>
              <a:rPr lang="fr-FR" sz="2000" b="1" dirty="0" smtClean="0">
                <a:solidFill>
                  <a:schemeClr val="tx1"/>
                </a:solidFill>
                <a:latin typeface="Calibri" panose="020F0502020204030204" pitchFamily="34" charset="0"/>
                <a:ea typeface="ＭＳ Ｐゴシック" pitchFamily="-108" charset="-128"/>
              </a:rPr>
              <a:t>Etude qualitative de l’impact de la naissance </a:t>
            </a:r>
            <a:br>
              <a:rPr lang="fr-FR" sz="2000" b="1" dirty="0" smtClean="0">
                <a:solidFill>
                  <a:schemeClr val="tx1"/>
                </a:solidFill>
                <a:latin typeface="Calibri" panose="020F0502020204030204" pitchFamily="34" charset="0"/>
                <a:ea typeface="ＭＳ Ｐゴシック" pitchFamily="-108" charset="-128"/>
              </a:rPr>
            </a:br>
            <a:r>
              <a:rPr lang="fr-FR" sz="2000" b="1" dirty="0" smtClean="0">
                <a:solidFill>
                  <a:schemeClr val="tx1"/>
                </a:solidFill>
                <a:latin typeface="Calibri" panose="020F0502020204030204" pitchFamily="34" charset="0"/>
                <a:ea typeface="ＭＳ Ｐゴシック" pitchFamily="-108" charset="-128"/>
              </a:rPr>
              <a:t>d’un enfant atteint d’une malformation abdomino-thoracique rare sur l’ajustement parental de la première année. </a:t>
            </a:r>
            <a:endParaRPr lang="fr-FR" sz="2400" dirty="0" smtClean="0">
              <a:solidFill>
                <a:schemeClr val="tx1"/>
              </a:solidFill>
              <a:latin typeface="Calibri" panose="020F0502020204030204" pitchFamily="34" charset="0"/>
              <a:ea typeface="ＭＳ Ｐゴシック" pitchFamily="-108" charset="-128"/>
            </a:endParaRPr>
          </a:p>
        </p:txBody>
      </p:sp>
      <p:graphicFrame>
        <p:nvGraphicFramePr>
          <p:cNvPr id="5" name="Espace réservé du contenu 4"/>
          <p:cNvGraphicFramePr>
            <a:graphicFrameLocks/>
          </p:cNvGraphicFramePr>
          <p:nvPr>
            <p:extLst>
              <p:ext uri="{D42A27DB-BD31-4B8C-83A1-F6EECF244321}">
                <p14:modId xmlns:p14="http://schemas.microsoft.com/office/powerpoint/2010/main" val="1020767257"/>
              </p:ext>
            </p:extLst>
          </p:nvPr>
        </p:nvGraphicFramePr>
        <p:xfrm>
          <a:off x="1114425" y="2276475"/>
          <a:ext cx="9134475" cy="34941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708562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Guidelines </a:t>
            </a:r>
            <a:r>
              <a:rPr lang="en-US" dirty="0" err="1" smtClean="0"/>
              <a:t>INoEA</a:t>
            </a:r>
            <a:endParaRPr lang="en-US" dirty="0"/>
          </a:p>
        </p:txBody>
      </p:sp>
      <p:sp>
        <p:nvSpPr>
          <p:cNvPr id="3" name="Espace réservé du contenu 2"/>
          <p:cNvSpPr>
            <a:spLocks noGrp="1"/>
          </p:cNvSpPr>
          <p:nvPr>
            <p:ph idx="1"/>
          </p:nvPr>
        </p:nvSpPr>
        <p:spPr/>
        <p:txBody>
          <a:bodyPr/>
          <a:lstStyle/>
          <a:p>
            <a:r>
              <a:rPr lang="en-US" dirty="0" smtClean="0"/>
              <a:t>G</a:t>
            </a:r>
            <a:endParaRPr lang="en-US" dirty="0"/>
          </a:p>
        </p:txBody>
      </p:sp>
    </p:spTree>
    <p:extLst>
      <p:ext uri="{BB962C8B-B14F-4D97-AF65-F5344CB8AC3E}">
        <p14:creationId xmlns:p14="http://schemas.microsoft.com/office/powerpoint/2010/main" val="16854073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en-US" sz="2400" dirty="0">
                <a:solidFill>
                  <a:schemeClr val="tx1"/>
                </a:solidFill>
                <a:latin typeface="Calibri" panose="020F0502020204030204" pitchFamily="34" charset="0"/>
              </a:rPr>
              <a:t>Swallowing Dysfunction and Quality of Life in </a:t>
            </a:r>
            <a:r>
              <a:rPr lang="en-US" sz="2400" dirty="0" smtClean="0">
                <a:solidFill>
                  <a:schemeClr val="tx1"/>
                </a:solidFill>
                <a:latin typeface="Calibri" panose="020F0502020204030204" pitchFamily="34" charset="0"/>
              </a:rPr>
              <a:t>Adults With </a:t>
            </a:r>
            <a:r>
              <a:rPr lang="en-US" sz="2400" dirty="0">
                <a:solidFill>
                  <a:schemeClr val="tx1"/>
                </a:solidFill>
                <a:latin typeface="Calibri" panose="020F0502020204030204" pitchFamily="34" charset="0"/>
              </a:rPr>
              <a:t>Surgically Corrected </a:t>
            </a:r>
            <a:r>
              <a:rPr lang="en-US" sz="2400" dirty="0" smtClean="0">
                <a:solidFill>
                  <a:schemeClr val="tx1"/>
                </a:solidFill>
                <a:latin typeface="Calibri" panose="020F0502020204030204" pitchFamily="34" charset="0"/>
              </a:rPr>
              <a:t>Esophageal Atresia/</a:t>
            </a:r>
            <a:r>
              <a:rPr lang="en-US" sz="2400" dirty="0" err="1" smtClean="0">
                <a:solidFill>
                  <a:schemeClr val="tx1"/>
                </a:solidFill>
                <a:latin typeface="Calibri" panose="020F0502020204030204" pitchFamily="34" charset="0"/>
              </a:rPr>
              <a:t>Tracheoesophageal</a:t>
            </a:r>
            <a:r>
              <a:rPr lang="en-US" sz="2400" dirty="0" smtClean="0">
                <a:solidFill>
                  <a:schemeClr val="tx1"/>
                </a:solidFill>
                <a:latin typeface="Calibri" panose="020F0502020204030204" pitchFamily="34" charset="0"/>
              </a:rPr>
              <a:t> </a:t>
            </a:r>
            <a:r>
              <a:rPr lang="en-US" sz="2400" dirty="0">
                <a:solidFill>
                  <a:schemeClr val="tx1"/>
                </a:solidFill>
                <a:latin typeface="Calibri" panose="020F0502020204030204" pitchFamily="34" charset="0"/>
              </a:rPr>
              <a:t>Fistula as </a:t>
            </a:r>
            <a:r>
              <a:rPr lang="en-US" sz="2400" dirty="0" smtClean="0">
                <a:solidFill>
                  <a:schemeClr val="tx1"/>
                </a:solidFill>
                <a:latin typeface="Calibri" panose="020F0502020204030204" pitchFamily="34" charset="0"/>
              </a:rPr>
              <a:t>Infants </a:t>
            </a:r>
            <a:r>
              <a:rPr lang="en-US" sz="2400" dirty="0">
                <a:solidFill>
                  <a:schemeClr val="tx1"/>
                </a:solidFill>
                <a:latin typeface="Calibri" panose="020F0502020204030204" pitchFamily="34" charset="0"/>
              </a:rPr>
              <a:t>: Forty Years of </a:t>
            </a:r>
            <a:r>
              <a:rPr lang="en-US" sz="2400" dirty="0" smtClean="0">
                <a:solidFill>
                  <a:schemeClr val="tx1"/>
                </a:solidFill>
                <a:latin typeface="Calibri" panose="020F0502020204030204" pitchFamily="34" charset="0"/>
              </a:rPr>
              <a:t>Follow-up  </a:t>
            </a:r>
            <a:r>
              <a:rPr lang="en-US" sz="1600" dirty="0" err="1" smtClean="0">
                <a:solidFill>
                  <a:schemeClr val="tx1"/>
                </a:solidFill>
                <a:latin typeface="Calibri" panose="020F0502020204030204" pitchFamily="34" charset="0"/>
              </a:rPr>
              <a:t>Gibreel</a:t>
            </a:r>
            <a:r>
              <a:rPr lang="en-US" sz="1600" dirty="0" smtClean="0">
                <a:solidFill>
                  <a:schemeClr val="tx1"/>
                </a:solidFill>
                <a:latin typeface="Calibri" panose="020F0502020204030204" pitchFamily="34" charset="0"/>
              </a:rPr>
              <a:t> W</a:t>
            </a:r>
            <a:r>
              <a:rPr lang="en-US" sz="2400" dirty="0" smtClean="0">
                <a:solidFill>
                  <a:schemeClr val="tx1"/>
                </a:solidFill>
                <a:latin typeface="Calibri" panose="020F0502020204030204" pitchFamily="34" charset="0"/>
              </a:rPr>
              <a:t> </a:t>
            </a:r>
            <a:r>
              <a:rPr lang="fr-FR" sz="1600" dirty="0" smtClean="0">
                <a:solidFill>
                  <a:schemeClr val="tx1"/>
                </a:solidFill>
                <a:latin typeface="Calibri" panose="020F0502020204030204" pitchFamily="34" charset="0"/>
              </a:rPr>
              <a:t>Ann </a:t>
            </a:r>
            <a:r>
              <a:rPr lang="fr-FR" sz="1600" dirty="0" err="1" smtClean="0">
                <a:solidFill>
                  <a:schemeClr val="tx1"/>
                </a:solidFill>
                <a:latin typeface="Calibri" panose="020F0502020204030204" pitchFamily="34" charset="0"/>
              </a:rPr>
              <a:t>Surg</a:t>
            </a:r>
            <a:r>
              <a:rPr lang="fr-FR" sz="1600" dirty="0" smtClean="0">
                <a:solidFill>
                  <a:schemeClr val="tx1"/>
                </a:solidFill>
                <a:latin typeface="Calibri" panose="020F0502020204030204" pitchFamily="34" charset="0"/>
              </a:rPr>
              <a:t> 2016</a:t>
            </a:r>
            <a:endParaRPr lang="en-US" sz="1600" dirty="0">
              <a:solidFill>
                <a:schemeClr val="tx1"/>
              </a:solidFill>
              <a:latin typeface="Calibri" panose="020F0502020204030204" pitchFamily="34" charset="0"/>
            </a:endParaRPr>
          </a:p>
        </p:txBody>
      </p:sp>
      <p:sp>
        <p:nvSpPr>
          <p:cNvPr id="3" name="Espace réservé du contenu 2"/>
          <p:cNvSpPr>
            <a:spLocks noGrp="1"/>
          </p:cNvSpPr>
          <p:nvPr>
            <p:ph idx="1"/>
          </p:nvPr>
        </p:nvSpPr>
        <p:spPr/>
        <p:txBody>
          <a:bodyPr/>
          <a:lstStyle/>
          <a:p>
            <a:r>
              <a:rPr lang="en-US" dirty="0" smtClean="0">
                <a:solidFill>
                  <a:schemeClr val="tx1"/>
                </a:solidFill>
                <a:latin typeface="Calibri" panose="020F0502020204030204" pitchFamily="34" charset="0"/>
              </a:rPr>
              <a:t>Les troubles de la </a:t>
            </a:r>
            <a:r>
              <a:rPr lang="en-US" dirty="0" err="1" smtClean="0">
                <a:solidFill>
                  <a:schemeClr val="tx1"/>
                </a:solidFill>
                <a:latin typeface="Calibri" panose="020F0502020204030204" pitchFamily="34" charset="0"/>
              </a:rPr>
              <a:t>déglutition</a:t>
            </a:r>
            <a:r>
              <a:rPr lang="en-US" dirty="0" smtClean="0">
                <a:solidFill>
                  <a:schemeClr val="tx1"/>
                </a:solidFill>
                <a:latin typeface="Calibri" panose="020F0502020204030204" pitchFamily="34" charset="0"/>
              </a:rPr>
              <a:t> persistent </a:t>
            </a:r>
            <a:r>
              <a:rPr lang="en-US" dirty="0" err="1" smtClean="0">
                <a:solidFill>
                  <a:schemeClr val="tx1"/>
                </a:solidFill>
                <a:latin typeface="Calibri" panose="020F0502020204030204" pitchFamily="34" charset="0"/>
              </a:rPr>
              <a:t>longtemps</a:t>
            </a:r>
            <a:r>
              <a:rPr lang="en-US" dirty="0" smtClean="0">
                <a:solidFill>
                  <a:schemeClr val="tx1"/>
                </a:solidFill>
                <a:latin typeface="Calibri" panose="020F0502020204030204" pitchFamily="34" charset="0"/>
              </a:rPr>
              <a:t> </a:t>
            </a:r>
            <a:r>
              <a:rPr lang="en-US" dirty="0" err="1" smtClean="0">
                <a:solidFill>
                  <a:schemeClr val="tx1"/>
                </a:solidFill>
                <a:latin typeface="Calibri" panose="020F0502020204030204" pitchFamily="34" charset="0"/>
              </a:rPr>
              <a:t>voir</a:t>
            </a:r>
            <a:r>
              <a:rPr lang="en-US" dirty="0" smtClean="0">
                <a:solidFill>
                  <a:schemeClr val="tx1"/>
                </a:solidFill>
                <a:latin typeface="Calibri" panose="020F0502020204030204" pitchFamily="34" charset="0"/>
              </a:rPr>
              <a:t> à </a:t>
            </a:r>
            <a:r>
              <a:rPr lang="en-US" dirty="0" err="1" smtClean="0">
                <a:solidFill>
                  <a:schemeClr val="tx1"/>
                </a:solidFill>
                <a:latin typeface="Calibri" panose="020F0502020204030204" pitchFamily="34" charset="0"/>
              </a:rPr>
              <a:t>jamais</a:t>
            </a:r>
            <a:endParaRPr lang="en-US" dirty="0" smtClean="0">
              <a:solidFill>
                <a:schemeClr val="tx1"/>
              </a:solidFill>
              <a:latin typeface="Calibri" panose="020F0502020204030204" pitchFamily="34" charset="0"/>
            </a:endParaRPr>
          </a:p>
          <a:p>
            <a:r>
              <a:rPr lang="en-US" dirty="0" smtClean="0">
                <a:solidFill>
                  <a:schemeClr val="tx1"/>
                </a:solidFill>
                <a:latin typeface="Calibri" panose="020F0502020204030204" pitchFamily="34" charset="0"/>
              </a:rPr>
              <a:t>Les patients </a:t>
            </a:r>
            <a:r>
              <a:rPr lang="en-US" dirty="0" err="1" smtClean="0">
                <a:solidFill>
                  <a:schemeClr val="tx1"/>
                </a:solidFill>
                <a:latin typeface="Calibri" panose="020F0502020204030204" pitchFamily="34" charset="0"/>
              </a:rPr>
              <a:t>rapportent</a:t>
            </a:r>
            <a:r>
              <a:rPr lang="en-US" dirty="0" smtClean="0">
                <a:solidFill>
                  <a:schemeClr val="tx1"/>
                </a:solidFill>
                <a:latin typeface="Calibri" panose="020F0502020204030204" pitchFamily="34" charset="0"/>
              </a:rPr>
              <a:t> </a:t>
            </a:r>
            <a:r>
              <a:rPr lang="en-US" dirty="0" err="1" smtClean="0">
                <a:solidFill>
                  <a:schemeClr val="tx1"/>
                </a:solidFill>
                <a:latin typeface="Calibri" panose="020F0502020204030204" pitchFamily="34" charset="0"/>
              </a:rPr>
              <a:t>peu</a:t>
            </a:r>
            <a:r>
              <a:rPr lang="en-US" dirty="0" smtClean="0">
                <a:solidFill>
                  <a:schemeClr val="tx1"/>
                </a:solidFill>
                <a:latin typeface="Calibri" panose="020F0502020204030204" pitchFamily="34" charset="0"/>
              </a:rPr>
              <a:t> </a:t>
            </a:r>
            <a:r>
              <a:rPr lang="en-US" dirty="0" err="1" smtClean="0">
                <a:solidFill>
                  <a:schemeClr val="tx1"/>
                </a:solidFill>
                <a:latin typeface="Calibri" panose="020F0502020204030204" pitchFamily="34" charset="0"/>
              </a:rPr>
              <a:t>d’effet</a:t>
            </a:r>
            <a:r>
              <a:rPr lang="en-US" dirty="0" smtClean="0">
                <a:solidFill>
                  <a:schemeClr val="tx1"/>
                </a:solidFill>
                <a:latin typeface="Calibri" panose="020F0502020204030204" pitchFamily="34" charset="0"/>
              </a:rPr>
              <a:t> </a:t>
            </a:r>
            <a:r>
              <a:rPr lang="en-US" dirty="0" err="1" smtClean="0">
                <a:solidFill>
                  <a:schemeClr val="tx1"/>
                </a:solidFill>
                <a:latin typeface="Calibri" panose="020F0502020204030204" pitchFamily="34" charset="0"/>
              </a:rPr>
              <a:t>sur</a:t>
            </a:r>
            <a:r>
              <a:rPr lang="en-US" dirty="0" smtClean="0">
                <a:solidFill>
                  <a:schemeClr val="tx1"/>
                </a:solidFill>
                <a:latin typeface="Calibri" panose="020F0502020204030204" pitchFamily="34" charset="0"/>
              </a:rPr>
              <a:t> </a:t>
            </a:r>
            <a:r>
              <a:rPr lang="en-US" dirty="0" err="1" smtClean="0">
                <a:solidFill>
                  <a:schemeClr val="tx1"/>
                </a:solidFill>
                <a:latin typeface="Calibri" panose="020F0502020204030204" pitchFamily="34" charset="0"/>
              </a:rPr>
              <a:t>leurs</a:t>
            </a:r>
            <a:r>
              <a:rPr lang="en-US" dirty="0" smtClean="0">
                <a:solidFill>
                  <a:schemeClr val="tx1"/>
                </a:solidFill>
                <a:latin typeface="Calibri" panose="020F0502020204030204" pitchFamily="34" charset="0"/>
              </a:rPr>
              <a:t> </a:t>
            </a:r>
            <a:r>
              <a:rPr lang="en-US" dirty="0" err="1" smtClean="0">
                <a:solidFill>
                  <a:schemeClr val="tx1"/>
                </a:solidFill>
                <a:latin typeface="Calibri" panose="020F0502020204030204" pitchFamily="34" charset="0"/>
              </a:rPr>
              <a:t>qualité</a:t>
            </a:r>
            <a:r>
              <a:rPr lang="en-US" dirty="0" smtClean="0">
                <a:solidFill>
                  <a:schemeClr val="tx1"/>
                </a:solidFill>
                <a:latin typeface="Calibri" panose="020F0502020204030204" pitchFamily="34" charset="0"/>
              </a:rPr>
              <a:t> de vie </a:t>
            </a:r>
            <a:r>
              <a:rPr lang="en-US" dirty="0" err="1" smtClean="0">
                <a:solidFill>
                  <a:schemeClr val="tx1"/>
                </a:solidFill>
                <a:latin typeface="Calibri" panose="020F0502020204030204" pitchFamily="34" charset="0"/>
              </a:rPr>
              <a:t>malgré</a:t>
            </a:r>
            <a:r>
              <a:rPr lang="en-US" dirty="0" smtClean="0">
                <a:solidFill>
                  <a:schemeClr val="tx1"/>
                </a:solidFill>
                <a:latin typeface="Calibri" panose="020F0502020204030204" pitchFamily="34" charset="0"/>
              </a:rPr>
              <a:t> des scores de </a:t>
            </a:r>
            <a:r>
              <a:rPr lang="en-US" dirty="0" err="1" smtClean="0">
                <a:solidFill>
                  <a:schemeClr val="tx1"/>
                </a:solidFill>
                <a:latin typeface="Calibri" panose="020F0502020204030204" pitchFamily="34" charset="0"/>
              </a:rPr>
              <a:t>déglution</a:t>
            </a:r>
            <a:r>
              <a:rPr lang="en-US" dirty="0" smtClean="0">
                <a:solidFill>
                  <a:schemeClr val="tx1"/>
                </a:solidFill>
                <a:latin typeface="Calibri" panose="020F0502020204030204" pitchFamily="34" charset="0"/>
              </a:rPr>
              <a:t> </a:t>
            </a:r>
            <a:r>
              <a:rPr lang="en-US" dirty="0" err="1" smtClean="0">
                <a:solidFill>
                  <a:schemeClr val="tx1"/>
                </a:solidFill>
                <a:latin typeface="Calibri" panose="020F0502020204030204" pitchFamily="34" charset="0"/>
              </a:rPr>
              <a:t>perturbés</a:t>
            </a:r>
            <a:r>
              <a:rPr lang="en-US" dirty="0" smtClean="0">
                <a:solidFill>
                  <a:schemeClr val="tx1"/>
                </a:solidFill>
                <a:latin typeface="Calibri" panose="020F0502020204030204" pitchFamily="34" charset="0"/>
              </a:rPr>
              <a:t> </a:t>
            </a:r>
            <a:endParaRPr lang="en-US" dirty="0">
              <a:solidFill>
                <a:schemeClr val="tx1"/>
              </a:solidFill>
              <a:latin typeface="Calibri" panose="020F0502020204030204" pitchFamily="34" charset="0"/>
            </a:endParaRPr>
          </a:p>
        </p:txBody>
      </p:sp>
    </p:spTree>
    <p:extLst>
      <p:ext uri="{BB962C8B-B14F-4D97-AF65-F5344CB8AC3E}">
        <p14:creationId xmlns:p14="http://schemas.microsoft.com/office/powerpoint/2010/main" val="13313384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000" b="1" dirty="0">
                <a:solidFill>
                  <a:schemeClr val="tx1"/>
                </a:solidFill>
                <a:latin typeface="Calibri" panose="020F0502020204030204" pitchFamily="34" charset="0"/>
              </a:rPr>
              <a:t>Association </a:t>
            </a:r>
            <a:r>
              <a:rPr lang="fr-FR" sz="2000" b="1" dirty="0" err="1">
                <a:solidFill>
                  <a:schemeClr val="tx1"/>
                </a:solidFill>
                <a:latin typeface="Calibri" panose="020F0502020204030204" pitchFamily="34" charset="0"/>
              </a:rPr>
              <a:t>between</a:t>
            </a:r>
            <a:r>
              <a:rPr lang="fr-FR" sz="2000" b="1" dirty="0">
                <a:solidFill>
                  <a:schemeClr val="tx1"/>
                </a:solidFill>
                <a:latin typeface="Calibri" panose="020F0502020204030204" pitchFamily="34" charset="0"/>
              </a:rPr>
              <a:t> </a:t>
            </a:r>
            <a:r>
              <a:rPr lang="fr-FR" sz="2000" b="1" dirty="0" err="1">
                <a:solidFill>
                  <a:schemeClr val="tx1"/>
                </a:solidFill>
                <a:latin typeface="Calibri" panose="020F0502020204030204" pitchFamily="34" charset="0"/>
              </a:rPr>
              <a:t>antibiotic</a:t>
            </a:r>
            <a:r>
              <a:rPr lang="fr-FR" sz="2000" b="1" dirty="0">
                <a:solidFill>
                  <a:schemeClr val="tx1"/>
                </a:solidFill>
                <a:latin typeface="Calibri" panose="020F0502020204030204" pitchFamily="34" charset="0"/>
              </a:rPr>
              <a:t> use </a:t>
            </a:r>
            <a:r>
              <a:rPr lang="fr-FR" sz="2000" b="1" dirty="0" err="1">
                <a:solidFill>
                  <a:schemeClr val="tx1"/>
                </a:solidFill>
                <a:latin typeface="Calibri" panose="020F0502020204030204" pitchFamily="34" charset="0"/>
              </a:rPr>
              <a:t>among</a:t>
            </a:r>
            <a:r>
              <a:rPr lang="fr-FR" sz="2000" b="1" dirty="0">
                <a:solidFill>
                  <a:schemeClr val="tx1"/>
                </a:solidFill>
                <a:latin typeface="Calibri" panose="020F0502020204030204" pitchFamily="34" charset="0"/>
              </a:rPr>
              <a:t> </a:t>
            </a:r>
            <a:r>
              <a:rPr lang="fr-FR" sz="2000" b="1" dirty="0" err="1">
                <a:solidFill>
                  <a:schemeClr val="tx1"/>
                </a:solidFill>
                <a:latin typeface="Calibri" panose="020F0502020204030204" pitchFamily="34" charset="0"/>
              </a:rPr>
              <a:t>pregnant</a:t>
            </a:r>
            <a:r>
              <a:rPr lang="fr-FR" sz="2000" b="1" dirty="0">
                <a:solidFill>
                  <a:schemeClr val="tx1"/>
                </a:solidFill>
                <a:latin typeface="Calibri" panose="020F0502020204030204" pitchFamily="34" charset="0"/>
              </a:rPr>
              <a:t> </a:t>
            </a:r>
            <a:r>
              <a:rPr lang="fr-FR" sz="2000" b="1" dirty="0" err="1">
                <a:solidFill>
                  <a:schemeClr val="tx1"/>
                </a:solidFill>
                <a:latin typeface="Calibri" panose="020F0502020204030204" pitchFamily="34" charset="0"/>
              </a:rPr>
              <a:t>women</a:t>
            </a:r>
            <a:r>
              <a:rPr lang="fr-FR" sz="2000" b="1" dirty="0">
                <a:solidFill>
                  <a:schemeClr val="tx1"/>
                </a:solidFill>
                <a:latin typeface="Calibri" panose="020F0502020204030204" pitchFamily="34" charset="0"/>
              </a:rPr>
              <a:t> </a:t>
            </a:r>
            <a:r>
              <a:rPr lang="fr-FR" sz="2000" b="1" dirty="0" err="1">
                <a:solidFill>
                  <a:schemeClr val="tx1"/>
                </a:solidFill>
                <a:latin typeface="Calibri" panose="020F0502020204030204" pitchFamily="34" charset="0"/>
              </a:rPr>
              <a:t>with</a:t>
            </a:r>
            <a:r>
              <a:rPr lang="fr-FR" sz="2000" b="1" dirty="0">
                <a:solidFill>
                  <a:schemeClr val="tx1"/>
                </a:solidFill>
                <a:latin typeface="Calibri" panose="020F0502020204030204" pitchFamily="34" charset="0"/>
              </a:rPr>
              <a:t> </a:t>
            </a:r>
            <a:r>
              <a:rPr lang="fr-FR" sz="2000" b="1" dirty="0" err="1">
                <a:solidFill>
                  <a:schemeClr val="tx1"/>
                </a:solidFill>
                <a:latin typeface="Calibri" panose="020F0502020204030204" pitchFamily="34" charset="0"/>
              </a:rPr>
              <a:t>urinary</a:t>
            </a:r>
            <a:r>
              <a:rPr lang="fr-FR" sz="2000" b="1" dirty="0">
                <a:solidFill>
                  <a:schemeClr val="tx1"/>
                </a:solidFill>
                <a:latin typeface="Calibri" panose="020F0502020204030204" pitchFamily="34" charset="0"/>
              </a:rPr>
              <a:t> tract infections in the first </a:t>
            </a:r>
            <a:r>
              <a:rPr lang="fr-FR" sz="2000" b="1" dirty="0" err="1">
                <a:solidFill>
                  <a:schemeClr val="tx1"/>
                </a:solidFill>
                <a:latin typeface="Calibri" panose="020F0502020204030204" pitchFamily="34" charset="0"/>
              </a:rPr>
              <a:t>trimester</a:t>
            </a:r>
            <a:r>
              <a:rPr lang="fr-FR" sz="2000" b="1" dirty="0">
                <a:solidFill>
                  <a:schemeClr val="tx1"/>
                </a:solidFill>
                <a:latin typeface="Calibri" panose="020F0502020204030204" pitchFamily="34" charset="0"/>
              </a:rPr>
              <a:t> and </a:t>
            </a:r>
            <a:r>
              <a:rPr lang="fr-FR" sz="2000" b="1" dirty="0" err="1">
                <a:solidFill>
                  <a:schemeClr val="tx1"/>
                </a:solidFill>
                <a:latin typeface="Calibri" panose="020F0502020204030204" pitchFamily="34" charset="0"/>
              </a:rPr>
              <a:t>birth</a:t>
            </a:r>
            <a:r>
              <a:rPr lang="fr-FR" sz="2000" b="1" dirty="0">
                <a:solidFill>
                  <a:schemeClr val="tx1"/>
                </a:solidFill>
                <a:latin typeface="Calibri" panose="020F0502020204030204" pitchFamily="34" charset="0"/>
              </a:rPr>
              <a:t> </a:t>
            </a:r>
            <a:r>
              <a:rPr lang="fr-FR" sz="2000" b="1" dirty="0" err="1" smtClean="0">
                <a:solidFill>
                  <a:schemeClr val="tx1"/>
                </a:solidFill>
                <a:latin typeface="Calibri" panose="020F0502020204030204" pitchFamily="34" charset="0"/>
              </a:rPr>
              <a:t>defects</a:t>
            </a:r>
            <a:r>
              <a:rPr lang="fr-FR" sz="2000" b="1" dirty="0">
                <a:solidFill>
                  <a:schemeClr val="tx1"/>
                </a:solidFill>
                <a:latin typeface="Calibri" panose="020F0502020204030204" pitchFamily="34" charset="0"/>
              </a:rPr>
              <a:t>, National </a:t>
            </a:r>
            <a:r>
              <a:rPr lang="fr-FR" sz="2000" b="1" dirty="0" err="1">
                <a:solidFill>
                  <a:schemeClr val="tx1"/>
                </a:solidFill>
                <a:latin typeface="Calibri" panose="020F0502020204030204" pitchFamily="34" charset="0"/>
              </a:rPr>
              <a:t>Birth</a:t>
            </a:r>
            <a:r>
              <a:rPr lang="fr-FR" sz="2000" b="1" dirty="0">
                <a:solidFill>
                  <a:schemeClr val="tx1"/>
                </a:solidFill>
                <a:latin typeface="Calibri" panose="020F0502020204030204" pitchFamily="34" charset="0"/>
              </a:rPr>
              <a:t> </a:t>
            </a:r>
            <a:r>
              <a:rPr lang="fr-FR" sz="2000" b="1" dirty="0" err="1">
                <a:solidFill>
                  <a:schemeClr val="tx1"/>
                </a:solidFill>
                <a:latin typeface="Calibri" panose="020F0502020204030204" pitchFamily="34" charset="0"/>
              </a:rPr>
              <a:t>Defects</a:t>
            </a:r>
            <a:r>
              <a:rPr lang="fr-FR" sz="2000" b="1" dirty="0">
                <a:solidFill>
                  <a:schemeClr val="tx1"/>
                </a:solidFill>
                <a:latin typeface="Calibri" panose="020F0502020204030204" pitchFamily="34" charset="0"/>
              </a:rPr>
              <a:t> </a:t>
            </a:r>
            <a:r>
              <a:rPr lang="fr-FR" sz="2000" b="1" dirty="0" err="1">
                <a:solidFill>
                  <a:schemeClr val="tx1"/>
                </a:solidFill>
                <a:latin typeface="Calibri" panose="020F0502020204030204" pitchFamily="34" charset="0"/>
              </a:rPr>
              <a:t>Prevention</a:t>
            </a:r>
            <a:r>
              <a:rPr lang="fr-FR" sz="2000" b="1" dirty="0">
                <a:solidFill>
                  <a:schemeClr val="tx1"/>
                </a:solidFill>
                <a:latin typeface="Calibri" panose="020F0502020204030204" pitchFamily="34" charset="0"/>
              </a:rPr>
              <a:t> </a:t>
            </a:r>
            <a:r>
              <a:rPr lang="fr-FR" sz="2000" b="1" dirty="0" err="1">
                <a:solidFill>
                  <a:schemeClr val="tx1"/>
                </a:solidFill>
                <a:latin typeface="Calibri" panose="020F0502020204030204" pitchFamily="34" charset="0"/>
              </a:rPr>
              <a:t>Study</a:t>
            </a:r>
            <a:r>
              <a:rPr lang="fr-FR" sz="2000" b="1" dirty="0">
                <a:solidFill>
                  <a:schemeClr val="tx1"/>
                </a:solidFill>
                <a:latin typeface="Calibri" panose="020F0502020204030204" pitchFamily="34" charset="0"/>
              </a:rPr>
              <a:t> 1997 to </a:t>
            </a:r>
            <a:r>
              <a:rPr lang="fr-FR" sz="2000" b="1" dirty="0" smtClean="0">
                <a:solidFill>
                  <a:schemeClr val="tx1"/>
                </a:solidFill>
                <a:latin typeface="Calibri" panose="020F0502020204030204" pitchFamily="34" charset="0"/>
              </a:rPr>
              <a:t>2011. </a:t>
            </a:r>
            <a:r>
              <a:rPr lang="fr-FR" sz="1600" u="sng" dirty="0" err="1" smtClean="0">
                <a:solidFill>
                  <a:schemeClr val="tx1"/>
                </a:solidFill>
                <a:latin typeface="Calibri" panose="020F0502020204030204" pitchFamily="34" charset="0"/>
                <a:hlinkClick r:id="rId2" invalidUrl="https://www.ncbi.nlm.nih.gov/pubmed/?term=Ailes EC[Author]&amp;cauthor=true&amp;cauthor_uid=27891788"/>
              </a:rPr>
              <a:t>AilesEC</a:t>
            </a:r>
            <a:r>
              <a:rPr lang="fr-FR" sz="1600" u="sng" dirty="0" smtClean="0">
                <a:solidFill>
                  <a:schemeClr val="tx1"/>
                </a:solidFill>
                <a:latin typeface="Calibri" panose="020F0502020204030204" pitchFamily="34" charset="0"/>
              </a:rPr>
              <a:t> </a:t>
            </a:r>
            <a:r>
              <a:rPr lang="fr-FR" sz="1600" u="sng" dirty="0">
                <a:solidFill>
                  <a:schemeClr val="tx1"/>
                </a:solidFill>
                <a:latin typeface="Calibri" panose="020F0502020204030204" pitchFamily="34" charset="0"/>
                <a:hlinkClick r:id="rId3" invalidUrl="https://www.ncbi.nlm.nih.gov/pubmed/?term=and The National Birth Defects Prevention Study[Corporate Author]"/>
              </a:rPr>
              <a:t>and The National Birth Defects </a:t>
            </a:r>
            <a:r>
              <a:rPr lang="fr-FR" sz="1600" u="sng" dirty="0" err="1">
                <a:solidFill>
                  <a:schemeClr val="tx1"/>
                </a:solidFill>
                <a:latin typeface="Calibri" panose="020F0502020204030204" pitchFamily="34" charset="0"/>
                <a:hlinkClick r:id="rId3" invalidUrl="https://www.ncbi.nlm.nih.gov/pubmed/?term=and The National Birth Defects Prevention Study[Corporate Author]"/>
              </a:rPr>
              <a:t>Prevention</a:t>
            </a:r>
            <a:r>
              <a:rPr lang="fr-FR" sz="1600" u="sng" dirty="0">
                <a:solidFill>
                  <a:schemeClr val="tx1"/>
                </a:solidFill>
                <a:latin typeface="Calibri" panose="020F0502020204030204" pitchFamily="34" charset="0"/>
                <a:hlinkClick r:id="rId3" invalidUrl="https://www.ncbi.nlm.nih.gov/pubmed/?term=and The National Birth Defects Prevention Study[Corporate Author]"/>
              </a:rPr>
              <a:t> </a:t>
            </a:r>
            <a:r>
              <a:rPr lang="fr-FR" sz="1600" u="sng" dirty="0" err="1" smtClean="0">
                <a:solidFill>
                  <a:schemeClr val="tx1"/>
                </a:solidFill>
                <a:latin typeface="Calibri" panose="020F0502020204030204" pitchFamily="34" charset="0"/>
                <a:hlinkClick r:id="rId3" invalidUrl="https://www.ncbi.nlm.nih.gov/pubmed/?term=and The National Birth Defects Prevention Study[Corporate Author]"/>
              </a:rPr>
              <a:t>Study</a:t>
            </a:r>
            <a:endParaRPr lang="en-US" sz="2000" dirty="0">
              <a:solidFill>
                <a:schemeClr val="tx1"/>
              </a:solidFill>
              <a:latin typeface="Calibri" panose="020F0502020204030204" pitchFamily="34" charset="0"/>
            </a:endParaRPr>
          </a:p>
        </p:txBody>
      </p:sp>
      <p:sp>
        <p:nvSpPr>
          <p:cNvPr id="3" name="Espace réservé du contenu 2"/>
          <p:cNvSpPr>
            <a:spLocks noGrp="1"/>
          </p:cNvSpPr>
          <p:nvPr>
            <p:ph idx="1"/>
          </p:nvPr>
        </p:nvSpPr>
        <p:spPr/>
        <p:txBody>
          <a:bodyPr>
            <a:normAutofit fontScale="85000" lnSpcReduction="20000"/>
          </a:bodyPr>
          <a:lstStyle/>
          <a:p>
            <a:r>
              <a:rPr lang="fr-FR" dirty="0" smtClean="0">
                <a:latin typeface="Calibri" panose="020F0502020204030204" pitchFamily="34" charset="0"/>
              </a:rPr>
              <a:t>Certains antibiotiques sulfamides, </a:t>
            </a:r>
            <a:r>
              <a:rPr lang="fr-FR" dirty="0" err="1" smtClean="0">
                <a:latin typeface="Calibri" panose="020F0502020204030204" pitchFamily="34" charset="0"/>
              </a:rPr>
              <a:t>nitrofurantoine</a:t>
            </a:r>
            <a:r>
              <a:rPr lang="fr-FR" dirty="0" smtClean="0">
                <a:latin typeface="Calibri" panose="020F0502020204030204" pitchFamily="34" charset="0"/>
              </a:rPr>
              <a:t>) ont déjà étaient associés a des anomalies congénitales à l’inverse d’autres (pénicillines). Il reste imprécis si les anomalies constatées sont dues aux </a:t>
            </a:r>
            <a:r>
              <a:rPr lang="fr-FR" dirty="0" err="1" smtClean="0">
                <a:latin typeface="Calibri" panose="020F0502020204030204" pitchFamily="34" charset="0"/>
              </a:rPr>
              <a:t>atb</a:t>
            </a:r>
            <a:r>
              <a:rPr lang="fr-FR" dirty="0" smtClean="0">
                <a:latin typeface="Calibri" panose="020F0502020204030204" pitchFamily="34" charset="0"/>
              </a:rPr>
              <a:t>, à l’infection qui a justifié les </a:t>
            </a:r>
            <a:r>
              <a:rPr lang="fr-FR" dirty="0" err="1" smtClean="0">
                <a:latin typeface="Calibri" panose="020F0502020204030204" pitchFamily="34" charset="0"/>
              </a:rPr>
              <a:t>atb</a:t>
            </a:r>
            <a:r>
              <a:rPr lang="fr-FR" dirty="0" smtClean="0">
                <a:latin typeface="Calibri" panose="020F0502020204030204" pitchFamily="34" charset="0"/>
              </a:rPr>
              <a:t> ou le hasard</a:t>
            </a:r>
          </a:p>
          <a:p>
            <a:r>
              <a:rPr lang="fr-FR" b="1" dirty="0" smtClean="0">
                <a:latin typeface="Calibri" panose="020F0502020204030204" pitchFamily="34" charset="0"/>
              </a:rPr>
              <a:t>METHODES:</a:t>
            </a:r>
            <a:r>
              <a:rPr lang="fr-FR" dirty="0">
                <a:latin typeface="Calibri" panose="020F0502020204030204" pitchFamily="34" charset="0"/>
              </a:rPr>
              <a:t> </a:t>
            </a:r>
            <a:r>
              <a:rPr lang="fr-FR" dirty="0" smtClean="0">
                <a:latin typeface="Calibri" panose="020F0502020204030204" pitchFamily="34" charset="0"/>
              </a:rPr>
              <a:t>Groupe de femmes enceintes avec infection urinaires sous </a:t>
            </a:r>
            <a:r>
              <a:rPr lang="fr-FR" dirty="0" err="1" smtClean="0">
                <a:latin typeface="Calibri" panose="020F0502020204030204" pitchFamily="34" charset="0"/>
              </a:rPr>
              <a:t>atb</a:t>
            </a:r>
            <a:r>
              <a:rPr lang="fr-FR" dirty="0" smtClean="0">
                <a:latin typeface="Calibri" panose="020F0502020204030204" pitchFamily="34" charset="0"/>
              </a:rPr>
              <a:t> ( </a:t>
            </a:r>
            <a:r>
              <a:rPr lang="fr-FR" dirty="0" err="1" smtClean="0">
                <a:latin typeface="Calibri" panose="020F0502020204030204" pitchFamily="34" charset="0"/>
              </a:rPr>
              <a:t>nitrofurantoine</a:t>
            </a:r>
            <a:r>
              <a:rPr lang="fr-FR" dirty="0" smtClean="0">
                <a:latin typeface="Calibri" panose="020F0502020204030204" pitchFamily="34" charset="0"/>
              </a:rPr>
              <a:t>, sulfamides, </a:t>
            </a:r>
            <a:r>
              <a:rPr lang="fr-FR" dirty="0" err="1" smtClean="0">
                <a:latin typeface="Calibri" panose="020F0502020204030204" pitchFamily="34" charset="0"/>
              </a:rPr>
              <a:t>cephalosporine</a:t>
            </a:r>
            <a:r>
              <a:rPr lang="fr-FR" dirty="0" smtClean="0">
                <a:latin typeface="Calibri" panose="020F0502020204030204" pitchFamily="34" charset="0"/>
              </a:rPr>
              <a:t>) vs groupe control sous </a:t>
            </a:r>
            <a:r>
              <a:rPr lang="fr-FR" dirty="0" err="1" smtClean="0">
                <a:latin typeface="Calibri" panose="020F0502020204030204" pitchFamily="34" charset="0"/>
              </a:rPr>
              <a:t>penicillines</a:t>
            </a:r>
            <a:endParaRPr lang="fr-FR" dirty="0" smtClean="0">
              <a:latin typeface="Calibri" panose="020F0502020204030204" pitchFamily="34" charset="0"/>
            </a:endParaRPr>
          </a:p>
          <a:p>
            <a:r>
              <a:rPr lang="fr-FR" b="1" dirty="0" smtClean="0">
                <a:latin typeface="Calibri" panose="020F0502020204030204" pitchFamily="34" charset="0"/>
              </a:rPr>
              <a:t>RESULTATS</a:t>
            </a:r>
            <a:r>
              <a:rPr lang="fr-FR" dirty="0" smtClean="0">
                <a:latin typeface="Calibri" panose="020F0502020204030204" pitchFamily="34" charset="0"/>
              </a:rPr>
              <a:t> : la </a:t>
            </a:r>
            <a:r>
              <a:rPr lang="fr-FR" dirty="0" err="1" smtClean="0">
                <a:latin typeface="Calibri" panose="020F0502020204030204" pitchFamily="34" charset="0"/>
              </a:rPr>
              <a:t>Nitrofurantoine</a:t>
            </a:r>
            <a:r>
              <a:rPr lang="fr-FR" dirty="0" smtClean="0">
                <a:latin typeface="Calibri" panose="020F0502020204030204" pitchFamily="34" charset="0"/>
              </a:rPr>
              <a:t> était associée aux fentes palatines (OR, </a:t>
            </a:r>
            <a:r>
              <a:rPr lang="fr-FR" dirty="0">
                <a:latin typeface="Calibri" panose="020F0502020204030204" pitchFamily="34" charset="0"/>
              </a:rPr>
              <a:t>1.97 </a:t>
            </a:r>
            <a:r>
              <a:rPr lang="fr-FR" dirty="0" smtClean="0">
                <a:latin typeface="Calibri" panose="020F0502020204030204" pitchFamily="34" charset="0"/>
              </a:rPr>
              <a:t>[1.10-3.53</a:t>
            </a:r>
            <a:r>
              <a:rPr lang="fr-FR" dirty="0">
                <a:latin typeface="Calibri" panose="020F0502020204030204" pitchFamily="34" charset="0"/>
              </a:rPr>
              <a:t>]), </a:t>
            </a:r>
            <a:r>
              <a:rPr lang="fr-FR" dirty="0" smtClean="0">
                <a:latin typeface="Calibri" panose="020F0502020204030204" pitchFamily="34" charset="0"/>
              </a:rPr>
              <a:t>le </a:t>
            </a:r>
            <a:r>
              <a:rPr lang="fr-FR" dirty="0" err="1" smtClean="0">
                <a:latin typeface="Calibri" panose="020F0502020204030204" pitchFamily="34" charset="0"/>
              </a:rPr>
              <a:t>trimethoprim-sulfamethoxazole</a:t>
            </a:r>
            <a:r>
              <a:rPr lang="fr-FR" dirty="0" smtClean="0">
                <a:latin typeface="Calibri" panose="020F0502020204030204" pitchFamily="34" charset="0"/>
              </a:rPr>
              <a:t> avec l’atrésie de l‘œsophage </a:t>
            </a:r>
            <a:r>
              <a:rPr lang="fr-FR" dirty="0">
                <a:latin typeface="Calibri" panose="020F0502020204030204" pitchFamily="34" charset="0"/>
              </a:rPr>
              <a:t>(5.31 [1.39-20.24]) </a:t>
            </a:r>
            <a:r>
              <a:rPr lang="fr-FR" dirty="0" smtClean="0">
                <a:latin typeface="Calibri" panose="020F0502020204030204" pitchFamily="34" charset="0"/>
              </a:rPr>
              <a:t>et la hernie diaphragmatique </a:t>
            </a:r>
            <a:r>
              <a:rPr lang="fr-FR" dirty="0">
                <a:latin typeface="Calibri" panose="020F0502020204030204" pitchFamily="34" charset="0"/>
              </a:rPr>
              <a:t>(5.09 [1.20-21.69]), </a:t>
            </a:r>
            <a:r>
              <a:rPr lang="fr-FR" dirty="0" smtClean="0">
                <a:latin typeface="Calibri" panose="020F0502020204030204" pitchFamily="34" charset="0"/>
              </a:rPr>
              <a:t>et les céphalosporines avec les malformations </a:t>
            </a:r>
            <a:r>
              <a:rPr lang="fr-FR" dirty="0" err="1" smtClean="0">
                <a:latin typeface="Calibri" panose="020F0502020204030204" pitchFamily="34" charset="0"/>
              </a:rPr>
              <a:t>anorectales</a:t>
            </a:r>
            <a:r>
              <a:rPr lang="fr-FR" dirty="0" smtClean="0">
                <a:latin typeface="Calibri" panose="020F0502020204030204" pitchFamily="34" charset="0"/>
              </a:rPr>
              <a:t>  </a:t>
            </a:r>
            <a:r>
              <a:rPr lang="fr-FR" dirty="0">
                <a:latin typeface="Calibri" panose="020F0502020204030204" pitchFamily="34" charset="0"/>
              </a:rPr>
              <a:t>(5.01 [1.34-18.76]).</a:t>
            </a:r>
          </a:p>
          <a:p>
            <a:r>
              <a:rPr lang="fr-FR" b="1" dirty="0" smtClean="0">
                <a:latin typeface="Calibri" panose="020F0502020204030204" pitchFamily="34" charset="0"/>
              </a:rPr>
              <a:t>CONCLUSIONS:</a:t>
            </a:r>
            <a:r>
              <a:rPr lang="fr-FR" dirty="0" smtClean="0">
                <a:latin typeface="Calibri" panose="020F0502020204030204" pitchFamily="34" charset="0"/>
              </a:rPr>
              <a:t> L’exposition à certains </a:t>
            </a:r>
            <a:r>
              <a:rPr lang="fr-FR" dirty="0" err="1" smtClean="0">
                <a:latin typeface="Calibri" panose="020F0502020204030204" pitchFamily="34" charset="0"/>
              </a:rPr>
              <a:t>atb</a:t>
            </a:r>
            <a:r>
              <a:rPr lang="fr-FR" dirty="0" smtClean="0">
                <a:latin typeface="Calibri" panose="020F0502020204030204" pitchFamily="34" charset="0"/>
              </a:rPr>
              <a:t> en </a:t>
            </a:r>
            <a:r>
              <a:rPr lang="fr-FR" dirty="0">
                <a:latin typeface="Calibri" panose="020F0502020204030204" pitchFamily="34" charset="0"/>
              </a:rPr>
              <a:t>période </a:t>
            </a:r>
            <a:r>
              <a:rPr lang="fr-FR" dirty="0" err="1">
                <a:latin typeface="Calibri" panose="020F0502020204030204" pitchFamily="34" charset="0"/>
              </a:rPr>
              <a:t>périconceptionel</a:t>
            </a:r>
            <a:r>
              <a:rPr lang="fr-FR" dirty="0">
                <a:latin typeface="Calibri" panose="020F0502020204030204" pitchFamily="34" charset="0"/>
              </a:rPr>
              <a:t> </a:t>
            </a:r>
            <a:r>
              <a:rPr lang="fr-FR" dirty="0" smtClean="0">
                <a:latin typeface="Calibri" panose="020F0502020204030204" pitchFamily="34" charset="0"/>
              </a:rPr>
              <a:t>peut augmenter les pour quelques anomalies congénitales . </a:t>
            </a:r>
          </a:p>
          <a:p>
            <a:r>
              <a:rPr lang="fr-FR" u="sng" dirty="0" err="1" smtClean="0">
                <a:latin typeface="Calibri" panose="020F0502020204030204" pitchFamily="34" charset="0"/>
              </a:rPr>
              <a:t>Birth</a:t>
            </a:r>
            <a:r>
              <a:rPr lang="fr-FR" u="sng" dirty="0" smtClean="0">
                <a:latin typeface="Calibri" panose="020F0502020204030204" pitchFamily="34" charset="0"/>
              </a:rPr>
              <a:t> </a:t>
            </a:r>
            <a:r>
              <a:rPr lang="fr-FR" u="sng" dirty="0" err="1">
                <a:latin typeface="Calibri" panose="020F0502020204030204" pitchFamily="34" charset="0"/>
              </a:rPr>
              <a:t>Defects</a:t>
            </a:r>
            <a:r>
              <a:rPr lang="fr-FR" u="sng" dirty="0">
                <a:latin typeface="Calibri" panose="020F0502020204030204" pitchFamily="34" charset="0"/>
              </a:rPr>
              <a:t> </a:t>
            </a:r>
            <a:r>
              <a:rPr lang="fr-FR" u="sng" dirty="0" err="1">
                <a:latin typeface="Calibri" panose="020F0502020204030204" pitchFamily="34" charset="0"/>
              </a:rPr>
              <a:t>Res</a:t>
            </a:r>
            <a:r>
              <a:rPr lang="fr-FR" u="sng" dirty="0">
                <a:latin typeface="Calibri" panose="020F0502020204030204" pitchFamily="34" charset="0"/>
              </a:rPr>
              <a:t> A Clin Mol </a:t>
            </a:r>
            <a:r>
              <a:rPr lang="fr-FR" u="sng" dirty="0" err="1">
                <a:latin typeface="Calibri" panose="020F0502020204030204" pitchFamily="34" charset="0"/>
              </a:rPr>
              <a:t>Teratol</a:t>
            </a:r>
            <a:r>
              <a:rPr lang="fr-FR" u="sng" dirty="0">
                <a:latin typeface="Calibri" panose="020F0502020204030204" pitchFamily="34" charset="0"/>
              </a:rPr>
              <a:t>.</a:t>
            </a:r>
            <a:r>
              <a:rPr lang="fr-FR" dirty="0">
                <a:latin typeface="Calibri" panose="020F0502020204030204" pitchFamily="34" charset="0"/>
              </a:rPr>
              <a:t> 2016 Nov;106(11):940-949</a:t>
            </a:r>
          </a:p>
        </p:txBody>
      </p:sp>
    </p:spTree>
    <p:extLst>
      <p:ext uri="{BB962C8B-B14F-4D97-AF65-F5344CB8AC3E}">
        <p14:creationId xmlns:p14="http://schemas.microsoft.com/office/powerpoint/2010/main" val="16037599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sz="2800" dirty="0" err="1">
                <a:solidFill>
                  <a:schemeClr val="tx1"/>
                </a:solidFill>
                <a:latin typeface="Calibri" panose="020F0502020204030204" pitchFamily="34" charset="0"/>
              </a:rPr>
              <a:t>Esophageal</a:t>
            </a:r>
            <a:r>
              <a:rPr lang="fr-FR" sz="2800" dirty="0">
                <a:solidFill>
                  <a:schemeClr val="tx1"/>
                </a:solidFill>
                <a:latin typeface="Calibri" panose="020F0502020204030204" pitchFamily="34" charset="0"/>
              </a:rPr>
              <a:t> </a:t>
            </a:r>
            <a:r>
              <a:rPr lang="fr-FR" sz="2800" dirty="0" err="1">
                <a:solidFill>
                  <a:schemeClr val="tx1"/>
                </a:solidFill>
                <a:latin typeface="Calibri" panose="020F0502020204030204" pitchFamily="34" charset="0"/>
              </a:rPr>
              <a:t>Atresia</a:t>
            </a:r>
            <a:r>
              <a:rPr lang="fr-FR" sz="2800" dirty="0">
                <a:solidFill>
                  <a:schemeClr val="tx1"/>
                </a:solidFill>
                <a:latin typeface="Calibri" panose="020F0502020204030204" pitchFamily="34" charset="0"/>
              </a:rPr>
              <a:t>: Future Directions for </a:t>
            </a:r>
            <a:r>
              <a:rPr lang="fr-FR" sz="2800" dirty="0" err="1">
                <a:solidFill>
                  <a:schemeClr val="tx1"/>
                </a:solidFill>
                <a:latin typeface="Calibri" panose="020F0502020204030204" pitchFamily="34" charset="0"/>
              </a:rPr>
              <a:t>Research</a:t>
            </a:r>
            <a:r>
              <a:rPr lang="fr-FR" sz="2800" dirty="0">
                <a:solidFill>
                  <a:schemeClr val="tx1"/>
                </a:solidFill>
                <a:latin typeface="Calibri" panose="020F0502020204030204" pitchFamily="34" charset="0"/>
              </a:rPr>
              <a:t> on the Digestive Tract</a:t>
            </a:r>
            <a:r>
              <a:rPr lang="fr-FR" sz="2800" dirty="0" smtClean="0">
                <a:solidFill>
                  <a:schemeClr val="tx1"/>
                </a:solidFill>
                <a:latin typeface="Calibri" panose="020F0502020204030204" pitchFamily="34" charset="0"/>
              </a:rPr>
              <a:t>.</a:t>
            </a:r>
            <a:r>
              <a:rPr lang="fr-FR" sz="2800" u="sng" dirty="0">
                <a:solidFill>
                  <a:schemeClr val="tx1"/>
                </a:solidFill>
                <a:latin typeface="Calibri" panose="020F0502020204030204" pitchFamily="34" charset="0"/>
                <a:hlinkClick r:id="rId2" invalidUrl="https://www.ncbi.nlm.nih.gov/pubmed/?term=Rayyan M[Author]&amp;cauthor=true&amp;cauthor_uid=27533315"/>
              </a:rPr>
              <a:t> </a:t>
            </a:r>
            <a:r>
              <a:rPr lang="fr-FR" sz="2000" u="sng" dirty="0" err="1">
                <a:solidFill>
                  <a:schemeClr val="tx1"/>
                </a:solidFill>
                <a:latin typeface="Calibri" panose="020F0502020204030204" pitchFamily="34" charset="0"/>
                <a:hlinkClick r:id="rId2" invalidUrl="https://www.ncbi.nlm.nih.gov/pubmed/?term=Rayyan M[Author]&amp;cauthor=true&amp;cauthor_uid=27533315"/>
              </a:rPr>
              <a:t>Rayyan</a:t>
            </a:r>
            <a:r>
              <a:rPr lang="fr-FR" sz="2000" u="sng" dirty="0">
                <a:solidFill>
                  <a:schemeClr val="tx1"/>
                </a:solidFill>
                <a:latin typeface="Calibri" panose="020F0502020204030204" pitchFamily="34" charset="0"/>
                <a:hlinkClick r:id="rId2" invalidUrl="https://www.ncbi.nlm.nih.gov/pubmed/?term=Rayyan M[Author]&amp;cauthor=true&amp;cauthor_uid=27533315"/>
              </a:rPr>
              <a:t> </a:t>
            </a:r>
            <a:r>
              <a:rPr lang="fr-FR" sz="2000" u="sng" dirty="0" smtClean="0">
                <a:solidFill>
                  <a:schemeClr val="tx1"/>
                </a:solidFill>
                <a:latin typeface="Calibri" panose="020F0502020204030204" pitchFamily="34" charset="0"/>
                <a:hlinkClick r:id="rId2" invalidUrl="https://www.ncbi.nlm.nih.gov/pubmed/?term=Rayyan M[Author]&amp;cauthor=true&amp;cauthor_uid=27533315"/>
              </a:rPr>
              <a:t>M</a:t>
            </a:r>
            <a:r>
              <a:rPr lang="fr-FR" sz="2000" u="sng" dirty="0" smtClean="0">
                <a:solidFill>
                  <a:schemeClr val="tx1"/>
                </a:solidFill>
                <a:latin typeface="Calibri" panose="020F0502020204030204" pitchFamily="34" charset="0"/>
              </a:rPr>
              <a:t> </a:t>
            </a:r>
            <a:r>
              <a:rPr lang="fr-FR" sz="1400" u="sng" dirty="0" err="1">
                <a:solidFill>
                  <a:schemeClr val="tx1"/>
                </a:solidFill>
                <a:latin typeface="Calibri" panose="020F0502020204030204" pitchFamily="34" charset="0"/>
              </a:rPr>
              <a:t>Eur</a:t>
            </a:r>
            <a:r>
              <a:rPr lang="fr-FR" sz="1400" u="sng" dirty="0">
                <a:solidFill>
                  <a:schemeClr val="tx1"/>
                </a:solidFill>
                <a:latin typeface="Calibri" panose="020F0502020204030204" pitchFamily="34" charset="0"/>
              </a:rPr>
              <a:t> J </a:t>
            </a:r>
            <a:r>
              <a:rPr lang="fr-FR" sz="1400" u="sng" dirty="0" err="1">
                <a:solidFill>
                  <a:schemeClr val="tx1"/>
                </a:solidFill>
                <a:latin typeface="Calibri" panose="020F0502020204030204" pitchFamily="34" charset="0"/>
              </a:rPr>
              <a:t>Pediatr</a:t>
            </a:r>
            <a:r>
              <a:rPr lang="fr-FR" sz="1400" u="sng" dirty="0">
                <a:solidFill>
                  <a:schemeClr val="tx1"/>
                </a:solidFill>
                <a:latin typeface="Calibri" panose="020F0502020204030204" pitchFamily="34" charset="0"/>
              </a:rPr>
              <a:t> </a:t>
            </a:r>
            <a:r>
              <a:rPr lang="fr-FR" sz="1400" u="sng" dirty="0" err="1">
                <a:solidFill>
                  <a:schemeClr val="tx1"/>
                </a:solidFill>
                <a:latin typeface="Calibri" panose="020F0502020204030204" pitchFamily="34" charset="0"/>
              </a:rPr>
              <a:t>Surg</a:t>
            </a:r>
            <a:r>
              <a:rPr lang="fr-FR" sz="1400" u="sng" dirty="0">
                <a:solidFill>
                  <a:schemeClr val="tx1"/>
                </a:solidFill>
                <a:latin typeface="Calibri" panose="020F0502020204030204" pitchFamily="34" charset="0"/>
              </a:rPr>
              <a:t>.</a:t>
            </a:r>
            <a:r>
              <a:rPr lang="fr-FR" sz="1400" dirty="0">
                <a:solidFill>
                  <a:schemeClr val="tx1"/>
                </a:solidFill>
                <a:latin typeface="Calibri" panose="020F0502020204030204" pitchFamily="34" charset="0"/>
              </a:rPr>
              <a:t> 2016 </a:t>
            </a:r>
            <a:r>
              <a:rPr lang="fr-FR" sz="1400" dirty="0" err="1">
                <a:solidFill>
                  <a:schemeClr val="tx1"/>
                </a:solidFill>
                <a:latin typeface="Calibri" panose="020F0502020204030204" pitchFamily="34" charset="0"/>
              </a:rPr>
              <a:t>Aug</a:t>
            </a:r>
            <a:r>
              <a:rPr lang="fr-FR" sz="1400" dirty="0">
                <a:solidFill>
                  <a:schemeClr val="tx1"/>
                </a:solidFill>
                <a:latin typeface="Calibri" panose="020F0502020204030204" pitchFamily="34" charset="0"/>
              </a:rPr>
              <a:t> </a:t>
            </a:r>
            <a:r>
              <a:rPr lang="fr-FR" sz="1400" dirty="0" smtClean="0">
                <a:solidFill>
                  <a:schemeClr val="tx1"/>
                </a:solidFill>
                <a:latin typeface="Calibri" panose="020F0502020204030204" pitchFamily="34" charset="0"/>
              </a:rPr>
              <a:t>17</a:t>
            </a:r>
            <a:endParaRPr lang="en-US" sz="1400" dirty="0">
              <a:solidFill>
                <a:schemeClr val="tx1"/>
              </a:solidFill>
              <a:latin typeface="Calibri" panose="020F0502020204030204" pitchFamily="34" charset="0"/>
            </a:endParaRPr>
          </a:p>
        </p:txBody>
      </p:sp>
      <p:sp>
        <p:nvSpPr>
          <p:cNvPr id="3" name="Espace réservé du contenu 2"/>
          <p:cNvSpPr>
            <a:spLocks noGrp="1"/>
          </p:cNvSpPr>
          <p:nvPr>
            <p:ph idx="1"/>
          </p:nvPr>
        </p:nvSpPr>
        <p:spPr/>
        <p:txBody>
          <a:bodyPr>
            <a:normAutofit lnSpcReduction="10000"/>
          </a:bodyPr>
          <a:lstStyle/>
          <a:p>
            <a:r>
              <a:rPr lang="en-US" dirty="0" smtClean="0"/>
              <a:t>La </a:t>
            </a:r>
            <a:r>
              <a:rPr lang="en-US" dirty="0" err="1" smtClean="0"/>
              <a:t>morbidité</a:t>
            </a:r>
            <a:r>
              <a:rPr lang="en-US" dirty="0" smtClean="0"/>
              <a:t> </a:t>
            </a:r>
            <a:r>
              <a:rPr lang="en-US" dirty="0" err="1" smtClean="0"/>
              <a:t>gastrointestinale</a:t>
            </a:r>
            <a:r>
              <a:rPr lang="en-US" dirty="0" smtClean="0"/>
              <a:t> </a:t>
            </a:r>
            <a:r>
              <a:rPr lang="en-US" dirty="0" err="1" smtClean="0"/>
              <a:t>est</a:t>
            </a:r>
            <a:r>
              <a:rPr lang="en-US" dirty="0" smtClean="0"/>
              <a:t> </a:t>
            </a:r>
            <a:r>
              <a:rPr lang="en-US" dirty="0" err="1" smtClean="0"/>
              <a:t>fréquente</a:t>
            </a:r>
            <a:r>
              <a:rPr lang="en-US" dirty="0" smtClean="0"/>
              <a:t>, </a:t>
            </a:r>
            <a:r>
              <a:rPr lang="en-US" dirty="0" err="1" smtClean="0"/>
              <a:t>persistente</a:t>
            </a:r>
            <a:r>
              <a:rPr lang="en-US" dirty="0" smtClean="0"/>
              <a:t> et pas </a:t>
            </a:r>
            <a:r>
              <a:rPr lang="en-US" dirty="0" err="1" smtClean="0"/>
              <a:t>bien</a:t>
            </a:r>
            <a:r>
              <a:rPr lang="en-US" dirty="0" smtClean="0"/>
              <a:t> </a:t>
            </a:r>
            <a:r>
              <a:rPr lang="en-US" dirty="0" err="1" smtClean="0"/>
              <a:t>connue</a:t>
            </a:r>
            <a:r>
              <a:rPr lang="en-US" dirty="0" smtClean="0"/>
              <a:t> : RGO et </a:t>
            </a:r>
            <a:r>
              <a:rPr lang="en-US" dirty="0" err="1" smtClean="0"/>
              <a:t>dysphagie</a:t>
            </a:r>
            <a:r>
              <a:rPr lang="en-US" dirty="0" smtClean="0"/>
              <a:t> +++</a:t>
            </a:r>
          </a:p>
          <a:p>
            <a:pPr lvl="1"/>
            <a:r>
              <a:rPr lang="en-US" dirty="0" err="1" smtClean="0"/>
              <a:t>Oesophagite</a:t>
            </a:r>
            <a:r>
              <a:rPr lang="en-US" dirty="0" smtClean="0"/>
              <a:t> :  26 à 46% </a:t>
            </a:r>
          </a:p>
          <a:p>
            <a:pPr lvl="1"/>
            <a:r>
              <a:rPr lang="en-US" dirty="0" err="1" smtClean="0"/>
              <a:t>Dysphagie</a:t>
            </a:r>
            <a:r>
              <a:rPr lang="en-US" dirty="0" smtClean="0"/>
              <a:t> : 15 à 52% </a:t>
            </a:r>
          </a:p>
          <a:p>
            <a:r>
              <a:rPr lang="en-US" dirty="0" smtClean="0"/>
              <a:t>Axes de </a:t>
            </a:r>
            <a:r>
              <a:rPr lang="en-US" dirty="0" err="1" smtClean="0"/>
              <a:t>recherches</a:t>
            </a:r>
            <a:r>
              <a:rPr lang="en-US" dirty="0" smtClean="0"/>
              <a:t> </a:t>
            </a:r>
          </a:p>
          <a:p>
            <a:pPr lvl="1"/>
            <a:r>
              <a:rPr lang="en-US" dirty="0" err="1" smtClean="0"/>
              <a:t>Modèles</a:t>
            </a:r>
            <a:r>
              <a:rPr lang="en-US" dirty="0" smtClean="0"/>
              <a:t> </a:t>
            </a:r>
            <a:r>
              <a:rPr lang="en-US" dirty="0" err="1" smtClean="0"/>
              <a:t>éxpérimentaux</a:t>
            </a:r>
            <a:r>
              <a:rPr lang="en-US" dirty="0" smtClean="0"/>
              <a:t> </a:t>
            </a:r>
            <a:r>
              <a:rPr lang="en-US" dirty="0" err="1" smtClean="0"/>
              <a:t>d’AO</a:t>
            </a:r>
            <a:r>
              <a:rPr lang="en-US" dirty="0" smtClean="0"/>
              <a:t> avec </a:t>
            </a:r>
            <a:r>
              <a:rPr lang="en-US" dirty="0" err="1" smtClean="0"/>
              <a:t>étude</a:t>
            </a:r>
            <a:r>
              <a:rPr lang="en-US" dirty="0" smtClean="0"/>
              <a:t> de </a:t>
            </a:r>
            <a:r>
              <a:rPr lang="en-US" dirty="0" err="1" smtClean="0"/>
              <a:t>l’organogenèse</a:t>
            </a:r>
            <a:r>
              <a:rPr lang="en-US" dirty="0" smtClean="0"/>
              <a:t> et l </a:t>
            </a:r>
            <a:r>
              <a:rPr lang="en-US" dirty="0" err="1" smtClean="0"/>
              <a:t>aneurogenèse</a:t>
            </a:r>
            <a:endParaRPr lang="en-US" dirty="0" smtClean="0"/>
          </a:p>
          <a:p>
            <a:pPr lvl="1"/>
            <a:r>
              <a:rPr lang="en-US" dirty="0"/>
              <a:t>E</a:t>
            </a:r>
            <a:r>
              <a:rPr lang="en-US" dirty="0" smtClean="0"/>
              <a:t>valuation in vitro de la </a:t>
            </a:r>
            <a:r>
              <a:rPr lang="en-US" dirty="0" err="1" smtClean="0"/>
              <a:t>motilité</a:t>
            </a:r>
            <a:r>
              <a:rPr lang="en-US" dirty="0" smtClean="0"/>
              <a:t> </a:t>
            </a:r>
            <a:r>
              <a:rPr lang="en-US" dirty="0" err="1" smtClean="0"/>
              <a:t>oesophagienne</a:t>
            </a:r>
            <a:r>
              <a:rPr lang="en-US" dirty="0" smtClean="0"/>
              <a:t> et </a:t>
            </a:r>
            <a:r>
              <a:rPr lang="en-US" dirty="0" err="1" smtClean="0"/>
              <a:t>gastrique</a:t>
            </a:r>
            <a:endParaRPr lang="en-US" dirty="0" smtClean="0"/>
          </a:p>
          <a:p>
            <a:pPr lvl="1"/>
            <a:r>
              <a:rPr lang="en-US" dirty="0" smtClean="0"/>
              <a:t>Le </a:t>
            </a:r>
            <a:r>
              <a:rPr lang="en-US" dirty="0" err="1" smtClean="0"/>
              <a:t>traitement</a:t>
            </a:r>
            <a:r>
              <a:rPr lang="en-US" dirty="0" smtClean="0"/>
              <a:t> des </a:t>
            </a:r>
            <a:r>
              <a:rPr lang="en-US" dirty="0" err="1" smtClean="0"/>
              <a:t>grands</a:t>
            </a:r>
            <a:r>
              <a:rPr lang="en-US" dirty="0" smtClean="0"/>
              <a:t> defects</a:t>
            </a:r>
          </a:p>
          <a:p>
            <a:pPr lvl="1"/>
            <a:endParaRPr lang="en-US" dirty="0" smtClean="0"/>
          </a:p>
          <a:p>
            <a:pPr lvl="1"/>
            <a:endParaRPr lang="en-US" dirty="0"/>
          </a:p>
          <a:p>
            <a:endParaRPr lang="en-US" dirty="0">
              <a:latin typeface="Calibri" panose="020F0502020204030204" pitchFamily="34" charset="0"/>
            </a:endParaRPr>
          </a:p>
        </p:txBody>
      </p:sp>
    </p:spTree>
    <p:extLst>
      <p:ext uri="{BB962C8B-B14F-4D97-AF65-F5344CB8AC3E}">
        <p14:creationId xmlns:p14="http://schemas.microsoft.com/office/powerpoint/2010/main" val="10868162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400" b="1" dirty="0" err="1" smtClean="0">
                <a:solidFill>
                  <a:schemeClr val="tx1"/>
                </a:solidFill>
                <a:latin typeface="Calibri" panose="020F0502020204030204" pitchFamily="34" charset="0"/>
              </a:rPr>
              <a:t>Maternal</a:t>
            </a:r>
            <a:r>
              <a:rPr lang="fr-FR" sz="2400" b="1" dirty="0" smtClean="0">
                <a:solidFill>
                  <a:schemeClr val="tx1"/>
                </a:solidFill>
                <a:latin typeface="Calibri" panose="020F0502020204030204" pitchFamily="34" charset="0"/>
              </a:rPr>
              <a:t> </a:t>
            </a:r>
            <a:r>
              <a:rPr lang="fr-FR" sz="2400" b="1" dirty="0" err="1">
                <a:solidFill>
                  <a:schemeClr val="tx1"/>
                </a:solidFill>
                <a:latin typeface="Calibri" panose="020F0502020204030204" pitchFamily="34" charset="0"/>
              </a:rPr>
              <a:t>factors</a:t>
            </a:r>
            <a:r>
              <a:rPr lang="fr-FR" sz="2400" b="1" dirty="0">
                <a:solidFill>
                  <a:schemeClr val="tx1"/>
                </a:solidFill>
                <a:latin typeface="Calibri" panose="020F0502020204030204" pitchFamily="34" charset="0"/>
              </a:rPr>
              <a:t> in the </a:t>
            </a:r>
            <a:r>
              <a:rPr lang="fr-FR" sz="2400" b="1" dirty="0" err="1">
                <a:solidFill>
                  <a:schemeClr val="tx1"/>
                </a:solidFill>
                <a:latin typeface="Calibri" panose="020F0502020204030204" pitchFamily="34" charset="0"/>
              </a:rPr>
              <a:t>origin</a:t>
            </a:r>
            <a:r>
              <a:rPr lang="fr-FR" sz="2400" b="1" dirty="0">
                <a:solidFill>
                  <a:schemeClr val="tx1"/>
                </a:solidFill>
                <a:latin typeface="Calibri" panose="020F0502020204030204" pitchFamily="34" charset="0"/>
              </a:rPr>
              <a:t> of </a:t>
            </a:r>
            <a:r>
              <a:rPr lang="fr-FR" sz="2400" b="1" dirty="0" err="1">
                <a:solidFill>
                  <a:schemeClr val="tx1"/>
                </a:solidFill>
                <a:latin typeface="Calibri" panose="020F0502020204030204" pitchFamily="34" charset="0"/>
              </a:rPr>
              <a:t>isolated</a:t>
            </a:r>
            <a:r>
              <a:rPr lang="fr-FR" sz="2400" b="1" dirty="0">
                <a:solidFill>
                  <a:schemeClr val="tx1"/>
                </a:solidFill>
                <a:latin typeface="Calibri" panose="020F0502020204030204" pitchFamily="34" charset="0"/>
              </a:rPr>
              <a:t> </a:t>
            </a:r>
            <a:r>
              <a:rPr lang="fr-FR" sz="2400" b="1" dirty="0" err="1">
                <a:solidFill>
                  <a:schemeClr val="tx1"/>
                </a:solidFill>
                <a:latin typeface="Calibri" panose="020F0502020204030204" pitchFamily="34" charset="0"/>
              </a:rPr>
              <a:t>oesophageal</a:t>
            </a:r>
            <a:r>
              <a:rPr lang="fr-FR" sz="2400" b="1" dirty="0">
                <a:solidFill>
                  <a:schemeClr val="tx1"/>
                </a:solidFill>
                <a:latin typeface="Calibri" panose="020F0502020204030204" pitchFamily="34" charset="0"/>
              </a:rPr>
              <a:t> </a:t>
            </a:r>
            <a:r>
              <a:rPr lang="fr-FR" sz="2400" b="1" dirty="0" err="1">
                <a:solidFill>
                  <a:schemeClr val="tx1"/>
                </a:solidFill>
                <a:latin typeface="Calibri" panose="020F0502020204030204" pitchFamily="34" charset="0"/>
              </a:rPr>
              <a:t>atresia</a:t>
            </a:r>
            <a:r>
              <a:rPr lang="fr-FR" sz="2400" b="1" dirty="0">
                <a:solidFill>
                  <a:schemeClr val="tx1"/>
                </a:solidFill>
                <a:latin typeface="Calibri" panose="020F0502020204030204" pitchFamily="34" charset="0"/>
              </a:rPr>
              <a:t>: A population-</a:t>
            </a:r>
            <a:r>
              <a:rPr lang="fr-FR" sz="2400" b="1" dirty="0" err="1">
                <a:solidFill>
                  <a:schemeClr val="tx1"/>
                </a:solidFill>
                <a:latin typeface="Calibri" panose="020F0502020204030204" pitchFamily="34" charset="0"/>
              </a:rPr>
              <a:t>based</a:t>
            </a:r>
            <a:r>
              <a:rPr lang="fr-FR" sz="2400" b="1" dirty="0">
                <a:solidFill>
                  <a:schemeClr val="tx1"/>
                </a:solidFill>
                <a:latin typeface="Calibri" panose="020F0502020204030204" pitchFamily="34" charset="0"/>
              </a:rPr>
              <a:t> case-control </a:t>
            </a:r>
            <a:r>
              <a:rPr lang="fr-FR" sz="2400" b="1" dirty="0" err="1" smtClean="0">
                <a:solidFill>
                  <a:schemeClr val="tx1"/>
                </a:solidFill>
                <a:latin typeface="Calibri" panose="020F0502020204030204" pitchFamily="34" charset="0"/>
              </a:rPr>
              <a:t>study.</a:t>
            </a:r>
            <a:r>
              <a:rPr lang="fr-FR" sz="1800" u="sng" dirty="0" err="1" smtClean="0">
                <a:solidFill>
                  <a:schemeClr val="tx1"/>
                </a:solidFill>
                <a:latin typeface="Calibri" panose="020F0502020204030204" pitchFamily="34" charset="0"/>
                <a:hlinkClick r:id="rId2" invalidUrl="https://www.ncbi.nlm.nih.gov/pubmed/?term=Vermes G[Author]&amp;cauthor=true&amp;cauthor_uid=26033843"/>
              </a:rPr>
              <a:t>Vermes</a:t>
            </a:r>
            <a:r>
              <a:rPr lang="fr-FR" sz="1800" u="sng" dirty="0" smtClean="0">
                <a:solidFill>
                  <a:schemeClr val="tx1"/>
                </a:solidFill>
                <a:latin typeface="Calibri" panose="020F0502020204030204" pitchFamily="34" charset="0"/>
                <a:hlinkClick r:id="rId2" invalidUrl="https://www.ncbi.nlm.nih.gov/pubmed/?term=Vermes G[Author]&amp;cauthor=true&amp;cauthor_uid=26033843"/>
              </a:rPr>
              <a:t> G</a:t>
            </a:r>
            <a:r>
              <a:rPr lang="fr-FR" sz="2400" dirty="0" smtClean="0">
                <a:solidFill>
                  <a:schemeClr val="tx1"/>
                </a:solidFill>
                <a:latin typeface="Calibri" panose="020F0502020204030204" pitchFamily="34" charset="0"/>
              </a:rPr>
              <a:t>.</a:t>
            </a:r>
            <a:r>
              <a:rPr lang="fr-FR" sz="1200" u="sng" dirty="0">
                <a:solidFill>
                  <a:schemeClr val="tx1"/>
                </a:solidFill>
                <a:latin typeface="Calibri" panose="020F0502020204030204" pitchFamily="34" charset="0"/>
              </a:rPr>
              <a:t> </a:t>
            </a:r>
            <a:r>
              <a:rPr lang="fr-FR" sz="1200" u="sng" dirty="0" err="1">
                <a:solidFill>
                  <a:schemeClr val="tx1"/>
                </a:solidFill>
                <a:latin typeface="Calibri" panose="020F0502020204030204" pitchFamily="34" charset="0"/>
              </a:rPr>
              <a:t>Birth</a:t>
            </a:r>
            <a:r>
              <a:rPr lang="fr-FR" sz="1200" u="sng" dirty="0">
                <a:solidFill>
                  <a:schemeClr val="tx1"/>
                </a:solidFill>
                <a:latin typeface="Calibri" panose="020F0502020204030204" pitchFamily="34" charset="0"/>
              </a:rPr>
              <a:t> </a:t>
            </a:r>
            <a:r>
              <a:rPr lang="fr-FR" sz="1200" u="sng" dirty="0" err="1">
                <a:solidFill>
                  <a:schemeClr val="tx1"/>
                </a:solidFill>
                <a:latin typeface="Calibri" panose="020F0502020204030204" pitchFamily="34" charset="0"/>
              </a:rPr>
              <a:t>Defects</a:t>
            </a:r>
            <a:r>
              <a:rPr lang="fr-FR" sz="1200" u="sng" dirty="0">
                <a:solidFill>
                  <a:schemeClr val="tx1"/>
                </a:solidFill>
                <a:latin typeface="Calibri" panose="020F0502020204030204" pitchFamily="34" charset="0"/>
              </a:rPr>
              <a:t> </a:t>
            </a:r>
            <a:r>
              <a:rPr lang="fr-FR" sz="1200" u="sng" dirty="0" err="1">
                <a:solidFill>
                  <a:schemeClr val="tx1"/>
                </a:solidFill>
                <a:latin typeface="Calibri" panose="020F0502020204030204" pitchFamily="34" charset="0"/>
              </a:rPr>
              <a:t>Res</a:t>
            </a:r>
            <a:r>
              <a:rPr lang="fr-FR" sz="1200" u="sng" dirty="0">
                <a:solidFill>
                  <a:schemeClr val="tx1"/>
                </a:solidFill>
                <a:latin typeface="Calibri" panose="020F0502020204030204" pitchFamily="34" charset="0"/>
              </a:rPr>
              <a:t> A Clin Mol </a:t>
            </a:r>
            <a:r>
              <a:rPr lang="fr-FR" sz="1200" u="sng" dirty="0" err="1">
                <a:solidFill>
                  <a:schemeClr val="tx1"/>
                </a:solidFill>
                <a:latin typeface="Calibri" panose="020F0502020204030204" pitchFamily="34" charset="0"/>
              </a:rPr>
              <a:t>Teratol</a:t>
            </a:r>
            <a:r>
              <a:rPr lang="fr-FR" sz="1200" u="sng" dirty="0">
                <a:solidFill>
                  <a:schemeClr val="tx1"/>
                </a:solidFill>
                <a:latin typeface="Calibri" panose="020F0502020204030204" pitchFamily="34" charset="0"/>
              </a:rPr>
              <a:t>.</a:t>
            </a:r>
            <a:r>
              <a:rPr lang="fr-FR" sz="1200" dirty="0">
                <a:solidFill>
                  <a:schemeClr val="tx1"/>
                </a:solidFill>
                <a:latin typeface="Calibri" panose="020F0502020204030204" pitchFamily="34" charset="0"/>
              </a:rPr>
              <a:t> 2015 Sep;103(9):</a:t>
            </a:r>
            <a:r>
              <a:rPr lang="fr-FR" sz="1200" dirty="0" smtClean="0">
                <a:solidFill>
                  <a:schemeClr val="tx1"/>
                </a:solidFill>
                <a:latin typeface="Calibri" panose="020F0502020204030204" pitchFamily="34" charset="0"/>
              </a:rPr>
              <a:t>804-13</a:t>
            </a:r>
            <a:endParaRPr lang="en-US" sz="2400" dirty="0">
              <a:solidFill>
                <a:schemeClr val="tx1"/>
              </a:solidFill>
              <a:latin typeface="Calibri" panose="020F0502020204030204" pitchFamily="34" charset="0"/>
            </a:endParaRPr>
          </a:p>
        </p:txBody>
      </p:sp>
      <p:sp>
        <p:nvSpPr>
          <p:cNvPr id="3" name="Espace réservé du contenu 2"/>
          <p:cNvSpPr>
            <a:spLocks noGrp="1"/>
          </p:cNvSpPr>
          <p:nvPr>
            <p:ph idx="1"/>
          </p:nvPr>
        </p:nvSpPr>
        <p:spPr/>
        <p:txBody>
          <a:bodyPr>
            <a:normAutofit/>
          </a:bodyPr>
          <a:lstStyle/>
          <a:p>
            <a:r>
              <a:rPr lang="fr-FR" b="1" dirty="0" smtClean="0"/>
              <a:t>BACKGROUND:</a:t>
            </a:r>
            <a:r>
              <a:rPr lang="fr-FR" dirty="0" smtClean="0"/>
              <a:t> Facteurs de risques chez les mamans </a:t>
            </a:r>
            <a:endParaRPr lang="fr-FR" dirty="0"/>
          </a:p>
          <a:p>
            <a:r>
              <a:rPr lang="fr-FR" b="1" dirty="0" smtClean="0"/>
              <a:t>METHODES: </a:t>
            </a:r>
            <a:r>
              <a:rPr lang="fr-FR" dirty="0" smtClean="0"/>
              <a:t>221 cas d’AO isolée, 356, associées et 38151 de groupe témoin sans malformations, de 1980 à 1996 </a:t>
            </a:r>
          </a:p>
          <a:p>
            <a:r>
              <a:rPr lang="fr-FR" b="1" dirty="0" smtClean="0"/>
              <a:t>RESULTATS: </a:t>
            </a:r>
          </a:p>
          <a:p>
            <a:pPr lvl="1"/>
            <a:r>
              <a:rPr lang="fr-FR" dirty="0" smtClean="0"/>
              <a:t>Taux plus élevé de les 1</a:t>
            </a:r>
            <a:r>
              <a:rPr lang="fr-FR" baseline="30000" dirty="0" smtClean="0"/>
              <a:t>ère</a:t>
            </a:r>
            <a:r>
              <a:rPr lang="fr-FR" dirty="0" smtClean="0"/>
              <a:t> naissances et d’un niveau socioéconomique faible. </a:t>
            </a:r>
          </a:p>
          <a:p>
            <a:pPr lvl="1"/>
            <a:r>
              <a:rPr lang="fr-FR" dirty="0" smtClean="0"/>
              <a:t>Pathologies respiratoires aigus et HTA traité par la </a:t>
            </a:r>
            <a:r>
              <a:rPr lang="fr-FR" dirty="0" err="1" smtClean="0"/>
              <a:t>nifedipine</a:t>
            </a:r>
            <a:r>
              <a:rPr lang="fr-FR" dirty="0" smtClean="0"/>
              <a:t>.</a:t>
            </a:r>
            <a:endParaRPr lang="fr-FR" dirty="0"/>
          </a:p>
          <a:p>
            <a:endParaRPr lang="fr-FR" u="sng" dirty="0" smtClean="0"/>
          </a:p>
          <a:p>
            <a:endParaRPr lang="fr-FR" u="sng" dirty="0"/>
          </a:p>
        </p:txBody>
      </p:sp>
    </p:spTree>
    <p:extLst>
      <p:ext uri="{BB962C8B-B14F-4D97-AF65-F5344CB8AC3E}">
        <p14:creationId xmlns:p14="http://schemas.microsoft.com/office/powerpoint/2010/main" val="4756759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LA RECHERCHE</a:t>
            </a:r>
            <a:endParaRPr lang="en-US" dirty="0"/>
          </a:p>
        </p:txBody>
      </p:sp>
      <p:sp>
        <p:nvSpPr>
          <p:cNvPr id="3" name="Espace réservé du contenu 2"/>
          <p:cNvSpPr>
            <a:spLocks noGrp="1"/>
          </p:cNvSpPr>
          <p:nvPr>
            <p:ph idx="1"/>
          </p:nvPr>
        </p:nvSpPr>
        <p:spPr/>
        <p:txBody>
          <a:bodyPr/>
          <a:lstStyle/>
          <a:p>
            <a:pPr marL="514350" indent="-514350">
              <a:buFont typeface="+mj-lt"/>
              <a:buAutoNum type="arabicPeriod"/>
            </a:pPr>
            <a:r>
              <a:rPr lang="en-US" dirty="0" err="1" smtClean="0"/>
              <a:t>Experimentale</a:t>
            </a:r>
            <a:r>
              <a:rPr lang="en-US" dirty="0" smtClean="0"/>
              <a:t> </a:t>
            </a:r>
          </a:p>
          <a:p>
            <a:pPr marL="914400" lvl="1" indent="-457200">
              <a:buFont typeface="+mj-lt"/>
              <a:buAutoNum type="arabicPeriod"/>
            </a:pPr>
            <a:r>
              <a:rPr lang="en-US" dirty="0" err="1" smtClean="0"/>
              <a:t>Génie</a:t>
            </a:r>
            <a:r>
              <a:rPr lang="en-US" dirty="0" smtClean="0"/>
              <a:t> </a:t>
            </a:r>
            <a:r>
              <a:rPr lang="en-US" dirty="0" err="1" smtClean="0"/>
              <a:t>tissulaire</a:t>
            </a:r>
            <a:endParaRPr lang="en-US" dirty="0" smtClean="0"/>
          </a:p>
          <a:p>
            <a:pPr marL="914400" lvl="1" indent="-457200">
              <a:buFont typeface="+mj-lt"/>
              <a:buAutoNum type="arabicPeriod"/>
            </a:pPr>
            <a:endParaRPr lang="en-US" dirty="0" smtClean="0"/>
          </a:p>
          <a:p>
            <a:pPr marL="514350" indent="-514350">
              <a:buFont typeface="+mj-lt"/>
              <a:buAutoNum type="arabicPeriod"/>
            </a:pPr>
            <a:r>
              <a:rPr lang="en-US" dirty="0" smtClean="0"/>
              <a:t>Clinique</a:t>
            </a:r>
          </a:p>
          <a:p>
            <a:pPr marL="914400" lvl="1" indent="-457200">
              <a:buFont typeface="+mj-lt"/>
              <a:buAutoNum type="arabicPeriod"/>
            </a:pPr>
            <a:r>
              <a:rPr lang="en-US" dirty="0" smtClean="0"/>
              <a:t>Etudes au </a:t>
            </a:r>
            <a:r>
              <a:rPr lang="en-US" dirty="0" err="1" smtClean="0"/>
              <a:t>sain</a:t>
            </a:r>
            <a:r>
              <a:rPr lang="en-US" dirty="0" smtClean="0"/>
              <a:t> du </a:t>
            </a:r>
            <a:r>
              <a:rPr lang="en-US" dirty="0" err="1" smtClean="0"/>
              <a:t>réseau</a:t>
            </a:r>
            <a:r>
              <a:rPr lang="en-US" dirty="0" smtClean="0"/>
              <a:t> </a:t>
            </a:r>
            <a:r>
              <a:rPr lang="en-US" dirty="0" err="1" smtClean="0"/>
              <a:t>épidémiologique</a:t>
            </a:r>
            <a:r>
              <a:rPr lang="en-US" dirty="0" smtClean="0"/>
              <a:t> du </a:t>
            </a:r>
            <a:r>
              <a:rPr lang="en-US" dirty="0" err="1" smtClean="0"/>
              <a:t>CdR</a:t>
            </a:r>
            <a:endParaRPr lang="en-US" dirty="0" smtClean="0"/>
          </a:p>
          <a:p>
            <a:pPr marL="914400" lvl="1" indent="-457200">
              <a:buFont typeface="+mj-lt"/>
              <a:buAutoNum type="arabicPeriod"/>
            </a:pPr>
            <a:r>
              <a:rPr lang="en-US" dirty="0" smtClean="0"/>
              <a:t>Etudes </a:t>
            </a:r>
            <a:r>
              <a:rPr lang="en-US" dirty="0" err="1" smtClean="0"/>
              <a:t>internationales</a:t>
            </a:r>
            <a:endParaRPr lang="en-US" dirty="0" smtClean="0"/>
          </a:p>
          <a:p>
            <a:pPr marL="914400" lvl="1" indent="-457200">
              <a:buFont typeface="+mj-lt"/>
              <a:buAutoNum type="arabicPeriod"/>
            </a:pPr>
            <a:r>
              <a:rPr lang="en-US" dirty="0" err="1" smtClean="0"/>
              <a:t>Recommandations</a:t>
            </a:r>
            <a:r>
              <a:rPr lang="en-US" dirty="0" smtClean="0"/>
              <a:t> </a:t>
            </a:r>
            <a:r>
              <a:rPr lang="en-US" dirty="0" err="1" smtClean="0"/>
              <a:t>INoEA</a:t>
            </a:r>
            <a:endParaRPr lang="en-US" dirty="0"/>
          </a:p>
        </p:txBody>
      </p:sp>
    </p:spTree>
    <p:extLst>
      <p:ext uri="{BB962C8B-B14F-4D97-AF65-F5344CB8AC3E}">
        <p14:creationId xmlns:p14="http://schemas.microsoft.com/office/powerpoint/2010/main" val="14435620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marL="742950" indent="-742950">
              <a:buFont typeface="+mj-lt"/>
              <a:buAutoNum type="arabicPeriod"/>
            </a:pPr>
            <a:r>
              <a:rPr lang="en-US" dirty="0" smtClean="0"/>
              <a:t>La </a:t>
            </a:r>
            <a:r>
              <a:rPr lang="en-US" dirty="0" err="1" smtClean="0"/>
              <a:t>Recherche</a:t>
            </a:r>
            <a:r>
              <a:rPr lang="en-US" dirty="0" smtClean="0"/>
              <a:t> </a:t>
            </a:r>
            <a:r>
              <a:rPr lang="en-US" dirty="0" err="1" smtClean="0"/>
              <a:t>epérimentale</a:t>
            </a:r>
            <a:endParaRPr lang="en-US" dirty="0"/>
          </a:p>
        </p:txBody>
      </p:sp>
      <p:sp>
        <p:nvSpPr>
          <p:cNvPr id="3" name="Espace réservé du contenu 2"/>
          <p:cNvSpPr>
            <a:spLocks noGrp="1"/>
          </p:cNvSpPr>
          <p:nvPr>
            <p:ph idx="1"/>
          </p:nvPr>
        </p:nvSpPr>
        <p:spPr/>
        <p:txBody>
          <a:bodyPr/>
          <a:lstStyle/>
          <a:p>
            <a:r>
              <a:rPr lang="en-US" dirty="0" err="1" smtClean="0"/>
              <a:t>Génie</a:t>
            </a:r>
            <a:r>
              <a:rPr lang="en-US" dirty="0" smtClean="0"/>
              <a:t> </a:t>
            </a:r>
            <a:r>
              <a:rPr lang="en-US" dirty="0" err="1" smtClean="0"/>
              <a:t>tissulaire</a:t>
            </a:r>
            <a:endParaRPr lang="en-US" dirty="0"/>
          </a:p>
          <a:p>
            <a:pPr lvl="1"/>
            <a:r>
              <a:rPr lang="en-US" dirty="0" smtClean="0"/>
              <a:t>Principe : à </a:t>
            </a:r>
            <a:r>
              <a:rPr lang="en-US" dirty="0" err="1" smtClean="0"/>
              <a:t>partir</a:t>
            </a:r>
            <a:r>
              <a:rPr lang="en-US" dirty="0" smtClean="0"/>
              <a:t> de cellules </a:t>
            </a:r>
            <a:r>
              <a:rPr lang="en-US" dirty="0" err="1" smtClean="0"/>
              <a:t>prélevés</a:t>
            </a:r>
            <a:r>
              <a:rPr lang="en-US" dirty="0" smtClean="0"/>
              <a:t> sur le patient </a:t>
            </a:r>
            <a:r>
              <a:rPr lang="en-US" dirty="0" err="1" smtClean="0"/>
              <a:t>ou</a:t>
            </a:r>
            <a:r>
              <a:rPr lang="en-US" dirty="0" smtClean="0"/>
              <a:t> de </a:t>
            </a:r>
            <a:r>
              <a:rPr lang="en-US" dirty="0" err="1" smtClean="0"/>
              <a:t>banques</a:t>
            </a:r>
            <a:r>
              <a:rPr lang="en-US" dirty="0" smtClean="0"/>
              <a:t> </a:t>
            </a:r>
            <a:r>
              <a:rPr lang="en-US" dirty="0" err="1" smtClean="0"/>
              <a:t>cellulaires</a:t>
            </a:r>
            <a:r>
              <a:rPr lang="en-US" dirty="0" smtClean="0"/>
              <a:t>, </a:t>
            </a:r>
            <a:r>
              <a:rPr lang="en-US" dirty="0" err="1" smtClean="0"/>
              <a:t>développer</a:t>
            </a:r>
            <a:r>
              <a:rPr lang="en-US" dirty="0" smtClean="0"/>
              <a:t> des </a:t>
            </a:r>
            <a:r>
              <a:rPr lang="en-US" dirty="0" err="1" smtClean="0"/>
              <a:t>lignées</a:t>
            </a:r>
            <a:r>
              <a:rPr lang="en-US" dirty="0" smtClean="0"/>
              <a:t> </a:t>
            </a:r>
            <a:r>
              <a:rPr lang="en-US" dirty="0" err="1" smtClean="0"/>
              <a:t>cellulaires</a:t>
            </a:r>
            <a:r>
              <a:rPr lang="en-US" dirty="0" smtClean="0"/>
              <a:t> </a:t>
            </a:r>
            <a:r>
              <a:rPr lang="en-US" dirty="0" err="1" smtClean="0"/>
              <a:t>d’organe</a:t>
            </a:r>
            <a:r>
              <a:rPr lang="en-US" dirty="0" smtClean="0"/>
              <a:t> </a:t>
            </a:r>
            <a:r>
              <a:rPr lang="en-US" dirty="0" err="1" smtClean="0"/>
              <a:t>puis</a:t>
            </a:r>
            <a:r>
              <a:rPr lang="en-US" dirty="0" smtClean="0"/>
              <a:t> </a:t>
            </a:r>
            <a:r>
              <a:rPr lang="en-US" dirty="0" err="1" smtClean="0"/>
              <a:t>remplacment</a:t>
            </a:r>
            <a:r>
              <a:rPr lang="en-US" dirty="0" smtClean="0"/>
              <a:t> via un </a:t>
            </a:r>
            <a:r>
              <a:rPr lang="en-US" dirty="0" err="1" smtClean="0"/>
              <a:t>substritut</a:t>
            </a:r>
            <a:r>
              <a:rPr lang="en-US" dirty="0" smtClean="0"/>
              <a:t> </a:t>
            </a:r>
          </a:p>
        </p:txBody>
      </p:sp>
    </p:spTree>
    <p:extLst>
      <p:ext uri="{BB962C8B-B14F-4D97-AF65-F5344CB8AC3E}">
        <p14:creationId xmlns:p14="http://schemas.microsoft.com/office/powerpoint/2010/main" val="11852584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en-US"/>
          </a:p>
        </p:txBody>
      </p:sp>
      <p:sp>
        <p:nvSpPr>
          <p:cNvPr id="3" name="Espace réservé du contenu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7417" y="257176"/>
            <a:ext cx="9944165" cy="6257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88422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re 1"/>
          <p:cNvSpPr>
            <a:spLocks/>
          </p:cNvSpPr>
          <p:nvPr/>
        </p:nvSpPr>
        <p:spPr bwMode="auto">
          <a:xfrm>
            <a:off x="1524000" y="260350"/>
            <a:ext cx="9810751" cy="596900"/>
          </a:xfrm>
          <a:prstGeom prst="rect">
            <a:avLst/>
          </a:prstGeom>
          <a:noFill/>
          <a:ln w="9525">
            <a:noFill/>
            <a:miter lim="800000"/>
            <a:headEnd/>
            <a:tailEnd/>
          </a:ln>
        </p:spPr>
        <p:txBody>
          <a:bodyPr/>
          <a:lstStyle/>
          <a:p>
            <a:pPr algn="ctr"/>
            <a:r>
              <a:rPr lang="en-US" sz="3200" b="1" dirty="0" err="1" smtClean="0">
                <a:solidFill>
                  <a:srgbClr val="FF0000"/>
                </a:solidFill>
                <a:latin typeface="Comic Sans MS" pitchFamily="66" charset="0"/>
              </a:rPr>
              <a:t>Resultats</a:t>
            </a:r>
            <a:endParaRPr lang="en-US" sz="2400" b="1" dirty="0">
              <a:latin typeface="Comic Sans MS" pitchFamily="66" charset="0"/>
            </a:endParaRPr>
          </a:p>
        </p:txBody>
      </p:sp>
      <p:sp>
        <p:nvSpPr>
          <p:cNvPr id="28674" name="ZoneTexte 54"/>
          <p:cNvSpPr txBox="1">
            <a:spLocks noChangeArrowheads="1"/>
          </p:cNvSpPr>
          <p:nvPr/>
        </p:nvSpPr>
        <p:spPr bwMode="auto">
          <a:xfrm>
            <a:off x="4751917" y="1196976"/>
            <a:ext cx="2739853" cy="461665"/>
          </a:xfrm>
          <a:prstGeom prst="rect">
            <a:avLst/>
          </a:prstGeom>
          <a:noFill/>
          <a:ln w="9525">
            <a:solidFill>
              <a:srgbClr val="FF0000"/>
            </a:solidFill>
            <a:miter lim="800000"/>
            <a:headEnd/>
            <a:tailEnd/>
          </a:ln>
        </p:spPr>
        <p:txBody>
          <a:bodyPr wrap="none">
            <a:spAutoFit/>
          </a:bodyPr>
          <a:lstStyle/>
          <a:p>
            <a:r>
              <a:rPr lang="en-US" sz="2400" b="1" dirty="0" smtClean="0">
                <a:latin typeface="Comic Sans MS" pitchFamily="66" charset="0"/>
              </a:rPr>
              <a:t>Types de cellules</a:t>
            </a:r>
            <a:endParaRPr lang="en-US" sz="2400" b="1" dirty="0">
              <a:latin typeface="Comic Sans MS" pitchFamily="66" charset="0"/>
            </a:endParaRPr>
          </a:p>
        </p:txBody>
      </p:sp>
      <p:sp>
        <p:nvSpPr>
          <p:cNvPr id="28675" name="ZoneTexte 93"/>
          <p:cNvSpPr txBox="1">
            <a:spLocks noChangeArrowheads="1"/>
          </p:cNvSpPr>
          <p:nvPr/>
        </p:nvSpPr>
        <p:spPr bwMode="auto">
          <a:xfrm>
            <a:off x="251884" y="2278064"/>
            <a:ext cx="3086101" cy="369332"/>
          </a:xfrm>
          <a:prstGeom prst="rect">
            <a:avLst/>
          </a:prstGeom>
          <a:noFill/>
          <a:ln w="9525">
            <a:noFill/>
            <a:miter lim="800000"/>
            <a:headEnd/>
            <a:tailEnd/>
          </a:ln>
        </p:spPr>
        <p:txBody>
          <a:bodyPr wrap="none">
            <a:spAutoFit/>
          </a:bodyPr>
          <a:lstStyle/>
          <a:p>
            <a:r>
              <a:rPr lang="en-US" b="1" dirty="0" err="1" smtClean="0">
                <a:latin typeface="Comic Sans MS" pitchFamily="66" charset="0"/>
              </a:rPr>
              <a:t>Myoblastes</a:t>
            </a:r>
            <a:r>
              <a:rPr lang="en-US" b="1" dirty="0" smtClean="0">
                <a:latin typeface="Comic Sans MS" pitchFamily="66" charset="0"/>
              </a:rPr>
              <a:t> </a:t>
            </a:r>
            <a:r>
              <a:rPr lang="en-US" b="1" dirty="0" err="1" smtClean="0">
                <a:latin typeface="Comic Sans MS" pitchFamily="66" charset="0"/>
              </a:rPr>
              <a:t>porcins</a:t>
            </a:r>
            <a:r>
              <a:rPr lang="en-US" b="1" dirty="0" smtClean="0">
                <a:latin typeface="Comic Sans MS" pitchFamily="66" charset="0"/>
              </a:rPr>
              <a:t>+ </a:t>
            </a:r>
            <a:r>
              <a:rPr lang="en-US" b="1" dirty="0">
                <a:latin typeface="Comic Sans MS" pitchFamily="66" charset="0"/>
              </a:rPr>
              <a:t>SIS </a:t>
            </a:r>
          </a:p>
        </p:txBody>
      </p:sp>
      <p:sp>
        <p:nvSpPr>
          <p:cNvPr id="28676" name="ZoneTexte 94"/>
          <p:cNvSpPr txBox="1">
            <a:spLocks noChangeArrowheads="1"/>
          </p:cNvSpPr>
          <p:nvPr/>
        </p:nvSpPr>
        <p:spPr bwMode="auto">
          <a:xfrm>
            <a:off x="4536017" y="4048126"/>
            <a:ext cx="2541080" cy="461665"/>
          </a:xfrm>
          <a:prstGeom prst="rect">
            <a:avLst/>
          </a:prstGeom>
          <a:noFill/>
          <a:ln w="9525">
            <a:solidFill>
              <a:srgbClr val="FF0000"/>
            </a:solidFill>
            <a:miter lim="800000"/>
            <a:headEnd/>
            <a:tailEnd/>
          </a:ln>
        </p:spPr>
        <p:txBody>
          <a:bodyPr wrap="none">
            <a:spAutoFit/>
          </a:bodyPr>
          <a:lstStyle/>
          <a:p>
            <a:r>
              <a:rPr lang="en-US" sz="2400" b="1" dirty="0" smtClean="0">
                <a:latin typeface="Comic Sans MS" pitchFamily="66" charset="0"/>
              </a:rPr>
              <a:t>culture 7 </a:t>
            </a:r>
            <a:r>
              <a:rPr lang="en-US" sz="2400" b="1" dirty="0" err="1" smtClean="0">
                <a:latin typeface="Comic Sans MS" pitchFamily="66" charset="0"/>
              </a:rPr>
              <a:t>jours</a:t>
            </a:r>
            <a:r>
              <a:rPr lang="en-US" sz="2400" b="1" dirty="0" smtClean="0">
                <a:latin typeface="Comic Sans MS" pitchFamily="66" charset="0"/>
              </a:rPr>
              <a:t> </a:t>
            </a:r>
            <a:endParaRPr lang="en-US" sz="2400" b="1" dirty="0">
              <a:latin typeface="Comic Sans MS" pitchFamily="66" charset="0"/>
            </a:endParaRPr>
          </a:p>
        </p:txBody>
      </p:sp>
      <p:pic>
        <p:nvPicPr>
          <p:cNvPr id="28677" name="Picture 21" descr="membrane amniotique 9 min HES X20"/>
          <p:cNvPicPr>
            <a:picLocks noChangeAspect="1" noChangeArrowheads="1"/>
          </p:cNvPicPr>
          <p:nvPr/>
        </p:nvPicPr>
        <p:blipFill>
          <a:blip r:embed="rId3"/>
          <a:srcRect/>
          <a:stretch>
            <a:fillRect/>
          </a:stretch>
        </p:blipFill>
        <p:spPr bwMode="auto">
          <a:xfrm>
            <a:off x="10130368" y="2836864"/>
            <a:ext cx="1587500" cy="941387"/>
          </a:xfrm>
          <a:prstGeom prst="rect">
            <a:avLst/>
          </a:prstGeom>
          <a:noFill/>
          <a:ln w="25400">
            <a:solidFill>
              <a:schemeClr val="tx1"/>
            </a:solidFill>
            <a:miter lim="800000"/>
            <a:headEnd/>
            <a:tailEnd/>
          </a:ln>
        </p:spPr>
      </p:pic>
      <p:pic>
        <p:nvPicPr>
          <p:cNvPr id="28678" name="Picture 30"/>
          <p:cNvPicPr>
            <a:picLocks noChangeAspect="1" noChangeArrowheads="1"/>
          </p:cNvPicPr>
          <p:nvPr/>
        </p:nvPicPr>
        <p:blipFill>
          <a:blip r:embed="rId4"/>
          <a:srcRect/>
          <a:stretch>
            <a:fillRect/>
          </a:stretch>
        </p:blipFill>
        <p:spPr bwMode="auto">
          <a:xfrm>
            <a:off x="3251200" y="2800351"/>
            <a:ext cx="1405467" cy="942975"/>
          </a:xfrm>
          <a:prstGeom prst="rect">
            <a:avLst/>
          </a:prstGeom>
          <a:noFill/>
          <a:ln w="25400">
            <a:solidFill>
              <a:schemeClr val="tx1"/>
            </a:solidFill>
            <a:miter lim="800000"/>
            <a:headEnd/>
            <a:tailEnd/>
          </a:ln>
        </p:spPr>
      </p:pic>
      <p:pic>
        <p:nvPicPr>
          <p:cNvPr id="28679" name="Image 4" descr="DSCN1933"/>
          <p:cNvPicPr>
            <a:picLocks noChangeAspect="1" noChangeArrowheads="1"/>
          </p:cNvPicPr>
          <p:nvPr/>
        </p:nvPicPr>
        <p:blipFill>
          <a:blip r:embed="rId5"/>
          <a:srcRect/>
          <a:stretch>
            <a:fillRect/>
          </a:stretch>
        </p:blipFill>
        <p:spPr bwMode="auto">
          <a:xfrm>
            <a:off x="599018" y="2735264"/>
            <a:ext cx="1348316" cy="955675"/>
          </a:xfrm>
          <a:prstGeom prst="rect">
            <a:avLst/>
          </a:prstGeom>
          <a:noFill/>
          <a:ln w="9525">
            <a:solidFill>
              <a:srgbClr val="7030A0"/>
            </a:solidFill>
            <a:miter lim="800000"/>
            <a:headEnd/>
            <a:tailEnd/>
          </a:ln>
        </p:spPr>
      </p:pic>
      <p:pic>
        <p:nvPicPr>
          <p:cNvPr id="28680" name="Image 3" descr="DSCN1941"/>
          <p:cNvPicPr>
            <a:picLocks noChangeAspect="1" noChangeArrowheads="1"/>
          </p:cNvPicPr>
          <p:nvPr/>
        </p:nvPicPr>
        <p:blipFill>
          <a:blip r:embed="rId6"/>
          <a:srcRect/>
          <a:stretch>
            <a:fillRect/>
          </a:stretch>
        </p:blipFill>
        <p:spPr bwMode="auto">
          <a:xfrm>
            <a:off x="7181851" y="2786063"/>
            <a:ext cx="1479549" cy="971550"/>
          </a:xfrm>
          <a:prstGeom prst="rect">
            <a:avLst/>
          </a:prstGeom>
          <a:noFill/>
          <a:ln w="9525">
            <a:solidFill>
              <a:srgbClr val="7030A0"/>
            </a:solidFill>
            <a:miter lim="800000"/>
            <a:headEnd/>
            <a:tailEnd/>
          </a:ln>
        </p:spPr>
      </p:pic>
      <p:sp>
        <p:nvSpPr>
          <p:cNvPr id="28681" name="ZoneTexte 93"/>
          <p:cNvSpPr txBox="1">
            <a:spLocks noChangeArrowheads="1"/>
          </p:cNvSpPr>
          <p:nvPr/>
        </p:nvSpPr>
        <p:spPr bwMode="auto">
          <a:xfrm>
            <a:off x="5615518" y="2276475"/>
            <a:ext cx="3916457" cy="369332"/>
          </a:xfrm>
          <a:prstGeom prst="rect">
            <a:avLst/>
          </a:prstGeom>
          <a:noFill/>
          <a:ln w="9525">
            <a:noFill/>
            <a:miter lim="800000"/>
            <a:headEnd/>
            <a:tailEnd/>
          </a:ln>
        </p:spPr>
        <p:txBody>
          <a:bodyPr wrap="none">
            <a:spAutoFit/>
          </a:bodyPr>
          <a:lstStyle/>
          <a:p>
            <a:r>
              <a:rPr lang="en-US" b="1" dirty="0" smtClean="0">
                <a:latin typeface="Comic Sans MS" pitchFamily="66" charset="0"/>
              </a:rPr>
              <a:t>Cellule </a:t>
            </a:r>
            <a:r>
              <a:rPr lang="en-US" b="1" dirty="0" err="1" smtClean="0">
                <a:latin typeface="Comic Sans MS" pitchFamily="66" charset="0"/>
              </a:rPr>
              <a:t>épithélial</a:t>
            </a:r>
            <a:r>
              <a:rPr lang="en-US" b="1" dirty="0" smtClean="0">
                <a:latin typeface="Comic Sans MS" pitchFamily="66" charset="0"/>
              </a:rPr>
              <a:t> </a:t>
            </a:r>
            <a:r>
              <a:rPr lang="en-US" b="1" dirty="0" err="1" smtClean="0">
                <a:latin typeface="Comic Sans MS" pitchFamily="66" charset="0"/>
              </a:rPr>
              <a:t>buccales</a:t>
            </a:r>
            <a:r>
              <a:rPr lang="en-US" b="1" dirty="0" smtClean="0">
                <a:latin typeface="Comic Sans MS" pitchFamily="66" charset="0"/>
              </a:rPr>
              <a:t>+ </a:t>
            </a:r>
            <a:r>
              <a:rPr lang="en-US" b="1" dirty="0">
                <a:latin typeface="Comic Sans MS" pitchFamily="66" charset="0"/>
              </a:rPr>
              <a:t>HAM </a:t>
            </a:r>
          </a:p>
        </p:txBody>
      </p:sp>
      <p:cxnSp>
        <p:nvCxnSpPr>
          <p:cNvPr id="13" name="Connecteur droit avec flèche 12"/>
          <p:cNvCxnSpPr/>
          <p:nvPr/>
        </p:nvCxnSpPr>
        <p:spPr>
          <a:xfrm flipH="1">
            <a:off x="3024718" y="1844675"/>
            <a:ext cx="1367367" cy="3937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Connecteur droit avec flèche 16"/>
          <p:cNvCxnSpPr/>
          <p:nvPr/>
        </p:nvCxnSpPr>
        <p:spPr>
          <a:xfrm>
            <a:off x="7344834" y="1844675"/>
            <a:ext cx="1344084" cy="36036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Connecteur droit avec flèche 19"/>
          <p:cNvCxnSpPr/>
          <p:nvPr/>
        </p:nvCxnSpPr>
        <p:spPr>
          <a:xfrm flipH="1">
            <a:off x="2544233" y="2771776"/>
            <a:ext cx="25400" cy="143986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Connecteur droit avec flèche 21"/>
          <p:cNvCxnSpPr/>
          <p:nvPr/>
        </p:nvCxnSpPr>
        <p:spPr>
          <a:xfrm>
            <a:off x="9457267" y="2852739"/>
            <a:ext cx="0" cy="136842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686" name="Text Box 4"/>
          <p:cNvSpPr txBox="1">
            <a:spLocks noChangeArrowheads="1"/>
          </p:cNvSpPr>
          <p:nvPr/>
        </p:nvSpPr>
        <p:spPr bwMode="auto">
          <a:xfrm>
            <a:off x="1630239" y="981076"/>
            <a:ext cx="1470274" cy="461665"/>
          </a:xfrm>
          <a:prstGeom prst="rect">
            <a:avLst/>
          </a:prstGeom>
          <a:noFill/>
          <a:ln w="28575">
            <a:solidFill>
              <a:srgbClr val="FF0000"/>
            </a:solidFill>
            <a:miter lim="800000"/>
            <a:headEnd/>
            <a:tailEnd/>
          </a:ln>
        </p:spPr>
        <p:txBody>
          <a:bodyPr wrap="none">
            <a:spAutoFit/>
          </a:bodyPr>
          <a:lstStyle/>
          <a:p>
            <a:pPr algn="ctr"/>
            <a:r>
              <a:rPr lang="en-US" sz="2400" b="1" i="1" dirty="0">
                <a:latin typeface="Comic Sans MS" pitchFamily="66" charset="0"/>
              </a:rPr>
              <a:t>In vitro </a:t>
            </a:r>
          </a:p>
        </p:txBody>
      </p:sp>
      <p:pic>
        <p:nvPicPr>
          <p:cNvPr id="28687" name="Picture 3"/>
          <p:cNvPicPr>
            <a:picLocks noChangeAspect="1" noChangeArrowheads="1"/>
          </p:cNvPicPr>
          <p:nvPr/>
        </p:nvPicPr>
        <p:blipFill>
          <a:blip r:embed="rId7"/>
          <a:srcRect/>
          <a:stretch>
            <a:fillRect/>
          </a:stretch>
        </p:blipFill>
        <p:spPr bwMode="auto">
          <a:xfrm>
            <a:off x="1316567" y="4211638"/>
            <a:ext cx="2455333" cy="1428750"/>
          </a:xfrm>
          <a:prstGeom prst="rect">
            <a:avLst/>
          </a:prstGeom>
          <a:noFill/>
          <a:ln w="9525">
            <a:noFill/>
            <a:miter lim="800000"/>
            <a:headEnd/>
            <a:tailEnd/>
          </a:ln>
        </p:spPr>
      </p:pic>
      <p:pic>
        <p:nvPicPr>
          <p:cNvPr id="28688" name="Picture 4"/>
          <p:cNvPicPr>
            <a:picLocks noChangeAspect="1" noChangeArrowheads="1"/>
          </p:cNvPicPr>
          <p:nvPr/>
        </p:nvPicPr>
        <p:blipFill>
          <a:blip r:embed="rId8"/>
          <a:srcRect/>
          <a:stretch>
            <a:fillRect/>
          </a:stretch>
        </p:blipFill>
        <p:spPr bwMode="auto">
          <a:xfrm>
            <a:off x="8466667" y="4208463"/>
            <a:ext cx="2334684" cy="1371600"/>
          </a:xfrm>
          <a:prstGeom prst="rect">
            <a:avLst/>
          </a:prstGeom>
          <a:noFill/>
          <a:ln w="9525">
            <a:noFill/>
            <a:miter lim="800000"/>
            <a:headEnd/>
            <a:tailEnd/>
          </a:ln>
        </p:spPr>
      </p:pic>
      <p:sp>
        <p:nvSpPr>
          <p:cNvPr id="28689" name="Rectangle 1"/>
          <p:cNvSpPr>
            <a:spLocks noChangeArrowheads="1"/>
          </p:cNvSpPr>
          <p:nvPr/>
        </p:nvSpPr>
        <p:spPr bwMode="auto">
          <a:xfrm>
            <a:off x="6421968" y="6488114"/>
            <a:ext cx="5770033" cy="339725"/>
          </a:xfrm>
          <a:prstGeom prst="rect">
            <a:avLst/>
          </a:prstGeom>
          <a:noFill/>
          <a:ln w="9525">
            <a:noFill/>
            <a:miter lim="800000"/>
            <a:headEnd/>
            <a:tailEnd/>
          </a:ln>
        </p:spPr>
        <p:txBody>
          <a:bodyPr>
            <a:spAutoFit/>
          </a:bodyPr>
          <a:lstStyle/>
          <a:p>
            <a:r>
              <a:rPr lang="fr-FR" sz="1600" i="1" dirty="0" err="1">
                <a:latin typeface="Comic Sans MS" pitchFamily="66" charset="0"/>
              </a:rPr>
              <a:t>Poghosyan</a:t>
            </a:r>
            <a:r>
              <a:rPr lang="fr-FR" sz="1600" i="1" dirty="0">
                <a:latin typeface="Comic Sans MS" pitchFamily="66" charset="0"/>
              </a:rPr>
              <a:t> et al.</a:t>
            </a:r>
            <a:r>
              <a:rPr lang="en-GB" sz="1600" i="1" dirty="0">
                <a:latin typeface="Comic Sans MS" pitchFamily="66" charset="0"/>
              </a:rPr>
              <a:t>   Tissue Eng. Part A </a:t>
            </a:r>
            <a:r>
              <a:rPr lang="en-GB" sz="1600" dirty="0">
                <a:latin typeface="Comic Sans MS" pitchFamily="66" charset="0"/>
              </a:rPr>
              <a:t>(2013)</a:t>
            </a:r>
            <a:endParaRPr lang="fr-FR" sz="1600" dirty="0"/>
          </a:p>
        </p:txBody>
      </p:sp>
      <p:sp>
        <p:nvSpPr>
          <p:cNvPr id="28690" name="ZoneTexte 2"/>
          <p:cNvSpPr txBox="1">
            <a:spLocks noChangeArrowheads="1"/>
          </p:cNvSpPr>
          <p:nvPr/>
        </p:nvSpPr>
        <p:spPr bwMode="auto">
          <a:xfrm>
            <a:off x="789518" y="5867400"/>
            <a:ext cx="3704860" cy="584775"/>
          </a:xfrm>
          <a:prstGeom prst="rect">
            <a:avLst/>
          </a:prstGeom>
          <a:noFill/>
          <a:ln w="9525">
            <a:noFill/>
            <a:miter lim="800000"/>
            <a:headEnd/>
            <a:tailEnd/>
          </a:ln>
        </p:spPr>
        <p:txBody>
          <a:bodyPr wrap="none">
            <a:spAutoFit/>
          </a:bodyPr>
          <a:lstStyle/>
          <a:p>
            <a:r>
              <a:rPr lang="fr-FR" sz="1600">
                <a:latin typeface="Comic Sans MS" pitchFamily="66" charset="0"/>
              </a:rPr>
              <a:t>Myoblasts differentiation and fusion</a:t>
            </a:r>
          </a:p>
          <a:p>
            <a:r>
              <a:rPr lang="fr-FR" sz="1600">
                <a:latin typeface="Comic Sans MS" pitchFamily="66" charset="0"/>
              </a:rPr>
              <a:t>Striated muscle fibers formation</a:t>
            </a:r>
          </a:p>
        </p:txBody>
      </p:sp>
      <p:sp>
        <p:nvSpPr>
          <p:cNvPr id="28691" name="ZoneTexte 3"/>
          <p:cNvSpPr txBox="1">
            <a:spLocks noChangeArrowheads="1"/>
          </p:cNvSpPr>
          <p:nvPr/>
        </p:nvSpPr>
        <p:spPr bwMode="auto">
          <a:xfrm>
            <a:off x="8688918" y="6191251"/>
            <a:ext cx="184731" cy="646331"/>
          </a:xfrm>
          <a:prstGeom prst="rect">
            <a:avLst/>
          </a:prstGeom>
          <a:noFill/>
          <a:ln w="9525">
            <a:noFill/>
            <a:miter lim="800000"/>
            <a:headEnd/>
            <a:tailEnd/>
          </a:ln>
        </p:spPr>
        <p:txBody>
          <a:bodyPr wrap="none">
            <a:spAutoFit/>
          </a:bodyPr>
          <a:lstStyle/>
          <a:p>
            <a:endParaRPr lang="fr-FR"/>
          </a:p>
          <a:p>
            <a:endParaRPr lang="fr-FR"/>
          </a:p>
        </p:txBody>
      </p:sp>
      <p:sp>
        <p:nvSpPr>
          <p:cNvPr id="28692" name="ZoneTexte 23"/>
          <p:cNvSpPr txBox="1">
            <a:spLocks noChangeArrowheads="1"/>
          </p:cNvSpPr>
          <p:nvPr/>
        </p:nvSpPr>
        <p:spPr bwMode="auto">
          <a:xfrm>
            <a:off x="8056034" y="5868988"/>
            <a:ext cx="2608406" cy="584775"/>
          </a:xfrm>
          <a:prstGeom prst="rect">
            <a:avLst/>
          </a:prstGeom>
          <a:noFill/>
          <a:ln w="9525">
            <a:noFill/>
            <a:miter lim="800000"/>
            <a:headEnd/>
            <a:tailEnd/>
          </a:ln>
        </p:spPr>
        <p:txBody>
          <a:bodyPr wrap="none">
            <a:spAutoFit/>
          </a:bodyPr>
          <a:lstStyle/>
          <a:p>
            <a:r>
              <a:rPr lang="fr-FR" sz="1600">
                <a:latin typeface="Comic Sans MS" pitchFamily="66" charset="0"/>
              </a:rPr>
              <a:t>Pluristratified epithèlium</a:t>
            </a:r>
          </a:p>
          <a:p>
            <a:r>
              <a:rPr lang="fr-FR" sz="1600">
                <a:latin typeface="Comic Sans MS" pitchFamily="66" charset="0"/>
              </a:rPr>
              <a:t>Proliferative basal layer</a:t>
            </a:r>
          </a:p>
        </p:txBody>
      </p:sp>
    </p:spTree>
    <p:extLst>
      <p:ext uri="{BB962C8B-B14F-4D97-AF65-F5344CB8AC3E}">
        <p14:creationId xmlns:p14="http://schemas.microsoft.com/office/powerpoint/2010/main" val="19839172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re 1"/>
          <p:cNvSpPr>
            <a:spLocks/>
          </p:cNvSpPr>
          <p:nvPr/>
        </p:nvSpPr>
        <p:spPr bwMode="auto">
          <a:xfrm>
            <a:off x="1524000" y="260350"/>
            <a:ext cx="9810751" cy="596900"/>
          </a:xfrm>
          <a:prstGeom prst="rect">
            <a:avLst/>
          </a:prstGeom>
          <a:noFill/>
          <a:ln w="9525">
            <a:noFill/>
            <a:miter lim="800000"/>
            <a:headEnd/>
            <a:tailEnd/>
          </a:ln>
        </p:spPr>
        <p:txBody>
          <a:bodyPr/>
          <a:lstStyle/>
          <a:p>
            <a:pPr algn="ctr"/>
            <a:r>
              <a:rPr lang="en-US" sz="3200" b="1" dirty="0" err="1" smtClean="0">
                <a:solidFill>
                  <a:srgbClr val="FF0000"/>
                </a:solidFill>
                <a:latin typeface="Comic Sans MS" pitchFamily="66" charset="0"/>
              </a:rPr>
              <a:t>Resultats</a:t>
            </a:r>
            <a:endParaRPr lang="en-US" sz="2400" b="1" dirty="0">
              <a:latin typeface="Comic Sans MS" pitchFamily="66" charset="0"/>
            </a:endParaRPr>
          </a:p>
        </p:txBody>
      </p:sp>
      <p:sp>
        <p:nvSpPr>
          <p:cNvPr id="43010" name="Rectangle 31"/>
          <p:cNvSpPr>
            <a:spLocks noChangeArrowheads="1"/>
          </p:cNvSpPr>
          <p:nvPr/>
        </p:nvSpPr>
        <p:spPr bwMode="auto">
          <a:xfrm>
            <a:off x="-2256367" y="5992814"/>
            <a:ext cx="245580" cy="338554"/>
          </a:xfrm>
          <a:prstGeom prst="rect">
            <a:avLst/>
          </a:prstGeom>
          <a:noFill/>
          <a:ln w="9525">
            <a:noFill/>
            <a:miter lim="800000"/>
            <a:headEnd/>
            <a:tailEnd/>
          </a:ln>
        </p:spPr>
        <p:txBody>
          <a:bodyPr wrap="none">
            <a:spAutoFit/>
          </a:bodyPr>
          <a:lstStyle/>
          <a:p>
            <a:r>
              <a:rPr lang="en-US" sz="1600">
                <a:latin typeface="Comic Sans MS" pitchFamily="66" charset="0"/>
              </a:rPr>
              <a:t> </a:t>
            </a:r>
          </a:p>
        </p:txBody>
      </p:sp>
      <p:sp>
        <p:nvSpPr>
          <p:cNvPr id="43011" name="ZoneTexte 6"/>
          <p:cNvSpPr txBox="1">
            <a:spLocks noChangeArrowheads="1"/>
          </p:cNvSpPr>
          <p:nvPr/>
        </p:nvSpPr>
        <p:spPr bwMode="auto">
          <a:xfrm>
            <a:off x="2351618" y="1268414"/>
            <a:ext cx="6639959" cy="492443"/>
          </a:xfrm>
          <a:prstGeom prst="rect">
            <a:avLst/>
          </a:prstGeom>
          <a:noFill/>
          <a:ln w="9525">
            <a:noFill/>
            <a:miter lim="800000"/>
            <a:headEnd/>
            <a:tailEnd/>
          </a:ln>
        </p:spPr>
        <p:txBody>
          <a:bodyPr wrap="none">
            <a:spAutoFit/>
          </a:bodyPr>
          <a:lstStyle/>
          <a:p>
            <a:r>
              <a:rPr lang="en-US" sz="2600" b="1" dirty="0" err="1" smtClean="0">
                <a:solidFill>
                  <a:srgbClr val="FF0000"/>
                </a:solidFill>
                <a:latin typeface="Comic Sans MS" pitchFamily="66" charset="0"/>
              </a:rPr>
              <a:t>Groupe</a:t>
            </a:r>
            <a:r>
              <a:rPr lang="en-US" sz="2600" b="1" dirty="0" smtClean="0">
                <a:solidFill>
                  <a:srgbClr val="FF0000"/>
                </a:solidFill>
                <a:latin typeface="Comic Sans MS" pitchFamily="66" charset="0"/>
              </a:rPr>
              <a:t> </a:t>
            </a:r>
            <a:r>
              <a:rPr lang="en-US" sz="2600" b="1" dirty="0">
                <a:solidFill>
                  <a:srgbClr val="FF0000"/>
                </a:solidFill>
                <a:latin typeface="Comic Sans MS" pitchFamily="66" charset="0"/>
              </a:rPr>
              <a:t>A: </a:t>
            </a:r>
            <a:r>
              <a:rPr lang="en-US" sz="2600" b="1" dirty="0" smtClean="0">
                <a:solidFill>
                  <a:srgbClr val="FF0000"/>
                </a:solidFill>
                <a:latin typeface="Comic Sans MS" pitchFamily="66" charset="0"/>
              </a:rPr>
              <a:t>Aspect </a:t>
            </a:r>
            <a:r>
              <a:rPr lang="en-US" sz="2600" b="1" dirty="0" err="1" smtClean="0">
                <a:solidFill>
                  <a:srgbClr val="FF0000"/>
                </a:solidFill>
                <a:latin typeface="Comic Sans MS" pitchFamily="66" charset="0"/>
              </a:rPr>
              <a:t>histologique</a:t>
            </a:r>
            <a:r>
              <a:rPr lang="en-US" sz="2600" b="1" dirty="0" smtClean="0">
                <a:solidFill>
                  <a:srgbClr val="FF0000"/>
                </a:solidFill>
                <a:latin typeface="Comic Sans MS" pitchFamily="66" charset="0"/>
              </a:rPr>
              <a:t> à 7 </a:t>
            </a:r>
            <a:r>
              <a:rPr lang="en-US" sz="2600" b="1" dirty="0" err="1" smtClean="0">
                <a:solidFill>
                  <a:srgbClr val="FF0000"/>
                </a:solidFill>
                <a:latin typeface="Comic Sans MS" pitchFamily="66" charset="0"/>
              </a:rPr>
              <a:t>mois</a:t>
            </a:r>
            <a:r>
              <a:rPr lang="en-US" sz="2600" b="1" dirty="0" smtClean="0">
                <a:solidFill>
                  <a:srgbClr val="FF0000"/>
                </a:solidFill>
                <a:latin typeface="Comic Sans MS" pitchFamily="66" charset="0"/>
              </a:rPr>
              <a:t> </a:t>
            </a:r>
            <a:endParaRPr lang="en-US" sz="2600" b="1" dirty="0">
              <a:solidFill>
                <a:srgbClr val="FF0000"/>
              </a:solidFill>
              <a:latin typeface="Comic Sans MS" pitchFamily="66" charset="0"/>
            </a:endParaRPr>
          </a:p>
        </p:txBody>
      </p:sp>
      <p:pic>
        <p:nvPicPr>
          <p:cNvPr id="43012" name="Picture 7" descr="Oesophage porc 43_19 7 mois AE1_AE3 12T1381-3 X2,5"/>
          <p:cNvPicPr>
            <a:picLocks noChangeAspect="1" noChangeArrowheads="1"/>
          </p:cNvPicPr>
          <p:nvPr/>
        </p:nvPicPr>
        <p:blipFill>
          <a:blip r:embed="rId3"/>
          <a:srcRect/>
          <a:stretch>
            <a:fillRect/>
          </a:stretch>
        </p:blipFill>
        <p:spPr bwMode="auto">
          <a:xfrm>
            <a:off x="46567" y="4713289"/>
            <a:ext cx="2952751" cy="1754187"/>
          </a:xfrm>
          <a:prstGeom prst="rect">
            <a:avLst/>
          </a:prstGeom>
          <a:noFill/>
          <a:ln w="19050">
            <a:solidFill>
              <a:schemeClr val="tx1"/>
            </a:solidFill>
            <a:miter lim="800000"/>
            <a:headEnd/>
            <a:tailEnd/>
          </a:ln>
        </p:spPr>
      </p:pic>
      <p:pic>
        <p:nvPicPr>
          <p:cNvPr id="43013" name="Picture 10" descr="Oesophage porc 43_19 7 mois PS100 12T1381-4 X10"/>
          <p:cNvPicPr>
            <a:picLocks noChangeAspect="1" noChangeArrowheads="1"/>
          </p:cNvPicPr>
          <p:nvPr/>
        </p:nvPicPr>
        <p:blipFill>
          <a:blip r:embed="rId4"/>
          <a:srcRect/>
          <a:stretch>
            <a:fillRect/>
          </a:stretch>
        </p:blipFill>
        <p:spPr bwMode="auto">
          <a:xfrm>
            <a:off x="3111501" y="4713288"/>
            <a:ext cx="2984500" cy="1771650"/>
          </a:xfrm>
          <a:prstGeom prst="rect">
            <a:avLst/>
          </a:prstGeom>
          <a:noFill/>
          <a:ln w="19050">
            <a:solidFill>
              <a:schemeClr val="tx1"/>
            </a:solidFill>
            <a:miter lim="800000"/>
            <a:headEnd/>
            <a:tailEnd/>
          </a:ln>
        </p:spPr>
      </p:pic>
      <p:pic>
        <p:nvPicPr>
          <p:cNvPr id="43014" name="Picture 12" descr="Oesophage porc 43_19 7 mois SMAa 12T1381-4_3 X2,5"/>
          <p:cNvPicPr>
            <a:picLocks noChangeAspect="1" noChangeArrowheads="1"/>
          </p:cNvPicPr>
          <p:nvPr/>
        </p:nvPicPr>
        <p:blipFill>
          <a:blip r:embed="rId5"/>
          <a:srcRect/>
          <a:stretch>
            <a:fillRect/>
          </a:stretch>
        </p:blipFill>
        <p:spPr bwMode="auto">
          <a:xfrm>
            <a:off x="6163734" y="4713289"/>
            <a:ext cx="2908300" cy="1800225"/>
          </a:xfrm>
          <a:prstGeom prst="rect">
            <a:avLst/>
          </a:prstGeom>
          <a:noFill/>
          <a:ln w="19050">
            <a:solidFill>
              <a:schemeClr val="tx1"/>
            </a:solidFill>
            <a:miter lim="800000"/>
            <a:headEnd/>
            <a:tailEnd/>
          </a:ln>
        </p:spPr>
      </p:pic>
      <p:sp>
        <p:nvSpPr>
          <p:cNvPr id="43015" name="Text Box 8"/>
          <p:cNvSpPr txBox="1">
            <a:spLocks noChangeArrowheads="1"/>
          </p:cNvSpPr>
          <p:nvPr/>
        </p:nvSpPr>
        <p:spPr bwMode="auto">
          <a:xfrm>
            <a:off x="431801" y="6597650"/>
            <a:ext cx="1066318" cy="338554"/>
          </a:xfrm>
          <a:prstGeom prst="rect">
            <a:avLst/>
          </a:prstGeom>
          <a:noFill/>
          <a:ln w="9525">
            <a:noFill/>
            <a:miter lim="800000"/>
            <a:headEnd/>
            <a:tailEnd/>
          </a:ln>
        </p:spPr>
        <p:txBody>
          <a:bodyPr wrap="none">
            <a:spAutoFit/>
          </a:bodyPr>
          <a:lstStyle/>
          <a:p>
            <a:r>
              <a:rPr lang="fr-FR" sz="1600">
                <a:solidFill>
                  <a:srgbClr val="FF0000"/>
                </a:solidFill>
                <a:latin typeface="Comic Sans MS" pitchFamily="66" charset="0"/>
              </a:rPr>
              <a:t>AE1/AE3</a:t>
            </a:r>
          </a:p>
        </p:txBody>
      </p:sp>
      <p:sp>
        <p:nvSpPr>
          <p:cNvPr id="43016" name="Text Box 11"/>
          <p:cNvSpPr txBox="1">
            <a:spLocks noChangeArrowheads="1"/>
          </p:cNvSpPr>
          <p:nvPr/>
        </p:nvSpPr>
        <p:spPr bwMode="auto">
          <a:xfrm>
            <a:off x="3600451" y="6597650"/>
            <a:ext cx="838691" cy="338554"/>
          </a:xfrm>
          <a:prstGeom prst="rect">
            <a:avLst/>
          </a:prstGeom>
          <a:noFill/>
          <a:ln w="9525">
            <a:noFill/>
            <a:miter lim="800000"/>
            <a:headEnd/>
            <a:tailEnd/>
          </a:ln>
        </p:spPr>
        <p:txBody>
          <a:bodyPr wrap="none">
            <a:spAutoFit/>
          </a:bodyPr>
          <a:lstStyle/>
          <a:p>
            <a:r>
              <a:rPr lang="fr-FR" sz="1600">
                <a:solidFill>
                  <a:srgbClr val="FF0000"/>
                </a:solidFill>
                <a:latin typeface="Comic Sans MS" pitchFamily="66" charset="0"/>
              </a:rPr>
              <a:t>PS 100</a:t>
            </a:r>
          </a:p>
        </p:txBody>
      </p:sp>
      <p:sp>
        <p:nvSpPr>
          <p:cNvPr id="43017" name="Text Box 13"/>
          <p:cNvSpPr txBox="1">
            <a:spLocks noChangeArrowheads="1"/>
          </p:cNvSpPr>
          <p:nvPr/>
        </p:nvSpPr>
        <p:spPr bwMode="auto">
          <a:xfrm>
            <a:off x="6000751" y="6546850"/>
            <a:ext cx="2000869" cy="338554"/>
          </a:xfrm>
          <a:prstGeom prst="rect">
            <a:avLst/>
          </a:prstGeom>
          <a:noFill/>
          <a:ln w="9525">
            <a:noFill/>
            <a:miter lim="800000"/>
            <a:headEnd/>
            <a:tailEnd/>
          </a:ln>
        </p:spPr>
        <p:txBody>
          <a:bodyPr wrap="none">
            <a:spAutoFit/>
          </a:bodyPr>
          <a:lstStyle/>
          <a:p>
            <a:r>
              <a:rPr lang="fr-FR" sz="1600">
                <a:solidFill>
                  <a:srgbClr val="FF0000"/>
                </a:solidFill>
                <a:latin typeface="Comic Sans MS" pitchFamily="66" charset="0"/>
              </a:rPr>
              <a:t>Actine muscle lisse</a:t>
            </a:r>
          </a:p>
        </p:txBody>
      </p:sp>
      <p:sp>
        <p:nvSpPr>
          <p:cNvPr id="43018" name="ZoneTexte 18"/>
          <p:cNvSpPr txBox="1">
            <a:spLocks noChangeArrowheads="1"/>
          </p:cNvSpPr>
          <p:nvPr/>
        </p:nvSpPr>
        <p:spPr bwMode="auto">
          <a:xfrm>
            <a:off x="1524001" y="1833087"/>
            <a:ext cx="1882247" cy="369332"/>
          </a:xfrm>
          <a:prstGeom prst="rect">
            <a:avLst/>
          </a:prstGeom>
          <a:noFill/>
          <a:ln w="9525">
            <a:noFill/>
            <a:miter lim="800000"/>
            <a:headEnd/>
            <a:tailEnd/>
          </a:ln>
        </p:spPr>
        <p:txBody>
          <a:bodyPr wrap="none">
            <a:spAutoFit/>
          </a:bodyPr>
          <a:lstStyle/>
          <a:p>
            <a:r>
              <a:rPr lang="en-US" dirty="0" smtClean="0">
                <a:latin typeface="Comic Sans MS" pitchFamily="66" charset="0"/>
              </a:rPr>
              <a:t>Neo-</a:t>
            </a:r>
            <a:r>
              <a:rPr lang="en-US" dirty="0" err="1" smtClean="0">
                <a:latin typeface="Comic Sans MS" pitchFamily="66" charset="0"/>
              </a:rPr>
              <a:t>Oesophage</a:t>
            </a:r>
            <a:endParaRPr lang="en-US" dirty="0">
              <a:latin typeface="Comic Sans MS" pitchFamily="66" charset="0"/>
            </a:endParaRPr>
          </a:p>
        </p:txBody>
      </p:sp>
      <p:sp>
        <p:nvSpPr>
          <p:cNvPr id="43019" name="ZoneTexte 19"/>
          <p:cNvSpPr txBox="1">
            <a:spLocks noChangeArrowheads="1"/>
          </p:cNvSpPr>
          <p:nvPr/>
        </p:nvSpPr>
        <p:spPr bwMode="auto">
          <a:xfrm>
            <a:off x="8303685" y="1763714"/>
            <a:ext cx="1951175" cy="369332"/>
          </a:xfrm>
          <a:prstGeom prst="rect">
            <a:avLst/>
          </a:prstGeom>
          <a:noFill/>
          <a:ln w="9525">
            <a:noFill/>
            <a:miter lim="800000"/>
            <a:headEnd/>
            <a:tailEnd/>
          </a:ln>
        </p:spPr>
        <p:txBody>
          <a:bodyPr wrap="none">
            <a:spAutoFit/>
          </a:bodyPr>
          <a:lstStyle/>
          <a:p>
            <a:r>
              <a:rPr lang="en-US" dirty="0" err="1" smtClean="0">
                <a:latin typeface="Comic Sans MS" pitchFamily="66" charset="0"/>
              </a:rPr>
              <a:t>Oesophage</a:t>
            </a:r>
            <a:r>
              <a:rPr lang="en-US" dirty="0" smtClean="0">
                <a:latin typeface="Comic Sans MS" pitchFamily="66" charset="0"/>
              </a:rPr>
              <a:t> </a:t>
            </a:r>
            <a:r>
              <a:rPr lang="en-US" dirty="0" err="1" smtClean="0">
                <a:latin typeface="Comic Sans MS" pitchFamily="66" charset="0"/>
              </a:rPr>
              <a:t>natif</a:t>
            </a:r>
            <a:endParaRPr lang="en-US" dirty="0">
              <a:latin typeface="Comic Sans MS" pitchFamily="66" charset="0"/>
            </a:endParaRPr>
          </a:p>
        </p:txBody>
      </p:sp>
      <p:cxnSp>
        <p:nvCxnSpPr>
          <p:cNvPr id="21" name="Connecteur droit avec flèche 20"/>
          <p:cNvCxnSpPr/>
          <p:nvPr/>
        </p:nvCxnSpPr>
        <p:spPr>
          <a:xfrm flipH="1">
            <a:off x="1524001" y="4117976"/>
            <a:ext cx="1325033" cy="59531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Connecteur droit avec flèche 22"/>
          <p:cNvCxnSpPr/>
          <p:nvPr/>
        </p:nvCxnSpPr>
        <p:spPr>
          <a:xfrm>
            <a:off x="2849034" y="4117976"/>
            <a:ext cx="1754717" cy="59531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Connecteur droit avec flèche 25"/>
          <p:cNvCxnSpPr/>
          <p:nvPr/>
        </p:nvCxnSpPr>
        <p:spPr>
          <a:xfrm>
            <a:off x="2999318" y="4117975"/>
            <a:ext cx="7727949" cy="5222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Connecteur droit avec flèche 26"/>
          <p:cNvCxnSpPr/>
          <p:nvPr/>
        </p:nvCxnSpPr>
        <p:spPr>
          <a:xfrm>
            <a:off x="2849033" y="4117976"/>
            <a:ext cx="4768851" cy="59531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3024" name="ZoneTexte 35"/>
          <p:cNvSpPr txBox="1">
            <a:spLocks noChangeArrowheads="1"/>
          </p:cNvSpPr>
          <p:nvPr/>
        </p:nvSpPr>
        <p:spPr bwMode="auto">
          <a:xfrm>
            <a:off x="5520267" y="2205039"/>
            <a:ext cx="1234633" cy="369332"/>
          </a:xfrm>
          <a:prstGeom prst="rect">
            <a:avLst/>
          </a:prstGeom>
          <a:noFill/>
          <a:ln w="9525">
            <a:noFill/>
            <a:miter lim="800000"/>
            <a:headEnd/>
            <a:tailEnd/>
          </a:ln>
        </p:spPr>
        <p:txBody>
          <a:bodyPr wrap="none">
            <a:spAutoFit/>
          </a:bodyPr>
          <a:lstStyle/>
          <a:p>
            <a:r>
              <a:rPr lang="en-US" dirty="0" err="1" smtClean="0">
                <a:latin typeface="Comic Sans MS" pitchFamily="66" charset="0"/>
              </a:rPr>
              <a:t>Muqueuse</a:t>
            </a:r>
            <a:endParaRPr lang="en-US" dirty="0">
              <a:latin typeface="Comic Sans MS" pitchFamily="66" charset="0"/>
            </a:endParaRPr>
          </a:p>
        </p:txBody>
      </p:sp>
      <p:sp>
        <p:nvSpPr>
          <p:cNvPr id="43025" name="ZoneTexte 36"/>
          <p:cNvSpPr txBox="1">
            <a:spLocks noChangeArrowheads="1"/>
          </p:cNvSpPr>
          <p:nvPr/>
        </p:nvSpPr>
        <p:spPr bwMode="auto">
          <a:xfrm>
            <a:off x="5321300" y="2636839"/>
            <a:ext cx="1794081" cy="369332"/>
          </a:xfrm>
          <a:prstGeom prst="rect">
            <a:avLst/>
          </a:prstGeom>
          <a:noFill/>
          <a:ln w="9525">
            <a:noFill/>
            <a:miter lim="800000"/>
            <a:headEnd/>
            <a:tailEnd/>
          </a:ln>
        </p:spPr>
        <p:txBody>
          <a:bodyPr wrap="none">
            <a:spAutoFit/>
          </a:bodyPr>
          <a:lstStyle/>
          <a:p>
            <a:r>
              <a:rPr lang="en-US" dirty="0" smtClean="0">
                <a:latin typeface="Comic Sans MS" pitchFamily="66" charset="0"/>
              </a:rPr>
              <a:t>Sous </a:t>
            </a:r>
            <a:r>
              <a:rPr lang="en-US" dirty="0" err="1" smtClean="0">
                <a:latin typeface="Comic Sans MS" pitchFamily="66" charset="0"/>
              </a:rPr>
              <a:t>muqueuse</a:t>
            </a:r>
            <a:endParaRPr lang="en-US" dirty="0">
              <a:latin typeface="Comic Sans MS" pitchFamily="66" charset="0"/>
            </a:endParaRPr>
          </a:p>
        </p:txBody>
      </p:sp>
      <p:sp>
        <p:nvSpPr>
          <p:cNvPr id="43026" name="ZoneTexte 37"/>
          <p:cNvSpPr txBox="1">
            <a:spLocks noChangeArrowheads="1"/>
          </p:cNvSpPr>
          <p:nvPr/>
        </p:nvSpPr>
        <p:spPr bwMode="auto">
          <a:xfrm>
            <a:off x="5520267" y="3500439"/>
            <a:ext cx="928459" cy="369332"/>
          </a:xfrm>
          <a:prstGeom prst="rect">
            <a:avLst/>
          </a:prstGeom>
          <a:noFill/>
          <a:ln w="9525">
            <a:noFill/>
            <a:miter lim="800000"/>
            <a:headEnd/>
            <a:tailEnd/>
          </a:ln>
        </p:spPr>
        <p:txBody>
          <a:bodyPr wrap="none">
            <a:spAutoFit/>
          </a:bodyPr>
          <a:lstStyle/>
          <a:p>
            <a:r>
              <a:rPr lang="en-US" dirty="0" smtClean="0">
                <a:latin typeface="Comic Sans MS" pitchFamily="66" charset="0"/>
              </a:rPr>
              <a:t>Muscle</a:t>
            </a:r>
            <a:endParaRPr lang="en-US" dirty="0">
              <a:latin typeface="Comic Sans MS" pitchFamily="66" charset="0"/>
            </a:endParaRPr>
          </a:p>
        </p:txBody>
      </p:sp>
      <p:cxnSp>
        <p:nvCxnSpPr>
          <p:cNvPr id="47" name="Connecteur droit avec flèche 46"/>
          <p:cNvCxnSpPr/>
          <p:nvPr/>
        </p:nvCxnSpPr>
        <p:spPr>
          <a:xfrm>
            <a:off x="4656667" y="2492375"/>
            <a:ext cx="3263900" cy="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8" name="Connecteur droit avec flèche 47"/>
          <p:cNvCxnSpPr/>
          <p:nvPr/>
        </p:nvCxnSpPr>
        <p:spPr>
          <a:xfrm>
            <a:off x="4667251" y="3068638"/>
            <a:ext cx="3263900" cy="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9" name="Connecteur droit avec flèche 48"/>
          <p:cNvCxnSpPr/>
          <p:nvPr/>
        </p:nvCxnSpPr>
        <p:spPr>
          <a:xfrm>
            <a:off x="4656667" y="3860800"/>
            <a:ext cx="3263900" cy="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pic>
        <p:nvPicPr>
          <p:cNvPr id="43030" name="Picture 3"/>
          <p:cNvPicPr>
            <a:picLocks noChangeAspect="1" noChangeArrowheads="1"/>
          </p:cNvPicPr>
          <p:nvPr/>
        </p:nvPicPr>
        <p:blipFill>
          <a:blip r:embed="rId6"/>
          <a:srcRect/>
          <a:stretch>
            <a:fillRect/>
          </a:stretch>
        </p:blipFill>
        <p:spPr bwMode="auto">
          <a:xfrm>
            <a:off x="1272118" y="2233613"/>
            <a:ext cx="3153833" cy="1884362"/>
          </a:xfrm>
          <a:prstGeom prst="rect">
            <a:avLst/>
          </a:prstGeom>
          <a:noFill/>
          <a:ln w="9525">
            <a:noFill/>
            <a:miter lim="800000"/>
            <a:headEnd/>
            <a:tailEnd/>
          </a:ln>
        </p:spPr>
      </p:pic>
      <p:pic>
        <p:nvPicPr>
          <p:cNvPr id="43031" name="Picture 4"/>
          <p:cNvPicPr>
            <a:picLocks noChangeAspect="1" noChangeArrowheads="1"/>
          </p:cNvPicPr>
          <p:nvPr/>
        </p:nvPicPr>
        <p:blipFill>
          <a:blip r:embed="rId7"/>
          <a:srcRect/>
          <a:stretch>
            <a:fillRect/>
          </a:stretch>
        </p:blipFill>
        <p:spPr bwMode="auto">
          <a:xfrm>
            <a:off x="8409518" y="2205038"/>
            <a:ext cx="3003549" cy="1827212"/>
          </a:xfrm>
          <a:prstGeom prst="rect">
            <a:avLst/>
          </a:prstGeom>
          <a:noFill/>
          <a:ln w="9525">
            <a:noFill/>
            <a:miter lim="800000"/>
            <a:headEnd/>
            <a:tailEnd/>
          </a:ln>
        </p:spPr>
      </p:pic>
      <p:pic>
        <p:nvPicPr>
          <p:cNvPr id="43032" name="Picture 5"/>
          <p:cNvPicPr>
            <a:picLocks noChangeAspect="1" noChangeArrowheads="1"/>
          </p:cNvPicPr>
          <p:nvPr/>
        </p:nvPicPr>
        <p:blipFill>
          <a:blip r:embed="rId8"/>
          <a:srcRect/>
          <a:stretch>
            <a:fillRect/>
          </a:stretch>
        </p:blipFill>
        <p:spPr bwMode="auto">
          <a:xfrm>
            <a:off x="9144000" y="4719639"/>
            <a:ext cx="3048000" cy="1804987"/>
          </a:xfrm>
          <a:prstGeom prst="rect">
            <a:avLst/>
          </a:prstGeom>
          <a:noFill/>
          <a:ln w="19050">
            <a:solidFill>
              <a:schemeClr val="tx1"/>
            </a:solidFill>
            <a:miter lim="800000"/>
            <a:headEnd/>
            <a:tailEnd/>
          </a:ln>
        </p:spPr>
      </p:pic>
      <p:sp>
        <p:nvSpPr>
          <p:cNvPr id="43033" name="Text Box 13"/>
          <p:cNvSpPr txBox="1">
            <a:spLocks noChangeArrowheads="1"/>
          </p:cNvSpPr>
          <p:nvPr/>
        </p:nvSpPr>
        <p:spPr bwMode="auto">
          <a:xfrm>
            <a:off x="9878485" y="6546850"/>
            <a:ext cx="979755" cy="338554"/>
          </a:xfrm>
          <a:prstGeom prst="rect">
            <a:avLst/>
          </a:prstGeom>
          <a:noFill/>
          <a:ln w="9525">
            <a:noFill/>
            <a:miter lim="800000"/>
            <a:headEnd/>
            <a:tailEnd/>
          </a:ln>
        </p:spPr>
        <p:txBody>
          <a:bodyPr wrap="none">
            <a:spAutoFit/>
          </a:bodyPr>
          <a:lstStyle/>
          <a:p>
            <a:r>
              <a:rPr lang="fr-FR" sz="1600">
                <a:solidFill>
                  <a:srgbClr val="FF0000"/>
                </a:solidFill>
                <a:latin typeface="Comic Sans MS" pitchFamily="66" charset="0"/>
              </a:rPr>
              <a:t>Desmine</a:t>
            </a:r>
          </a:p>
        </p:txBody>
      </p:sp>
    </p:spTree>
    <p:extLst>
      <p:ext uri="{BB962C8B-B14F-4D97-AF65-F5344CB8AC3E}">
        <p14:creationId xmlns:p14="http://schemas.microsoft.com/office/powerpoint/2010/main" val="32261346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en-US"/>
          </a:p>
        </p:txBody>
      </p:sp>
      <p:sp>
        <p:nvSpPr>
          <p:cNvPr id="3" name="Espace réservé du contenu 2"/>
          <p:cNvSpPr>
            <a:spLocks noGrp="1"/>
          </p:cNvSpPr>
          <p:nvPr>
            <p:ph idx="1"/>
          </p:nvPr>
        </p:nvSpPr>
        <p:spPr/>
        <p:txBody>
          <a:bodyPr/>
          <a:lstStyle/>
          <a:p>
            <a:r>
              <a:rPr lang="en-US" dirty="0" err="1" smtClean="0">
                <a:solidFill>
                  <a:srgbClr val="000000"/>
                </a:solidFill>
                <a:latin typeface="Calibri" pitchFamily="34" charset="0"/>
                <a:cs typeface="Times New Roman" pitchFamily="18" charset="0"/>
              </a:rPr>
              <a:t>Dans</a:t>
            </a:r>
            <a:r>
              <a:rPr lang="en-US" dirty="0" smtClean="0">
                <a:solidFill>
                  <a:srgbClr val="000000"/>
                </a:solidFill>
                <a:latin typeface="Calibri" pitchFamily="34" charset="0"/>
                <a:cs typeface="Times New Roman" pitchFamily="18" charset="0"/>
              </a:rPr>
              <a:t> </a:t>
            </a:r>
            <a:r>
              <a:rPr lang="en-US" dirty="0" err="1" smtClean="0">
                <a:solidFill>
                  <a:srgbClr val="000000"/>
                </a:solidFill>
                <a:latin typeface="Calibri" pitchFamily="34" charset="0"/>
                <a:cs typeface="Times New Roman" pitchFamily="18" charset="0"/>
              </a:rPr>
              <a:t>ce</a:t>
            </a:r>
            <a:r>
              <a:rPr lang="en-US" dirty="0" smtClean="0">
                <a:solidFill>
                  <a:srgbClr val="000000"/>
                </a:solidFill>
                <a:latin typeface="Calibri" pitchFamily="34" charset="0"/>
                <a:cs typeface="Times New Roman" pitchFamily="18" charset="0"/>
              </a:rPr>
              <a:t> </a:t>
            </a:r>
            <a:r>
              <a:rPr lang="en-US" dirty="0" err="1" smtClean="0">
                <a:solidFill>
                  <a:srgbClr val="000000"/>
                </a:solidFill>
                <a:latin typeface="Calibri" pitchFamily="34" charset="0"/>
                <a:cs typeface="Times New Roman" pitchFamily="18" charset="0"/>
              </a:rPr>
              <a:t>modèle</a:t>
            </a:r>
            <a:r>
              <a:rPr lang="en-US" dirty="0" smtClean="0">
                <a:solidFill>
                  <a:srgbClr val="000000"/>
                </a:solidFill>
                <a:latin typeface="Calibri" pitchFamily="34" charset="0"/>
                <a:cs typeface="Times New Roman" pitchFamily="18" charset="0"/>
              </a:rPr>
              <a:t>, le </a:t>
            </a:r>
            <a:r>
              <a:rPr lang="en-US" dirty="0" err="1" smtClean="0">
                <a:solidFill>
                  <a:srgbClr val="000000"/>
                </a:solidFill>
                <a:latin typeface="Calibri" pitchFamily="34" charset="0"/>
                <a:cs typeface="Times New Roman" pitchFamily="18" charset="0"/>
              </a:rPr>
              <a:t>remplacement</a:t>
            </a:r>
            <a:r>
              <a:rPr lang="en-US" dirty="0" smtClean="0">
                <a:solidFill>
                  <a:srgbClr val="000000"/>
                </a:solidFill>
                <a:latin typeface="Calibri" pitchFamily="34" charset="0"/>
                <a:cs typeface="Times New Roman" pitchFamily="18" charset="0"/>
              </a:rPr>
              <a:t> </a:t>
            </a:r>
            <a:r>
              <a:rPr lang="en-US" dirty="0" err="1" smtClean="0">
                <a:solidFill>
                  <a:srgbClr val="000000"/>
                </a:solidFill>
                <a:latin typeface="Calibri" pitchFamily="34" charset="0"/>
                <a:cs typeface="Times New Roman" pitchFamily="18" charset="0"/>
              </a:rPr>
              <a:t>circonférentiel</a:t>
            </a:r>
            <a:r>
              <a:rPr lang="en-US" dirty="0" smtClean="0">
                <a:solidFill>
                  <a:srgbClr val="000000"/>
                </a:solidFill>
                <a:latin typeface="Calibri" pitchFamily="34" charset="0"/>
                <a:cs typeface="Times New Roman" pitchFamily="18" charset="0"/>
              </a:rPr>
              <a:t> de l’oesophage  par un </a:t>
            </a:r>
            <a:r>
              <a:rPr lang="en-US" dirty="0" err="1" smtClean="0">
                <a:solidFill>
                  <a:srgbClr val="000000"/>
                </a:solidFill>
                <a:latin typeface="Calibri" pitchFamily="34" charset="0"/>
                <a:cs typeface="Times New Roman" pitchFamily="18" charset="0"/>
              </a:rPr>
              <a:t>substitut</a:t>
            </a:r>
            <a:r>
              <a:rPr lang="en-US" dirty="0" smtClean="0">
                <a:solidFill>
                  <a:srgbClr val="000000"/>
                </a:solidFill>
                <a:latin typeface="Calibri" pitchFamily="34" charset="0"/>
                <a:cs typeface="Times New Roman" pitchFamily="18" charset="0"/>
              </a:rPr>
              <a:t> </a:t>
            </a:r>
            <a:r>
              <a:rPr lang="en-US" dirty="0" err="1" smtClean="0">
                <a:solidFill>
                  <a:srgbClr val="000000"/>
                </a:solidFill>
                <a:latin typeface="Calibri" pitchFamily="34" charset="0"/>
                <a:cs typeface="Times New Roman" pitchFamily="18" charset="0"/>
              </a:rPr>
              <a:t>hybride</a:t>
            </a:r>
            <a:r>
              <a:rPr lang="en-US" dirty="0" smtClean="0">
                <a:solidFill>
                  <a:srgbClr val="000000"/>
                </a:solidFill>
                <a:latin typeface="Calibri" pitchFamily="34" charset="0"/>
                <a:cs typeface="Times New Roman" pitchFamily="18" charset="0"/>
              </a:rPr>
              <a:t> </a:t>
            </a:r>
            <a:r>
              <a:rPr lang="en-US" dirty="0" err="1" smtClean="0">
                <a:solidFill>
                  <a:srgbClr val="000000"/>
                </a:solidFill>
                <a:latin typeface="Calibri" pitchFamily="34" charset="0"/>
                <a:cs typeface="Times New Roman" pitchFamily="18" charset="0"/>
              </a:rPr>
              <a:t>composé</a:t>
            </a:r>
            <a:r>
              <a:rPr lang="en-US" dirty="0" smtClean="0">
                <a:solidFill>
                  <a:srgbClr val="000000"/>
                </a:solidFill>
                <a:latin typeface="Calibri" pitchFamily="34" charset="0"/>
                <a:cs typeface="Times New Roman" pitchFamily="18" charset="0"/>
              </a:rPr>
              <a:t> de </a:t>
            </a:r>
            <a:r>
              <a:rPr lang="en-US" dirty="0" err="1" smtClean="0">
                <a:solidFill>
                  <a:srgbClr val="000000"/>
                </a:solidFill>
                <a:latin typeface="Calibri" pitchFamily="34" charset="0"/>
                <a:cs typeface="Times New Roman" pitchFamily="18" charset="0"/>
              </a:rPr>
              <a:t>deux</a:t>
            </a:r>
            <a:r>
              <a:rPr lang="en-US" dirty="0" smtClean="0">
                <a:solidFill>
                  <a:srgbClr val="000000"/>
                </a:solidFill>
                <a:latin typeface="Calibri" pitchFamily="34" charset="0"/>
                <a:cs typeface="Times New Roman" pitchFamily="18" charset="0"/>
              </a:rPr>
              <a:t> </a:t>
            </a:r>
            <a:r>
              <a:rPr lang="en-US" dirty="0" err="1" smtClean="0">
                <a:solidFill>
                  <a:srgbClr val="000000"/>
                </a:solidFill>
                <a:latin typeface="Calibri" pitchFamily="34" charset="0"/>
                <a:cs typeface="Times New Roman" pitchFamily="18" charset="0"/>
              </a:rPr>
              <a:t>différentes</a:t>
            </a:r>
            <a:r>
              <a:rPr lang="en-US" dirty="0" smtClean="0">
                <a:solidFill>
                  <a:srgbClr val="000000"/>
                </a:solidFill>
                <a:latin typeface="Calibri" pitchFamily="34" charset="0"/>
                <a:cs typeface="Times New Roman" pitchFamily="18" charset="0"/>
              </a:rPr>
              <a:t> matrices , a </a:t>
            </a:r>
            <a:r>
              <a:rPr lang="en-US" dirty="0" err="1" smtClean="0">
                <a:solidFill>
                  <a:srgbClr val="000000"/>
                </a:solidFill>
                <a:latin typeface="Calibri" pitchFamily="34" charset="0"/>
                <a:cs typeface="Times New Roman" pitchFamily="18" charset="0"/>
              </a:rPr>
              <a:t>permis</a:t>
            </a:r>
            <a:r>
              <a:rPr lang="en-US" dirty="0" smtClean="0">
                <a:solidFill>
                  <a:srgbClr val="000000"/>
                </a:solidFill>
                <a:latin typeface="Calibri" pitchFamily="34" charset="0"/>
                <a:cs typeface="Times New Roman" pitchFamily="18" charset="0"/>
              </a:rPr>
              <a:t> la </a:t>
            </a:r>
            <a:r>
              <a:rPr lang="en-US" dirty="0" err="1" smtClean="0">
                <a:solidFill>
                  <a:srgbClr val="000000"/>
                </a:solidFill>
                <a:latin typeface="Calibri" pitchFamily="34" charset="0"/>
                <a:cs typeface="Times New Roman" pitchFamily="18" charset="0"/>
              </a:rPr>
              <a:t>restauration</a:t>
            </a:r>
            <a:r>
              <a:rPr lang="en-US" dirty="0" smtClean="0">
                <a:solidFill>
                  <a:srgbClr val="000000"/>
                </a:solidFill>
                <a:latin typeface="Calibri" pitchFamily="34" charset="0"/>
                <a:cs typeface="Times New Roman" pitchFamily="18" charset="0"/>
              </a:rPr>
              <a:t> </a:t>
            </a:r>
            <a:r>
              <a:rPr lang="en-US" dirty="0" err="1" smtClean="0">
                <a:solidFill>
                  <a:srgbClr val="000000"/>
                </a:solidFill>
                <a:latin typeface="Calibri" pitchFamily="34" charset="0"/>
                <a:cs typeface="Times New Roman" pitchFamily="18" charset="0"/>
              </a:rPr>
              <a:t>d’une</a:t>
            </a:r>
            <a:r>
              <a:rPr lang="en-US" dirty="0" smtClean="0">
                <a:solidFill>
                  <a:srgbClr val="000000"/>
                </a:solidFill>
                <a:latin typeface="Calibri" pitchFamily="34" charset="0"/>
                <a:cs typeface="Times New Roman" pitchFamily="18" charset="0"/>
              </a:rPr>
              <a:t> </a:t>
            </a:r>
            <a:r>
              <a:rPr lang="en-US" dirty="0" err="1" smtClean="0">
                <a:solidFill>
                  <a:srgbClr val="000000"/>
                </a:solidFill>
                <a:latin typeface="Calibri" pitchFamily="34" charset="0"/>
                <a:cs typeface="Times New Roman" pitchFamily="18" charset="0"/>
              </a:rPr>
              <a:t>autnomie</a:t>
            </a:r>
            <a:r>
              <a:rPr lang="en-US" dirty="0" smtClean="0">
                <a:solidFill>
                  <a:srgbClr val="000000"/>
                </a:solidFill>
                <a:latin typeface="Calibri" pitchFamily="34" charset="0"/>
                <a:cs typeface="Times New Roman" pitchFamily="18" charset="0"/>
              </a:rPr>
              <a:t> </a:t>
            </a:r>
            <a:r>
              <a:rPr lang="en-US" dirty="0" err="1" smtClean="0">
                <a:solidFill>
                  <a:srgbClr val="000000"/>
                </a:solidFill>
                <a:latin typeface="Calibri" pitchFamily="34" charset="0"/>
                <a:cs typeface="Times New Roman" pitchFamily="18" charset="0"/>
              </a:rPr>
              <a:t>alimentaire</a:t>
            </a:r>
            <a:r>
              <a:rPr lang="en-US" dirty="0" smtClean="0">
                <a:solidFill>
                  <a:srgbClr val="000000"/>
                </a:solidFill>
                <a:latin typeface="Calibri" pitchFamily="34" charset="0"/>
                <a:cs typeface="Times New Roman" pitchFamily="18" charset="0"/>
              </a:rPr>
              <a:t> </a:t>
            </a:r>
            <a:r>
              <a:rPr lang="en-US" dirty="0" err="1" smtClean="0">
                <a:solidFill>
                  <a:srgbClr val="000000"/>
                </a:solidFill>
                <a:latin typeface="Calibri" pitchFamily="34" charset="0"/>
                <a:cs typeface="Times New Roman" pitchFamily="18" charset="0"/>
              </a:rPr>
              <a:t>ainsi</a:t>
            </a:r>
            <a:r>
              <a:rPr lang="en-US" dirty="0" smtClean="0">
                <a:solidFill>
                  <a:srgbClr val="000000"/>
                </a:solidFill>
                <a:latin typeface="Calibri" pitchFamily="34" charset="0"/>
                <a:cs typeface="Times New Roman" pitchFamily="18" charset="0"/>
              </a:rPr>
              <a:t> </a:t>
            </a:r>
            <a:r>
              <a:rPr lang="en-US" dirty="0" err="1" smtClean="0">
                <a:solidFill>
                  <a:srgbClr val="000000"/>
                </a:solidFill>
                <a:latin typeface="Calibri" pitchFamily="34" charset="0"/>
                <a:cs typeface="Times New Roman" pitchFamily="18" charset="0"/>
              </a:rPr>
              <a:t>que</a:t>
            </a:r>
            <a:r>
              <a:rPr lang="en-US" dirty="0" smtClean="0">
                <a:solidFill>
                  <a:srgbClr val="000000"/>
                </a:solidFill>
                <a:latin typeface="Calibri" pitchFamily="34" charset="0"/>
                <a:cs typeface="Times New Roman" pitchFamily="18" charset="0"/>
              </a:rPr>
              <a:t> </a:t>
            </a:r>
            <a:r>
              <a:rPr lang="en-US" dirty="0" err="1" smtClean="0">
                <a:solidFill>
                  <a:srgbClr val="000000"/>
                </a:solidFill>
                <a:latin typeface="Calibri" pitchFamily="34" charset="0"/>
                <a:cs typeface="Times New Roman" pitchFamily="18" charset="0"/>
              </a:rPr>
              <a:t>sur</a:t>
            </a:r>
            <a:r>
              <a:rPr lang="en-US" dirty="0" smtClean="0">
                <a:solidFill>
                  <a:srgbClr val="000000"/>
                </a:solidFill>
                <a:latin typeface="Calibri" pitchFamily="34" charset="0"/>
                <a:cs typeface="Times New Roman" pitchFamily="18" charset="0"/>
              </a:rPr>
              <a:t> un </a:t>
            </a:r>
            <a:r>
              <a:rPr lang="en-US" dirty="0" err="1" smtClean="0">
                <a:solidFill>
                  <a:srgbClr val="000000"/>
                </a:solidFill>
                <a:latin typeface="Calibri" pitchFamily="34" charset="0"/>
                <a:cs typeface="Times New Roman" pitchFamily="18" charset="0"/>
              </a:rPr>
              <a:t>modelage</a:t>
            </a:r>
            <a:r>
              <a:rPr lang="en-US" dirty="0" smtClean="0">
                <a:solidFill>
                  <a:srgbClr val="000000"/>
                </a:solidFill>
                <a:latin typeface="Calibri" pitchFamily="34" charset="0"/>
                <a:cs typeface="Times New Roman" pitchFamily="18" charset="0"/>
              </a:rPr>
              <a:t> </a:t>
            </a:r>
            <a:r>
              <a:rPr lang="en-US" dirty="0" err="1" smtClean="0">
                <a:solidFill>
                  <a:srgbClr val="000000"/>
                </a:solidFill>
                <a:latin typeface="Calibri" pitchFamily="34" charset="0"/>
                <a:cs typeface="Times New Roman" pitchFamily="18" charset="0"/>
              </a:rPr>
              <a:t>tissulaire</a:t>
            </a:r>
            <a:r>
              <a:rPr lang="en-US" dirty="0" smtClean="0">
                <a:solidFill>
                  <a:srgbClr val="000000"/>
                </a:solidFill>
                <a:latin typeface="Calibri" pitchFamily="34" charset="0"/>
                <a:cs typeface="Times New Roman" pitchFamily="18" charset="0"/>
              </a:rPr>
              <a:t> </a:t>
            </a:r>
            <a:r>
              <a:rPr lang="en-US" dirty="0" err="1" smtClean="0">
                <a:solidFill>
                  <a:srgbClr val="000000"/>
                </a:solidFill>
                <a:latin typeface="Calibri" pitchFamily="34" charset="0"/>
                <a:cs typeface="Times New Roman" pitchFamily="18" charset="0"/>
              </a:rPr>
              <a:t>induit</a:t>
            </a:r>
            <a:r>
              <a:rPr lang="en-US" dirty="0" smtClean="0">
                <a:solidFill>
                  <a:srgbClr val="000000"/>
                </a:solidFill>
                <a:latin typeface="Calibri" pitchFamily="34" charset="0"/>
                <a:cs typeface="Times New Roman" pitchFamily="18" charset="0"/>
              </a:rPr>
              <a:t>. </a:t>
            </a:r>
          </a:p>
        </p:txBody>
      </p:sp>
    </p:spTree>
    <p:extLst>
      <p:ext uri="{BB962C8B-B14F-4D97-AF65-F5344CB8AC3E}">
        <p14:creationId xmlns:p14="http://schemas.microsoft.com/office/powerpoint/2010/main" val="27149184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91320" y="941939"/>
            <a:ext cx="9366325" cy="1143000"/>
          </a:xfrm>
        </p:spPr>
        <p:txBody>
          <a:bodyPr>
            <a:noAutofit/>
          </a:bodyPr>
          <a:lstStyle/>
          <a:p>
            <a:pPr algn="ctr"/>
            <a:r>
              <a:rPr lang="fr-FR" sz="2400" dirty="0">
                <a:solidFill>
                  <a:srgbClr val="000000"/>
                </a:solidFill>
                <a:latin typeface="Calibri" panose="020F0502020204030204" pitchFamily="34" charset="0"/>
              </a:rPr>
              <a:t>Fréquence et caractéristiques du Dumping Syndrome après opération de l’atrésie de l’œsophage </a:t>
            </a:r>
            <a:r>
              <a:rPr lang="fr-FR" sz="2400" dirty="0" smtClean="0">
                <a:solidFill>
                  <a:srgbClr val="000000"/>
                </a:solidFill>
                <a:latin typeface="Calibri" panose="020F0502020204030204" pitchFamily="34" charset="0"/>
              </a:rPr>
              <a:t>de </a:t>
            </a:r>
            <a:r>
              <a:rPr lang="fr-FR" sz="2400" dirty="0">
                <a:solidFill>
                  <a:srgbClr val="000000"/>
                </a:solidFill>
                <a:latin typeface="Calibri" panose="020F0502020204030204" pitchFamily="34" charset="0"/>
              </a:rPr>
              <a:t>types III et </a:t>
            </a:r>
            <a:r>
              <a:rPr lang="fr-FR" sz="2400" dirty="0" smtClean="0">
                <a:solidFill>
                  <a:srgbClr val="000000"/>
                </a:solidFill>
                <a:latin typeface="Calibri" panose="020F0502020204030204" pitchFamily="34" charset="0"/>
              </a:rPr>
              <a:t>IV</a:t>
            </a:r>
            <a:endParaRPr lang="en-US" sz="4400" dirty="0">
              <a:latin typeface="Calibri" panose="020F0502020204030204" pitchFamily="34" charset="0"/>
            </a:endParaRPr>
          </a:p>
        </p:txBody>
      </p:sp>
      <p:sp>
        <p:nvSpPr>
          <p:cNvPr id="3" name="Espace réservé du contenu 2"/>
          <p:cNvSpPr>
            <a:spLocks noGrp="1"/>
          </p:cNvSpPr>
          <p:nvPr>
            <p:ph idx="1"/>
          </p:nvPr>
        </p:nvSpPr>
        <p:spPr/>
        <p:txBody>
          <a:bodyPr>
            <a:normAutofit/>
          </a:bodyPr>
          <a:lstStyle/>
          <a:p>
            <a:pPr>
              <a:buClr>
                <a:srgbClr val="FF0000"/>
              </a:buClr>
              <a:buFont typeface="Wingdings" pitchFamily="2" charset="2"/>
              <a:buChar char="§"/>
              <a:defRPr/>
            </a:pPr>
            <a:r>
              <a:rPr lang="en-US" dirty="0" err="1" smtClean="0">
                <a:solidFill>
                  <a:schemeClr val="tx1"/>
                </a:solidFill>
                <a:latin typeface="Calibri" panose="020F0502020204030204" pitchFamily="34" charset="0"/>
              </a:rPr>
              <a:t>Objectifs</a:t>
            </a:r>
            <a:r>
              <a:rPr lang="en-US" dirty="0" smtClean="0">
                <a:solidFill>
                  <a:schemeClr val="tx1"/>
                </a:solidFill>
                <a:latin typeface="Calibri" panose="020F0502020204030204" pitchFamily="34" charset="0"/>
              </a:rPr>
              <a:t> : </a:t>
            </a:r>
          </a:p>
          <a:p>
            <a:pPr lvl="1">
              <a:buClr>
                <a:srgbClr val="FF0000"/>
              </a:buClr>
              <a:buFont typeface="Wingdings" pitchFamily="2" charset="2"/>
              <a:buChar char="§"/>
              <a:defRPr/>
            </a:pPr>
            <a:r>
              <a:rPr lang="fr-FR" dirty="0" smtClean="0">
                <a:solidFill>
                  <a:schemeClr val="tx1"/>
                </a:solidFill>
                <a:latin typeface="Calibri" pitchFamily="34" charset="0"/>
              </a:rPr>
              <a:t>Principal</a:t>
            </a:r>
          </a:p>
          <a:p>
            <a:pPr lvl="2">
              <a:buClr>
                <a:srgbClr val="FF0000"/>
              </a:buClr>
              <a:buFont typeface="Wingdings" pitchFamily="2" charset="2"/>
              <a:buChar char="§"/>
              <a:defRPr/>
            </a:pPr>
            <a:r>
              <a:rPr lang="fr-FR" dirty="0" smtClean="0">
                <a:solidFill>
                  <a:schemeClr val="tx1"/>
                </a:solidFill>
                <a:latin typeface="Calibri" pitchFamily="34" charset="0"/>
              </a:rPr>
              <a:t>Evaluer </a:t>
            </a:r>
            <a:r>
              <a:rPr lang="fr-FR" dirty="0">
                <a:solidFill>
                  <a:schemeClr val="tx1"/>
                </a:solidFill>
                <a:latin typeface="Calibri" pitchFamily="34" charset="0"/>
              </a:rPr>
              <a:t>la </a:t>
            </a:r>
            <a:r>
              <a:rPr lang="fr-FR" u="sng" dirty="0">
                <a:solidFill>
                  <a:schemeClr val="tx1"/>
                </a:solidFill>
                <a:latin typeface="Calibri" pitchFamily="34" charset="0"/>
              </a:rPr>
              <a:t>prévalence</a:t>
            </a:r>
            <a:r>
              <a:rPr lang="fr-FR" dirty="0">
                <a:solidFill>
                  <a:schemeClr val="tx1"/>
                </a:solidFill>
                <a:latin typeface="Calibri" pitchFamily="34" charset="0"/>
              </a:rPr>
              <a:t> à l’âge de 3 mois du dumping syndrome dans une population d’enfants opérés d’une atrésie de l’œsophage de type III ou IV</a:t>
            </a:r>
          </a:p>
          <a:p>
            <a:pPr lvl="1">
              <a:buClr>
                <a:srgbClr val="FF0000"/>
              </a:buClr>
              <a:buFont typeface="Wingdings" pitchFamily="2" charset="2"/>
              <a:buChar char="§"/>
              <a:defRPr/>
            </a:pPr>
            <a:r>
              <a:rPr lang="fr-FR" dirty="0" smtClean="0">
                <a:solidFill>
                  <a:schemeClr val="tx1"/>
                </a:solidFill>
                <a:latin typeface="Calibri" pitchFamily="34" charset="0"/>
              </a:rPr>
              <a:t>Secondaires</a:t>
            </a:r>
          </a:p>
          <a:p>
            <a:pPr lvl="2">
              <a:buClr>
                <a:srgbClr val="FF0000"/>
              </a:buClr>
              <a:buFont typeface="Wingdings" pitchFamily="2" charset="2"/>
              <a:buChar char="§"/>
              <a:defRPr/>
            </a:pPr>
            <a:r>
              <a:rPr lang="fr-FR" dirty="0" smtClean="0">
                <a:solidFill>
                  <a:schemeClr val="tx1"/>
                </a:solidFill>
                <a:latin typeface="Calibri" pitchFamily="34" charset="0"/>
              </a:rPr>
              <a:t>Décrire </a:t>
            </a:r>
            <a:r>
              <a:rPr lang="fr-FR" dirty="0">
                <a:solidFill>
                  <a:schemeClr val="tx1"/>
                </a:solidFill>
                <a:latin typeface="Calibri" pitchFamily="34" charset="0"/>
              </a:rPr>
              <a:t>les </a:t>
            </a:r>
            <a:r>
              <a:rPr lang="fr-FR" u="sng" dirty="0">
                <a:solidFill>
                  <a:schemeClr val="tx1"/>
                </a:solidFill>
                <a:latin typeface="Calibri" pitchFamily="34" charset="0"/>
              </a:rPr>
              <a:t>symptômes</a:t>
            </a:r>
            <a:r>
              <a:rPr lang="fr-FR" dirty="0">
                <a:solidFill>
                  <a:schemeClr val="tx1"/>
                </a:solidFill>
                <a:latin typeface="Calibri" pitchFamily="34" charset="0"/>
              </a:rPr>
              <a:t> cliniques du </a:t>
            </a:r>
            <a:r>
              <a:rPr lang="fr-FR" dirty="0" smtClean="0">
                <a:solidFill>
                  <a:schemeClr val="tx1"/>
                </a:solidFill>
                <a:latin typeface="Calibri" pitchFamily="34" charset="0"/>
              </a:rPr>
              <a:t>DS</a:t>
            </a:r>
          </a:p>
          <a:p>
            <a:pPr lvl="2">
              <a:buClr>
                <a:srgbClr val="FF0000"/>
              </a:buClr>
              <a:buFont typeface="Wingdings" pitchFamily="2" charset="2"/>
              <a:buChar char="§"/>
              <a:defRPr/>
            </a:pPr>
            <a:r>
              <a:rPr lang="fr-FR" dirty="0" smtClean="0">
                <a:solidFill>
                  <a:schemeClr val="tx1"/>
                </a:solidFill>
                <a:latin typeface="Calibri" pitchFamily="34" charset="0"/>
              </a:rPr>
              <a:t>Rechercher </a:t>
            </a:r>
            <a:r>
              <a:rPr lang="fr-FR" dirty="0">
                <a:solidFill>
                  <a:schemeClr val="tx1"/>
                </a:solidFill>
                <a:latin typeface="Calibri" pitchFamily="34" charset="0"/>
              </a:rPr>
              <a:t>l’existence de </a:t>
            </a:r>
            <a:r>
              <a:rPr lang="fr-FR" u="sng" dirty="0">
                <a:solidFill>
                  <a:schemeClr val="tx1"/>
                </a:solidFill>
                <a:latin typeface="Calibri" pitchFamily="34" charset="0"/>
              </a:rPr>
              <a:t>corrélations</a:t>
            </a:r>
            <a:r>
              <a:rPr lang="fr-FR" dirty="0">
                <a:solidFill>
                  <a:schemeClr val="tx1"/>
                </a:solidFill>
                <a:latin typeface="Calibri" pitchFamily="34" charset="0"/>
              </a:rPr>
              <a:t> entre les modalités d’intervention chirurgicale et la survenue d’un DS</a:t>
            </a:r>
          </a:p>
          <a:p>
            <a:endParaRPr lang="en-US" dirty="0">
              <a:solidFill>
                <a:schemeClr val="tx1"/>
              </a:solidFill>
              <a:latin typeface="Calibri" panose="020F0502020204030204" pitchFamily="34" charset="0"/>
            </a:endParaRPr>
          </a:p>
        </p:txBody>
      </p:sp>
      <p:sp>
        <p:nvSpPr>
          <p:cNvPr id="4" name="Rectangle 2"/>
          <p:cNvSpPr txBox="1">
            <a:spLocks noChangeArrowheads="1"/>
          </p:cNvSpPr>
          <p:nvPr/>
        </p:nvSpPr>
        <p:spPr>
          <a:xfrm>
            <a:off x="611188" y="2420938"/>
            <a:ext cx="8132762" cy="2376487"/>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fr-FR" sz="3200" b="1" dirty="0" smtClean="0">
              <a:solidFill>
                <a:srgbClr val="000000"/>
              </a:solidFill>
              <a:latin typeface="Bookman Old Style" pitchFamily="18" charset="0"/>
            </a:endParaRPr>
          </a:p>
        </p:txBody>
      </p:sp>
    </p:spTree>
    <p:extLst>
      <p:ext uri="{BB962C8B-B14F-4D97-AF65-F5344CB8AC3E}">
        <p14:creationId xmlns:p14="http://schemas.microsoft.com/office/powerpoint/2010/main" val="5808293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sz="2400" dirty="0">
                <a:solidFill>
                  <a:schemeClr val="tx1"/>
                </a:solidFill>
                <a:latin typeface="Calibri" pitchFamily="34" charset="0"/>
              </a:rPr>
              <a:t>Devenir à l’âge de 6 ans d’une population d’enfants opérés à la naissance d’une AO</a:t>
            </a:r>
            <a:endParaRPr lang="en-US" sz="2400" dirty="0">
              <a:solidFill>
                <a:schemeClr val="tx1"/>
              </a:solidFill>
            </a:endParaRPr>
          </a:p>
        </p:txBody>
      </p:sp>
      <p:sp>
        <p:nvSpPr>
          <p:cNvPr id="3" name="Espace réservé du contenu 2"/>
          <p:cNvSpPr>
            <a:spLocks noGrp="1"/>
          </p:cNvSpPr>
          <p:nvPr>
            <p:ph idx="1"/>
          </p:nvPr>
        </p:nvSpPr>
        <p:spPr/>
        <p:txBody>
          <a:bodyPr>
            <a:normAutofit/>
          </a:bodyPr>
          <a:lstStyle/>
          <a:p>
            <a:pPr>
              <a:lnSpc>
                <a:spcPct val="90000"/>
              </a:lnSpc>
            </a:pPr>
            <a:r>
              <a:rPr lang="fr-FR" sz="2000" dirty="0">
                <a:solidFill>
                  <a:schemeClr val="tx1"/>
                </a:solidFill>
                <a:latin typeface="Calibri" panose="020F0502020204030204" pitchFamily="34" charset="0"/>
              </a:rPr>
              <a:t>Evaluer à l’âge de 6 ans (CMD</a:t>
            </a:r>
            <a:r>
              <a:rPr lang="fr-FR" sz="2000" dirty="0" smtClean="0">
                <a:solidFill>
                  <a:schemeClr val="tx1"/>
                </a:solidFill>
                <a:latin typeface="Calibri" panose="020F0502020204030204" pitchFamily="34" charset="0"/>
              </a:rPr>
              <a:t>)  la </a:t>
            </a:r>
            <a:r>
              <a:rPr lang="fr-FR" sz="2000" dirty="0">
                <a:solidFill>
                  <a:schemeClr val="tx1"/>
                </a:solidFill>
                <a:latin typeface="Calibri" panose="020F0502020204030204" pitchFamily="34" charset="0"/>
              </a:rPr>
              <a:t>prévalence des troubles digestifs hauts (présence d'un RGO et/ou une dysphagie) dans la cohorte des 463 enfants nés avec AO en 2009 2010 et 2011 inclus dans le </a:t>
            </a:r>
            <a:r>
              <a:rPr lang="fr-FR" sz="2000" dirty="0" smtClean="0">
                <a:solidFill>
                  <a:schemeClr val="tx1"/>
                </a:solidFill>
                <a:latin typeface="Calibri" panose="020F0502020204030204" pitchFamily="34" charset="0"/>
              </a:rPr>
              <a:t>registre</a:t>
            </a:r>
          </a:p>
          <a:p>
            <a:pPr>
              <a:lnSpc>
                <a:spcPct val="90000"/>
              </a:lnSpc>
            </a:pPr>
            <a:r>
              <a:rPr lang="fr-FR" sz="2000" dirty="0" smtClean="0">
                <a:solidFill>
                  <a:schemeClr val="tx1"/>
                </a:solidFill>
                <a:latin typeface="Calibri" panose="020F0502020204030204" pitchFamily="34" charset="0"/>
              </a:rPr>
              <a:t>Evaluer </a:t>
            </a:r>
            <a:r>
              <a:rPr lang="fr-FR" sz="2000" dirty="0">
                <a:solidFill>
                  <a:schemeClr val="tx1"/>
                </a:solidFill>
                <a:latin typeface="Calibri" panose="020F0502020204030204" pitchFamily="34" charset="0"/>
              </a:rPr>
              <a:t>la qualité de vie, l’état nutritionnel et la fréquence des complications </a:t>
            </a:r>
            <a:r>
              <a:rPr lang="fr-FR" sz="2000" dirty="0" smtClean="0">
                <a:solidFill>
                  <a:schemeClr val="tx1"/>
                </a:solidFill>
                <a:latin typeface="Calibri" panose="020F0502020204030204" pitchFamily="34" charset="0"/>
              </a:rPr>
              <a:t>respiratoires</a:t>
            </a:r>
          </a:p>
          <a:p>
            <a:pPr>
              <a:lnSpc>
                <a:spcPct val="90000"/>
              </a:lnSpc>
            </a:pPr>
            <a:r>
              <a:rPr lang="fr-FR" sz="2000" dirty="0" smtClean="0">
                <a:solidFill>
                  <a:schemeClr val="tx1"/>
                </a:solidFill>
                <a:latin typeface="Calibri" panose="020F0502020204030204" pitchFamily="34" charset="0"/>
              </a:rPr>
              <a:t>Identifier </a:t>
            </a:r>
            <a:r>
              <a:rPr lang="fr-FR" sz="2000" dirty="0">
                <a:solidFill>
                  <a:schemeClr val="tx1"/>
                </a:solidFill>
                <a:latin typeface="Calibri" panose="020F0502020204030204" pitchFamily="34" charset="0"/>
              </a:rPr>
              <a:t>les facteurs associés à la survenue des troubles digestifs ou </a:t>
            </a:r>
            <a:r>
              <a:rPr lang="fr-FR" sz="2000" dirty="0" smtClean="0">
                <a:solidFill>
                  <a:schemeClr val="tx1"/>
                </a:solidFill>
                <a:latin typeface="Calibri" panose="020F0502020204030204" pitchFamily="34" charset="0"/>
              </a:rPr>
              <a:t>respiratoires</a:t>
            </a:r>
          </a:p>
          <a:p>
            <a:pPr algn="just"/>
            <a:r>
              <a:rPr lang="fr-FR" sz="2000" dirty="0">
                <a:solidFill>
                  <a:schemeClr val="tx1"/>
                </a:solidFill>
                <a:latin typeface="Calibri" panose="020F0502020204030204" pitchFamily="34" charset="0"/>
              </a:rPr>
              <a:t>Perspectives : Poursuivre le suivi de cette cohorte unique jusqu’à l’âge adulte</a:t>
            </a:r>
          </a:p>
          <a:p>
            <a:pPr algn="just">
              <a:buNone/>
            </a:pPr>
            <a:r>
              <a:rPr lang="fr-FR" sz="2000" dirty="0">
                <a:solidFill>
                  <a:schemeClr val="tx1"/>
                </a:solidFill>
                <a:latin typeface="Calibri" panose="020F0502020204030204" pitchFamily="34" charset="0"/>
              </a:rPr>
              <a:t>		 Mieux connaître l’évolution naturelle</a:t>
            </a:r>
          </a:p>
          <a:p>
            <a:pPr algn="just">
              <a:buNone/>
            </a:pPr>
            <a:r>
              <a:rPr lang="fr-FR" sz="2000" dirty="0">
                <a:solidFill>
                  <a:schemeClr val="tx1"/>
                </a:solidFill>
                <a:latin typeface="Calibri" panose="020F0502020204030204" pitchFamily="34" charset="0"/>
              </a:rPr>
              <a:t>		 </a:t>
            </a:r>
            <a:r>
              <a:rPr lang="fr-FR" sz="2000" dirty="0">
                <a:solidFill>
                  <a:schemeClr val="tx1"/>
                </a:solidFill>
                <a:latin typeface="Calibri" panose="020F0502020204030204" pitchFamily="34" charset="0"/>
                <a:sym typeface="Wingdings" pitchFamily="2" charset="2"/>
              </a:rPr>
              <a:t></a:t>
            </a:r>
            <a:r>
              <a:rPr lang="fr-FR" sz="2000" dirty="0">
                <a:solidFill>
                  <a:schemeClr val="tx1"/>
                </a:solidFill>
                <a:latin typeface="Calibri" panose="020F0502020204030204" pitchFamily="34" charset="0"/>
              </a:rPr>
              <a:t> du RGO</a:t>
            </a:r>
          </a:p>
          <a:p>
            <a:pPr algn="just">
              <a:buNone/>
            </a:pPr>
            <a:r>
              <a:rPr lang="fr-FR" sz="2000" dirty="0">
                <a:solidFill>
                  <a:schemeClr val="tx1"/>
                </a:solidFill>
                <a:latin typeface="Calibri" panose="020F0502020204030204" pitchFamily="34" charset="0"/>
              </a:rPr>
              <a:t>		 </a:t>
            </a:r>
            <a:r>
              <a:rPr lang="fr-FR" sz="2000" dirty="0">
                <a:solidFill>
                  <a:schemeClr val="tx1"/>
                </a:solidFill>
                <a:latin typeface="Calibri" panose="020F0502020204030204" pitchFamily="34" charset="0"/>
                <a:sym typeface="Wingdings" pitchFamily="2" charset="2"/>
              </a:rPr>
              <a:t></a:t>
            </a:r>
            <a:r>
              <a:rPr lang="fr-FR" sz="2000" dirty="0">
                <a:solidFill>
                  <a:schemeClr val="tx1"/>
                </a:solidFill>
                <a:latin typeface="Calibri" panose="020F0502020204030204" pitchFamily="34" charset="0"/>
              </a:rPr>
              <a:t> de ces complications</a:t>
            </a:r>
          </a:p>
          <a:p>
            <a:pPr>
              <a:lnSpc>
                <a:spcPct val="90000"/>
              </a:lnSpc>
            </a:pPr>
            <a:endParaRPr lang="en-US" sz="2000" dirty="0">
              <a:solidFill>
                <a:schemeClr val="tx1"/>
              </a:solidFill>
              <a:latin typeface="Calibri" panose="020F0502020204030204" pitchFamily="34" charset="0"/>
            </a:endParaRPr>
          </a:p>
        </p:txBody>
      </p:sp>
    </p:spTree>
    <p:extLst>
      <p:ext uri="{BB962C8B-B14F-4D97-AF65-F5344CB8AC3E}">
        <p14:creationId xmlns:p14="http://schemas.microsoft.com/office/powerpoint/2010/main" val="54308440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349</TotalTime>
  <Words>844</Words>
  <Application>Microsoft Office PowerPoint</Application>
  <PresentationFormat>Personnalisé</PresentationFormat>
  <Paragraphs>97</Paragraphs>
  <Slides>17</Slides>
  <Notes>2</Notes>
  <HiddenSlides>0</HiddenSlides>
  <MMClips>0</MMClips>
  <ScaleCrop>false</ScaleCrop>
  <HeadingPairs>
    <vt:vector size="4" baseType="variant">
      <vt:variant>
        <vt:lpstr>Thème</vt:lpstr>
      </vt:variant>
      <vt:variant>
        <vt:i4>1</vt:i4>
      </vt:variant>
      <vt:variant>
        <vt:lpstr>Titres des diapositives</vt:lpstr>
      </vt:variant>
      <vt:variant>
        <vt:i4>17</vt:i4>
      </vt:variant>
    </vt:vector>
  </HeadingPairs>
  <TitlesOfParts>
    <vt:vector size="18" baseType="lpstr">
      <vt:lpstr>Austin</vt:lpstr>
      <vt:lpstr>La recherche dans l’atrésie de l’oesophage</vt:lpstr>
      <vt:lpstr>LA RECHERCHE</vt:lpstr>
      <vt:lpstr>La Recherche epérimentale</vt:lpstr>
      <vt:lpstr>Présentation PowerPoint</vt:lpstr>
      <vt:lpstr>Présentation PowerPoint</vt:lpstr>
      <vt:lpstr>Présentation PowerPoint</vt:lpstr>
      <vt:lpstr>Présentation PowerPoint</vt:lpstr>
      <vt:lpstr>Fréquence et caractéristiques du Dumping Syndrome après opération de l’atrésie de l’œsophage de types III et IV</vt:lpstr>
      <vt:lpstr>Devenir à l’âge de 6 ans d’une population d’enfants opérés à la naissance d’une AO</vt:lpstr>
      <vt:lpstr>LES ANOMALIES SQUELETTIQUES THORACIQUES APRES CURE D'ATRESIE DE L'OESOPHAGE</vt:lpstr>
      <vt:lpstr>Atrésie de l'œsophage chez les nouveau-nés &lt;1500g : Etude épidémiologique, état des lieux de la prise en charge, recherche de facteurs pronostiques</vt:lpstr>
      <vt:lpstr>   Etude qualitative de l’impact de la naissance  d’un enfant atteint d’une malformation abdomino-thoracique rare sur l’ajustement parental de la première année. </vt:lpstr>
      <vt:lpstr>Guidelines INoEA</vt:lpstr>
      <vt:lpstr>Swallowing Dysfunction and Quality of Life in Adults With Surgically Corrected Esophageal Atresia/Tracheoesophageal Fistula as Infants : Forty Years of Follow-up  Gibreel W Ann Surg 2016</vt:lpstr>
      <vt:lpstr>Association between antibiotic use among pregnant women with urinary tract infections in the first trimester and birth defects, National Birth Defects Prevention Study 1997 to 2011. AilesEC and The National Birth Defects Prevention Study</vt:lpstr>
      <vt:lpstr>Esophageal Atresia: Future Directions for Research on the Digestive Tract. Rayyan M Eur J Pediatr Surg. 2016 Aug 17</vt:lpstr>
      <vt:lpstr>Maternal factors in the origin of isolated oesophageal atresia: A population-based case-control study.Vermes G. Birth Defects Res A Clin Mol Teratol. 2015 Sep;103(9):804-13</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rony sfeir</dc:creator>
  <cp:lastModifiedBy>BLOUIN Nadine</cp:lastModifiedBy>
  <cp:revision>18</cp:revision>
  <dcterms:created xsi:type="dcterms:W3CDTF">2016-12-14T22:02:54Z</dcterms:created>
  <dcterms:modified xsi:type="dcterms:W3CDTF">2017-01-26T15:50:55Z</dcterms:modified>
</cp:coreProperties>
</file>